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7" r:id="rId5"/>
    <p:sldId id="260" r:id="rId6"/>
    <p:sldId id="261" r:id="rId7"/>
    <p:sldId id="262" r:id="rId8"/>
    <p:sldId id="263" r:id="rId9"/>
    <p:sldId id="264" r:id="rId10"/>
    <p:sldId id="265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CFDCD-3CE9-4C81-B6A9-D5D5659D9D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7CB6F5-EC39-4072-B0FB-D8C4FEFD93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45A3B-5E67-43C5-8862-4C27B0A2FF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332514-19D3-4144-88A6-5CB06726D7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B514C7-11E1-43F5-95A6-B521945A52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4EB4D3-2C1A-4B69-A0BF-230C3BE17A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9E96A-9358-4D66-9E92-655EAED048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DBD828-62C3-48A2-BEDC-241F021DD6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7FDE6B-5404-4B4A-B81B-EB26279D79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4453B0-DA34-4BF9-8A65-C9A775F306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1CF948-5C89-491C-9AFE-260A05CF4D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B199F76-11DC-463B-AB48-6A7549616D0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1928802"/>
            <a:ext cx="7500990" cy="1368425"/>
          </a:xfrm>
        </p:spPr>
        <p:txBody>
          <a:bodyPr/>
          <a:lstStyle/>
          <a:p>
            <a:r>
              <a:rPr lang="ru-RU" dirty="0" smtClean="0">
                <a:solidFill>
                  <a:srgbClr val="003366"/>
                </a:solidFill>
              </a:rPr>
              <a:t>«</a:t>
            </a:r>
            <a:r>
              <a:rPr lang="ru-RU" dirty="0" smtClean="0">
                <a:solidFill>
                  <a:srgbClr val="003366"/>
                </a:solidFill>
              </a:rPr>
              <a:t>МЕТАЛЛ ПОБОЧНОЙ ПОДГРУППЫ: </a:t>
            </a:r>
            <a:r>
              <a:rPr lang="ru-RU" dirty="0" smtClean="0">
                <a:solidFill>
                  <a:srgbClr val="003366"/>
                </a:solidFill>
              </a:rPr>
              <a:t>ЖЕЛЕЗО.»</a:t>
            </a: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4857760"/>
            <a:ext cx="20717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</a:t>
            </a:r>
            <a:r>
              <a:rPr lang="en-US" sz="96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F</a:t>
            </a:r>
            <a:r>
              <a:rPr lang="en-US" sz="9600" cap="none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e</a:t>
            </a:r>
            <a:endParaRPr lang="ru-RU" sz="9600" dirty="0">
              <a:solidFill>
                <a:srgbClr val="CC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5000636"/>
            <a:ext cx="6429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56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86182" y="5715016"/>
            <a:ext cx="6429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26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85720" y="285728"/>
            <a:ext cx="821537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kern="0" dirty="0" smtClean="0">
                <a:solidFill>
                  <a:srgbClr val="003366"/>
                </a:solidFill>
                <a:latin typeface="+mn-lt"/>
              </a:rPr>
              <a:t>Презентация к уроку: </a:t>
            </a: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-142908" y="6429396"/>
            <a:ext cx="400052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</a:t>
            </a:r>
            <a:r>
              <a:rPr kumimoji="0" lang="ru-RU" b="0" i="0" u="none" strike="noStrike" kern="0" cap="none" spc="0" normalizeH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химии Васильева Е. Г.</a:t>
            </a:r>
            <a:endParaRPr kumimoji="0" lang="ru-RU" b="0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5113337" cy="777875"/>
          </a:xfrm>
        </p:spPr>
        <p:txBody>
          <a:bodyPr/>
          <a:lstStyle/>
          <a:p>
            <a:r>
              <a:rPr lang="ru-RU" sz="4000" dirty="0" smtClean="0">
                <a:solidFill>
                  <a:srgbClr val="003366"/>
                </a:solidFill>
              </a:rPr>
              <a:t>Домашнее задание</a:t>
            </a:r>
            <a:endParaRPr lang="ru-RU" sz="4000" dirty="0">
              <a:solidFill>
                <a:srgbClr val="003366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814646"/>
            <a:ext cx="8229600" cy="1328734"/>
          </a:xfrm>
        </p:spPr>
        <p:txBody>
          <a:bodyPr/>
          <a:lstStyle/>
          <a:p>
            <a:pPr marL="0" indent="450850" algn="just">
              <a:buNone/>
            </a:pP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Получить соль нитрата железа (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III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)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различными способами.</a:t>
            </a:r>
          </a:p>
          <a:p>
            <a:pPr algn="just">
              <a:buNone/>
            </a:pPr>
            <a:endParaRPr lang="ru-RU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algn="just">
              <a:buNone/>
            </a:pP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3108" y="5500702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урок!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413338"/>
            <a:ext cx="800105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Fe + 4HNO</a:t>
            </a:r>
            <a:r>
              <a:rPr lang="en-US" sz="2800" baseline="-25000" dirty="0" smtClean="0">
                <a:solidFill>
                  <a:schemeClr val="bg1"/>
                </a:solidFill>
              </a:rPr>
              <a:t>3 </a:t>
            </a:r>
            <a:r>
              <a:rPr lang="en-US" sz="2800" dirty="0" smtClean="0">
                <a:solidFill>
                  <a:schemeClr val="bg1"/>
                </a:solidFill>
              </a:rPr>
              <a:t>(</a:t>
            </a:r>
            <a:r>
              <a:rPr lang="ru-RU" sz="2800" dirty="0" err="1" smtClean="0">
                <a:solidFill>
                  <a:schemeClr val="bg1"/>
                </a:solidFill>
              </a:rPr>
              <a:t>разб</a:t>
            </a:r>
            <a:r>
              <a:rPr lang="en-US" sz="2800" dirty="0" smtClean="0">
                <a:solidFill>
                  <a:schemeClr val="bg1"/>
                </a:solidFill>
              </a:rPr>
              <a:t>.)= Fe(NO</a:t>
            </a:r>
            <a:r>
              <a:rPr lang="en-US" sz="2800" baseline="-25000" dirty="0" smtClean="0">
                <a:solidFill>
                  <a:schemeClr val="bg1"/>
                </a:solidFill>
              </a:rPr>
              <a:t>3</a:t>
            </a:r>
            <a:r>
              <a:rPr lang="en-US" sz="2800" dirty="0" smtClean="0">
                <a:solidFill>
                  <a:schemeClr val="bg1"/>
                </a:solidFill>
              </a:rPr>
              <a:t>)</a:t>
            </a:r>
            <a:r>
              <a:rPr lang="en-US" sz="2800" baseline="-25000" dirty="0" smtClean="0">
                <a:solidFill>
                  <a:schemeClr val="bg1"/>
                </a:solidFill>
              </a:rPr>
              <a:t>3</a:t>
            </a:r>
            <a:r>
              <a:rPr lang="en-US" sz="2800" dirty="0" smtClean="0">
                <a:solidFill>
                  <a:schemeClr val="bg1"/>
                </a:solidFill>
              </a:rPr>
              <a:t> + 2H</a:t>
            </a:r>
            <a:r>
              <a:rPr lang="en-US" sz="2800" baseline="-25000" dirty="0" smtClean="0">
                <a:solidFill>
                  <a:schemeClr val="bg1"/>
                </a:solidFill>
              </a:rPr>
              <a:t>2</a:t>
            </a:r>
            <a:r>
              <a:rPr lang="en-US" sz="2800" dirty="0" smtClean="0">
                <a:solidFill>
                  <a:schemeClr val="bg1"/>
                </a:solidFill>
              </a:rPr>
              <a:t>O +  NO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Fe</a:t>
            </a:r>
            <a:r>
              <a:rPr lang="en-US" sz="2800" baseline="-25000" dirty="0" smtClean="0">
                <a:solidFill>
                  <a:schemeClr val="bg1"/>
                </a:solidFill>
              </a:rPr>
              <a:t>2</a:t>
            </a:r>
            <a:r>
              <a:rPr lang="en-US" sz="2800" dirty="0" smtClean="0">
                <a:solidFill>
                  <a:schemeClr val="bg1"/>
                </a:solidFill>
              </a:rPr>
              <a:t>O</a:t>
            </a:r>
            <a:r>
              <a:rPr lang="en-US" sz="2800" baseline="-25000" dirty="0" smtClean="0">
                <a:solidFill>
                  <a:schemeClr val="bg1"/>
                </a:solidFill>
              </a:rPr>
              <a:t>3</a:t>
            </a:r>
            <a:r>
              <a:rPr lang="en-US" sz="2800" dirty="0" smtClean="0">
                <a:solidFill>
                  <a:schemeClr val="bg1"/>
                </a:solidFill>
              </a:rPr>
              <a:t> + 6HNO</a:t>
            </a:r>
            <a:r>
              <a:rPr lang="en-US" sz="2800" baseline="-25000" dirty="0" smtClean="0">
                <a:solidFill>
                  <a:schemeClr val="bg1"/>
                </a:solidFill>
              </a:rPr>
              <a:t>3</a:t>
            </a:r>
            <a:r>
              <a:rPr lang="en-US" sz="2800" dirty="0" smtClean="0">
                <a:solidFill>
                  <a:schemeClr val="bg1"/>
                </a:solidFill>
              </a:rPr>
              <a:t> = 2Fe(NO</a:t>
            </a:r>
            <a:r>
              <a:rPr lang="en-US" sz="2800" baseline="-25000" dirty="0" smtClean="0">
                <a:solidFill>
                  <a:schemeClr val="bg1"/>
                </a:solidFill>
              </a:rPr>
              <a:t>3</a:t>
            </a:r>
            <a:r>
              <a:rPr lang="en-US" sz="2800" dirty="0" smtClean="0">
                <a:solidFill>
                  <a:schemeClr val="bg1"/>
                </a:solidFill>
              </a:rPr>
              <a:t>)</a:t>
            </a:r>
            <a:r>
              <a:rPr lang="en-US" sz="2800" baseline="-25000" dirty="0" smtClean="0">
                <a:solidFill>
                  <a:schemeClr val="bg1"/>
                </a:solidFill>
              </a:rPr>
              <a:t>3</a:t>
            </a:r>
            <a:r>
              <a:rPr lang="en-US" sz="2800" dirty="0" smtClean="0">
                <a:solidFill>
                  <a:schemeClr val="bg1"/>
                </a:solidFill>
              </a:rPr>
              <a:t> + 3H</a:t>
            </a:r>
            <a:r>
              <a:rPr lang="en-US" sz="2800" baseline="-25000" dirty="0" smtClean="0">
                <a:solidFill>
                  <a:schemeClr val="bg1"/>
                </a:solidFill>
              </a:rPr>
              <a:t>2</a:t>
            </a:r>
            <a:r>
              <a:rPr lang="en-US" sz="2800" dirty="0" smtClean="0">
                <a:solidFill>
                  <a:schemeClr val="bg1"/>
                </a:solidFill>
              </a:rPr>
              <a:t>O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Fe(OH)</a:t>
            </a:r>
            <a:r>
              <a:rPr lang="en-US" sz="2800" baseline="-25000" dirty="0" smtClean="0">
                <a:solidFill>
                  <a:schemeClr val="bg1"/>
                </a:solidFill>
              </a:rPr>
              <a:t>3</a:t>
            </a:r>
            <a:r>
              <a:rPr lang="en-US" sz="2800" dirty="0" smtClean="0">
                <a:solidFill>
                  <a:schemeClr val="bg1"/>
                </a:solidFill>
              </a:rPr>
              <a:t>+ 3HNO</a:t>
            </a:r>
            <a:r>
              <a:rPr lang="en-US" sz="2800" baseline="-25000" dirty="0" smtClean="0">
                <a:solidFill>
                  <a:schemeClr val="bg1"/>
                </a:solidFill>
              </a:rPr>
              <a:t>3 </a:t>
            </a:r>
            <a:r>
              <a:rPr lang="en-US" sz="2800" dirty="0" smtClean="0">
                <a:solidFill>
                  <a:schemeClr val="bg1"/>
                </a:solidFill>
              </a:rPr>
              <a:t>= Fe(NO</a:t>
            </a:r>
            <a:r>
              <a:rPr lang="en-US" sz="2800" baseline="-25000" dirty="0" smtClean="0">
                <a:solidFill>
                  <a:schemeClr val="bg1"/>
                </a:solidFill>
              </a:rPr>
              <a:t>3</a:t>
            </a:r>
            <a:r>
              <a:rPr lang="en-US" sz="2800" dirty="0" smtClean="0">
                <a:solidFill>
                  <a:schemeClr val="bg1"/>
                </a:solidFill>
              </a:rPr>
              <a:t>)</a:t>
            </a:r>
            <a:r>
              <a:rPr lang="en-US" sz="2800" baseline="-25000" dirty="0" smtClean="0">
                <a:solidFill>
                  <a:schemeClr val="bg1"/>
                </a:solidFill>
              </a:rPr>
              <a:t>3</a:t>
            </a:r>
            <a:r>
              <a:rPr lang="en-US" sz="2800" dirty="0" smtClean="0">
                <a:solidFill>
                  <a:schemeClr val="bg1"/>
                </a:solidFill>
              </a:rPr>
              <a:t> + 3H</a:t>
            </a:r>
            <a:r>
              <a:rPr lang="en-US" sz="2800" baseline="-25000" dirty="0" smtClean="0">
                <a:solidFill>
                  <a:schemeClr val="bg1"/>
                </a:solidFill>
              </a:rPr>
              <a:t>2</a:t>
            </a:r>
            <a:r>
              <a:rPr lang="en-US" sz="2800" dirty="0" smtClean="0">
                <a:solidFill>
                  <a:schemeClr val="bg1"/>
                </a:solidFill>
              </a:rPr>
              <a:t>O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Fe</a:t>
            </a:r>
            <a:r>
              <a:rPr lang="en-US" sz="2800" baseline="-25000" dirty="0" smtClean="0">
                <a:solidFill>
                  <a:schemeClr val="bg1"/>
                </a:solidFill>
              </a:rPr>
              <a:t>2</a:t>
            </a:r>
            <a:r>
              <a:rPr lang="en-US" sz="2800" dirty="0" smtClean="0">
                <a:solidFill>
                  <a:schemeClr val="bg1"/>
                </a:solidFill>
              </a:rPr>
              <a:t>O</a:t>
            </a:r>
            <a:r>
              <a:rPr lang="en-US" sz="2800" baseline="-25000" dirty="0" smtClean="0">
                <a:solidFill>
                  <a:schemeClr val="bg1"/>
                </a:solidFill>
              </a:rPr>
              <a:t>3</a:t>
            </a:r>
            <a:r>
              <a:rPr lang="en-US" sz="2800" dirty="0" smtClean="0">
                <a:solidFill>
                  <a:schemeClr val="bg1"/>
                </a:solidFill>
              </a:rPr>
              <a:t> + 3N</a:t>
            </a:r>
            <a:r>
              <a:rPr lang="en-US" sz="2800" baseline="-25000" dirty="0" smtClean="0">
                <a:solidFill>
                  <a:schemeClr val="bg1"/>
                </a:solidFill>
              </a:rPr>
              <a:t>2</a:t>
            </a:r>
            <a:r>
              <a:rPr lang="en-US" sz="2800" dirty="0" smtClean="0">
                <a:solidFill>
                  <a:schemeClr val="bg1"/>
                </a:solidFill>
              </a:rPr>
              <a:t>O</a:t>
            </a:r>
            <a:r>
              <a:rPr lang="en-US" sz="2800" baseline="-25000" dirty="0" smtClean="0">
                <a:solidFill>
                  <a:schemeClr val="bg1"/>
                </a:solidFill>
              </a:rPr>
              <a:t>5</a:t>
            </a:r>
            <a:r>
              <a:rPr lang="en-US" sz="2800" dirty="0" smtClean="0">
                <a:solidFill>
                  <a:schemeClr val="bg1"/>
                </a:solidFill>
              </a:rPr>
              <a:t> = 2Fe(NO</a:t>
            </a:r>
            <a:r>
              <a:rPr lang="en-US" sz="2800" baseline="-25000" dirty="0" smtClean="0">
                <a:solidFill>
                  <a:schemeClr val="bg1"/>
                </a:solidFill>
              </a:rPr>
              <a:t>3</a:t>
            </a:r>
            <a:r>
              <a:rPr lang="en-US" sz="2800" dirty="0" smtClean="0">
                <a:solidFill>
                  <a:schemeClr val="bg1"/>
                </a:solidFill>
              </a:rPr>
              <a:t>)</a:t>
            </a:r>
            <a:r>
              <a:rPr lang="en-US" sz="2800" baseline="-25000" dirty="0" smtClean="0">
                <a:solidFill>
                  <a:schemeClr val="bg1"/>
                </a:solidFill>
              </a:rPr>
              <a:t>3</a:t>
            </a:r>
            <a:endParaRPr lang="ru-RU" sz="28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Fe</a:t>
            </a:r>
            <a:r>
              <a:rPr lang="ru-RU" sz="2800" dirty="0" smtClean="0">
                <a:solidFill>
                  <a:schemeClr val="bg1"/>
                </a:solidFill>
              </a:rPr>
              <a:t> + 6</a:t>
            </a:r>
            <a:r>
              <a:rPr lang="en-US" sz="2800" dirty="0" smtClean="0">
                <a:solidFill>
                  <a:schemeClr val="bg1"/>
                </a:solidFill>
              </a:rPr>
              <a:t>HNO</a:t>
            </a:r>
            <a:r>
              <a:rPr lang="ru-RU" sz="2800" baseline="-25000" dirty="0" smtClean="0">
                <a:solidFill>
                  <a:schemeClr val="bg1"/>
                </a:solidFill>
              </a:rPr>
              <a:t>3 </a:t>
            </a:r>
            <a:r>
              <a:rPr lang="ru-RU" sz="2800" dirty="0" smtClean="0">
                <a:solidFill>
                  <a:schemeClr val="bg1"/>
                </a:solidFill>
              </a:rPr>
              <a:t>(</a:t>
            </a:r>
            <a:r>
              <a:rPr lang="ru-RU" sz="2800" dirty="0" err="1" smtClean="0">
                <a:solidFill>
                  <a:schemeClr val="bg1"/>
                </a:solidFill>
              </a:rPr>
              <a:t>конц</a:t>
            </a:r>
            <a:r>
              <a:rPr lang="ru-RU" sz="2800" dirty="0" smtClean="0">
                <a:solidFill>
                  <a:schemeClr val="bg1"/>
                </a:solidFill>
              </a:rPr>
              <a:t>.)= </a:t>
            </a:r>
            <a:r>
              <a:rPr lang="en-US" sz="2800" dirty="0" smtClean="0">
                <a:solidFill>
                  <a:schemeClr val="bg1"/>
                </a:solidFill>
              </a:rPr>
              <a:t>Fe</a:t>
            </a:r>
            <a:r>
              <a:rPr lang="ru-RU" sz="2800" dirty="0" smtClean="0">
                <a:solidFill>
                  <a:schemeClr val="bg1"/>
                </a:solidFill>
              </a:rPr>
              <a:t>(</a:t>
            </a:r>
            <a:r>
              <a:rPr lang="en-US" sz="2800" dirty="0" smtClean="0">
                <a:solidFill>
                  <a:schemeClr val="bg1"/>
                </a:solidFill>
              </a:rPr>
              <a:t>NO</a:t>
            </a:r>
            <a:r>
              <a:rPr lang="ru-RU" sz="2800" baseline="-25000" dirty="0" smtClean="0">
                <a:solidFill>
                  <a:schemeClr val="bg1"/>
                </a:solidFill>
              </a:rPr>
              <a:t>3</a:t>
            </a:r>
            <a:r>
              <a:rPr lang="ru-RU" sz="2800" dirty="0" smtClean="0">
                <a:solidFill>
                  <a:schemeClr val="bg1"/>
                </a:solidFill>
              </a:rPr>
              <a:t>)</a:t>
            </a:r>
            <a:r>
              <a:rPr lang="ru-RU" sz="2800" baseline="-25000" dirty="0" smtClean="0">
                <a:solidFill>
                  <a:schemeClr val="bg1"/>
                </a:solidFill>
              </a:rPr>
              <a:t>3</a:t>
            </a:r>
            <a:r>
              <a:rPr lang="ru-RU" sz="2800" dirty="0" smtClean="0">
                <a:solidFill>
                  <a:schemeClr val="bg1"/>
                </a:solidFill>
              </a:rPr>
              <a:t> + 3</a:t>
            </a:r>
            <a:r>
              <a:rPr lang="en-US" sz="2800" dirty="0" smtClean="0">
                <a:solidFill>
                  <a:schemeClr val="bg1"/>
                </a:solidFill>
              </a:rPr>
              <a:t>H</a:t>
            </a:r>
            <a:r>
              <a:rPr lang="ru-RU" sz="2800" baseline="-25000" dirty="0" smtClean="0">
                <a:solidFill>
                  <a:schemeClr val="bg1"/>
                </a:solidFill>
              </a:rPr>
              <a:t>2</a:t>
            </a:r>
            <a:r>
              <a:rPr lang="en-US" sz="2800" dirty="0" smtClean="0">
                <a:solidFill>
                  <a:schemeClr val="bg1"/>
                </a:solidFill>
              </a:rPr>
              <a:t>O</a:t>
            </a:r>
            <a:r>
              <a:rPr lang="ru-RU" sz="2800" dirty="0" smtClean="0">
                <a:solidFill>
                  <a:schemeClr val="bg1"/>
                </a:solidFill>
              </a:rPr>
              <a:t> +  3</a:t>
            </a:r>
            <a:r>
              <a:rPr lang="en-US" sz="2800" dirty="0" smtClean="0">
                <a:solidFill>
                  <a:schemeClr val="bg1"/>
                </a:solidFill>
              </a:rPr>
              <a:t>NO</a:t>
            </a:r>
            <a:r>
              <a:rPr lang="ru-RU" sz="2800" baseline="-25000" dirty="0" smtClean="0">
                <a:solidFill>
                  <a:schemeClr val="bg1"/>
                </a:solidFill>
              </a:rPr>
              <a:t>2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 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79388" y="333375"/>
            <a:ext cx="5113337" cy="77787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Проверка выполнения домашнего задания на</a:t>
            </a:r>
            <a:r>
              <a:rPr kumimoji="0" lang="ru-RU" sz="2400" b="0" i="0" u="none" strike="noStrike" kern="0" cap="none" spc="0" normalizeH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следующем уроке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571612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Получение </a:t>
            </a:r>
            <a:r>
              <a:rPr lang="en-US" sz="3200" dirty="0" smtClean="0">
                <a:solidFill>
                  <a:schemeClr val="bg1"/>
                </a:solidFill>
              </a:rPr>
              <a:t>Fe(NO</a:t>
            </a:r>
            <a:r>
              <a:rPr lang="en-US" sz="3200" baseline="-25000" dirty="0" smtClean="0">
                <a:solidFill>
                  <a:schemeClr val="bg1"/>
                </a:solidFill>
              </a:rPr>
              <a:t>3</a:t>
            </a:r>
            <a:r>
              <a:rPr lang="en-US" sz="3200" dirty="0" smtClean="0">
                <a:solidFill>
                  <a:schemeClr val="bg1"/>
                </a:solidFill>
              </a:rPr>
              <a:t>)</a:t>
            </a:r>
            <a:r>
              <a:rPr lang="en-US" sz="3200" baseline="-25000" dirty="0" smtClean="0">
                <a:solidFill>
                  <a:schemeClr val="bg1"/>
                </a:solidFill>
              </a:rPr>
              <a:t>3</a:t>
            </a:r>
            <a:r>
              <a:rPr lang="ru-RU" sz="3200" dirty="0" smtClean="0">
                <a:solidFill>
                  <a:schemeClr val="bg1"/>
                </a:solidFill>
              </a:rPr>
              <a:t> :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57166"/>
            <a:ext cx="8678892" cy="777875"/>
          </a:xfrm>
        </p:spPr>
        <p:txBody>
          <a:bodyPr/>
          <a:lstStyle/>
          <a:p>
            <a:pPr algn="l"/>
            <a:r>
              <a:rPr lang="ru-RU" sz="2000" dirty="0" smtClean="0">
                <a:solidFill>
                  <a:srgbClr val="003366"/>
                </a:solidFill>
              </a:rPr>
              <a:t>Характеристика  элемента железа, </a:t>
            </a:r>
            <a:br>
              <a:rPr lang="ru-RU" sz="2000" dirty="0" smtClean="0">
                <a:solidFill>
                  <a:srgbClr val="003366"/>
                </a:solidFill>
              </a:rPr>
            </a:br>
            <a:r>
              <a:rPr lang="ru-RU" sz="2000" dirty="0" smtClean="0">
                <a:solidFill>
                  <a:srgbClr val="003366"/>
                </a:solidFill>
              </a:rPr>
              <a:t>исходя из положения элемента в ПСХЭ</a:t>
            </a:r>
            <a:endParaRPr lang="ru-RU" sz="2000" dirty="0">
              <a:solidFill>
                <a:srgbClr val="003366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</a:rPr>
              <a:t>положение элемента в периодической системе(порядковый номер, период, ряд, группа, подгруппа, относительная атомная масса;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строение атома элемента (формула состава атома ,схема электронной оболочки, графическая электронная формула, электронная формула, металл или неметалл, семейство элементов);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формулы соединений (оксида, </a:t>
            </a:r>
            <a:r>
              <a:rPr lang="ru-RU" sz="2800" dirty="0" err="1" smtClean="0">
                <a:solidFill>
                  <a:schemeClr val="bg1"/>
                </a:solidFill>
              </a:rPr>
              <a:t>гидроксида</a:t>
            </a:r>
            <a:r>
              <a:rPr lang="ru-RU" sz="2800" dirty="0" smtClean="0">
                <a:solidFill>
                  <a:schemeClr val="bg1"/>
                </a:solidFill>
              </a:rPr>
              <a:t>).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5113337" cy="777875"/>
          </a:xfrm>
        </p:spPr>
        <p:txBody>
          <a:bodyPr/>
          <a:lstStyle/>
          <a:p>
            <a:r>
              <a:rPr lang="ru-RU" sz="2800" dirty="0" smtClean="0">
                <a:solidFill>
                  <a:srgbClr val="003366"/>
                </a:solidFill>
              </a:rPr>
              <a:t>Возможные степени окисления железа</a:t>
            </a:r>
            <a:endParaRPr lang="ru-RU" sz="2800" dirty="0">
              <a:solidFill>
                <a:srgbClr val="003366"/>
              </a:solidFill>
            </a:endParaRPr>
          </a:p>
        </p:txBody>
      </p:sp>
      <p:grpSp>
        <p:nvGrpSpPr>
          <p:cNvPr id="2" name="Группа 37"/>
          <p:cNvGrpSpPr>
            <a:grpSpLocks/>
          </p:cNvGrpSpPr>
          <p:nvPr/>
        </p:nvGrpSpPr>
        <p:grpSpPr bwMode="auto">
          <a:xfrm>
            <a:off x="394734" y="2437342"/>
            <a:ext cx="928687" cy="1000125"/>
            <a:chOff x="928662" y="1428736"/>
            <a:chExt cx="928694" cy="1000132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928662" y="1428736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1"/>
                </a:solidFill>
              </a:endParaRPr>
            </a:p>
          </p:txBody>
        </p:sp>
        <p:cxnSp>
          <p:nvCxnSpPr>
            <p:cNvPr id="8" name="Прямая со стрелкой 7"/>
            <p:cNvCxnSpPr/>
            <p:nvPr/>
          </p:nvCxnSpPr>
          <p:spPr>
            <a:xfrm rot="5400000">
              <a:off x="999307" y="1928008"/>
              <a:ext cx="571504" cy="1587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 rot="5400000" flipH="1" flipV="1">
              <a:off x="1215208" y="1929596"/>
              <a:ext cx="571504" cy="1587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38"/>
          <p:cNvGrpSpPr>
            <a:grpSpLocks/>
          </p:cNvGrpSpPr>
          <p:nvPr/>
        </p:nvGrpSpPr>
        <p:grpSpPr bwMode="auto">
          <a:xfrm>
            <a:off x="394734" y="3437467"/>
            <a:ext cx="928687" cy="1000125"/>
            <a:chOff x="928662" y="1428736"/>
            <a:chExt cx="928694" cy="1000132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928662" y="1428736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1"/>
                </a:solidFill>
              </a:endParaRPr>
            </a:p>
          </p:txBody>
        </p:sp>
        <p:cxnSp>
          <p:nvCxnSpPr>
            <p:cNvPr id="12" name="Прямая со стрелкой 11"/>
            <p:cNvCxnSpPr/>
            <p:nvPr/>
          </p:nvCxnSpPr>
          <p:spPr>
            <a:xfrm rot="5400000">
              <a:off x="999307" y="1928008"/>
              <a:ext cx="571504" cy="1587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 rot="5400000" flipH="1" flipV="1">
              <a:off x="1215208" y="1929596"/>
              <a:ext cx="571504" cy="1587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42"/>
          <p:cNvGrpSpPr>
            <a:grpSpLocks/>
          </p:cNvGrpSpPr>
          <p:nvPr/>
        </p:nvGrpSpPr>
        <p:grpSpPr bwMode="auto">
          <a:xfrm>
            <a:off x="1323421" y="3437467"/>
            <a:ext cx="928688" cy="1000125"/>
            <a:chOff x="928662" y="1428736"/>
            <a:chExt cx="928694" cy="1000132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928662" y="1428736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1"/>
                </a:solidFill>
              </a:endParaRPr>
            </a:p>
          </p:txBody>
        </p:sp>
        <p:cxnSp>
          <p:nvCxnSpPr>
            <p:cNvPr id="16" name="Прямая со стрелкой 15"/>
            <p:cNvCxnSpPr/>
            <p:nvPr/>
          </p:nvCxnSpPr>
          <p:spPr>
            <a:xfrm rot="5400000">
              <a:off x="999306" y="1928008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 rot="5400000" flipH="1" flipV="1">
              <a:off x="1215208" y="1929596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Группа 46"/>
          <p:cNvGrpSpPr>
            <a:grpSpLocks/>
          </p:cNvGrpSpPr>
          <p:nvPr/>
        </p:nvGrpSpPr>
        <p:grpSpPr bwMode="auto">
          <a:xfrm>
            <a:off x="2252109" y="3437467"/>
            <a:ext cx="928687" cy="1000125"/>
            <a:chOff x="928662" y="1428736"/>
            <a:chExt cx="928694" cy="1000132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928662" y="1428736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1"/>
                </a:solidFill>
              </a:endParaRPr>
            </a:p>
          </p:txBody>
        </p:sp>
        <p:cxnSp>
          <p:nvCxnSpPr>
            <p:cNvPr id="20" name="Прямая со стрелкой 19"/>
            <p:cNvCxnSpPr/>
            <p:nvPr/>
          </p:nvCxnSpPr>
          <p:spPr>
            <a:xfrm rot="5400000">
              <a:off x="999307" y="1928008"/>
              <a:ext cx="571504" cy="1587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 rot="5400000" flipH="1" flipV="1">
              <a:off x="1215208" y="1929596"/>
              <a:ext cx="571504" cy="1587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Группа 50"/>
          <p:cNvGrpSpPr>
            <a:grpSpLocks/>
          </p:cNvGrpSpPr>
          <p:nvPr/>
        </p:nvGrpSpPr>
        <p:grpSpPr bwMode="auto">
          <a:xfrm>
            <a:off x="394734" y="4437592"/>
            <a:ext cx="928687" cy="1000125"/>
            <a:chOff x="928662" y="1428736"/>
            <a:chExt cx="928694" cy="1000132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928662" y="1428736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1"/>
                </a:solidFill>
              </a:endParaRPr>
            </a:p>
          </p:txBody>
        </p:sp>
        <p:cxnSp>
          <p:nvCxnSpPr>
            <p:cNvPr id="24" name="Прямая со стрелкой 23"/>
            <p:cNvCxnSpPr/>
            <p:nvPr/>
          </p:nvCxnSpPr>
          <p:spPr>
            <a:xfrm rot="5400000">
              <a:off x="999307" y="1928008"/>
              <a:ext cx="571504" cy="1587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 rot="5400000" flipH="1" flipV="1">
              <a:off x="1215208" y="1929596"/>
              <a:ext cx="571504" cy="1587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Группа 54"/>
          <p:cNvGrpSpPr>
            <a:grpSpLocks/>
          </p:cNvGrpSpPr>
          <p:nvPr/>
        </p:nvGrpSpPr>
        <p:grpSpPr bwMode="auto">
          <a:xfrm>
            <a:off x="3180796" y="3437467"/>
            <a:ext cx="928688" cy="1000125"/>
            <a:chOff x="928662" y="1428736"/>
            <a:chExt cx="928694" cy="1000132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928662" y="1428736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1"/>
                </a:solidFill>
              </a:endParaRPr>
            </a:p>
          </p:txBody>
        </p:sp>
        <p:cxnSp>
          <p:nvCxnSpPr>
            <p:cNvPr id="28" name="Прямая со стрелкой 27"/>
            <p:cNvCxnSpPr/>
            <p:nvPr/>
          </p:nvCxnSpPr>
          <p:spPr>
            <a:xfrm rot="5400000">
              <a:off x="999306" y="1928008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 rot="5400000" flipH="1" flipV="1">
              <a:off x="1215208" y="1929596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58"/>
          <p:cNvGrpSpPr>
            <a:grpSpLocks/>
          </p:cNvGrpSpPr>
          <p:nvPr/>
        </p:nvGrpSpPr>
        <p:grpSpPr bwMode="auto">
          <a:xfrm>
            <a:off x="1323421" y="4437592"/>
            <a:ext cx="928688" cy="1000125"/>
            <a:chOff x="928662" y="1428736"/>
            <a:chExt cx="928694" cy="1000132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928662" y="1428736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1"/>
                </a:solidFill>
              </a:endParaRPr>
            </a:p>
          </p:txBody>
        </p:sp>
        <p:cxnSp>
          <p:nvCxnSpPr>
            <p:cNvPr id="32" name="Прямая со стрелкой 31"/>
            <p:cNvCxnSpPr/>
            <p:nvPr/>
          </p:nvCxnSpPr>
          <p:spPr>
            <a:xfrm rot="5400000">
              <a:off x="999306" y="1928008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/>
            <p:nvPr/>
          </p:nvCxnSpPr>
          <p:spPr>
            <a:xfrm rot="5400000" flipH="1" flipV="1">
              <a:off x="1215208" y="1929596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/>
          <p:cNvSpPr txBox="1"/>
          <p:nvPr/>
        </p:nvSpPr>
        <p:spPr>
          <a:xfrm>
            <a:off x="3786182" y="1785926"/>
            <a:ext cx="1306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Fe</a:t>
            </a:r>
            <a:r>
              <a:rPr lang="en-US" sz="4000" baseline="30000" dirty="0"/>
              <a:t> </a:t>
            </a:r>
            <a:r>
              <a:rPr lang="en-US" sz="4400" baseline="30000" dirty="0" smtClean="0">
                <a:solidFill>
                  <a:schemeClr val="bg1"/>
                </a:solidFill>
              </a:rPr>
              <a:t>+2</a:t>
            </a:r>
            <a:endParaRPr lang="ru-RU" sz="4400" baseline="300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2910" y="1928802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chemeClr val="bg1"/>
                </a:solidFill>
              </a:rPr>
              <a:t>26</a:t>
            </a:r>
            <a:endParaRPr lang="ru-RU" sz="2400" i="1" dirty="0">
              <a:solidFill>
                <a:schemeClr val="bg1"/>
              </a:solidFill>
            </a:endParaRPr>
          </a:p>
        </p:txBody>
      </p:sp>
      <p:grpSp>
        <p:nvGrpSpPr>
          <p:cNvPr id="18" name="Группа 46"/>
          <p:cNvGrpSpPr>
            <a:grpSpLocks/>
          </p:cNvGrpSpPr>
          <p:nvPr/>
        </p:nvGrpSpPr>
        <p:grpSpPr bwMode="auto">
          <a:xfrm>
            <a:off x="2252122" y="4437606"/>
            <a:ext cx="928687" cy="1000125"/>
            <a:chOff x="928662" y="1428736"/>
            <a:chExt cx="928694" cy="1000132"/>
          </a:xfrm>
        </p:grpSpPr>
        <p:sp>
          <p:nvSpPr>
            <p:cNvPr id="49" name="Прямоугольник 48"/>
            <p:cNvSpPr/>
            <p:nvPr/>
          </p:nvSpPr>
          <p:spPr>
            <a:xfrm>
              <a:off x="928662" y="1428736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1"/>
                </a:solidFill>
              </a:endParaRPr>
            </a:p>
          </p:txBody>
        </p:sp>
        <p:cxnSp>
          <p:nvCxnSpPr>
            <p:cNvPr id="50" name="Прямая со стрелкой 49"/>
            <p:cNvCxnSpPr/>
            <p:nvPr/>
          </p:nvCxnSpPr>
          <p:spPr>
            <a:xfrm rot="5400000">
              <a:off x="999307" y="1928008"/>
              <a:ext cx="571504" cy="1587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 стрелкой 50"/>
            <p:cNvCxnSpPr/>
            <p:nvPr/>
          </p:nvCxnSpPr>
          <p:spPr>
            <a:xfrm rot="5400000" flipH="1" flipV="1">
              <a:off x="1215208" y="1929596"/>
              <a:ext cx="571504" cy="1587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Группа 54"/>
          <p:cNvGrpSpPr>
            <a:grpSpLocks/>
          </p:cNvGrpSpPr>
          <p:nvPr/>
        </p:nvGrpSpPr>
        <p:grpSpPr bwMode="auto">
          <a:xfrm>
            <a:off x="3180809" y="4437606"/>
            <a:ext cx="928688" cy="1000125"/>
            <a:chOff x="928662" y="1428736"/>
            <a:chExt cx="928694" cy="1000132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928662" y="1428736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1"/>
                </a:solidFill>
              </a:endParaRPr>
            </a:p>
          </p:txBody>
        </p:sp>
        <p:cxnSp>
          <p:nvCxnSpPr>
            <p:cNvPr id="54" name="Прямая со стрелкой 53"/>
            <p:cNvCxnSpPr/>
            <p:nvPr/>
          </p:nvCxnSpPr>
          <p:spPr>
            <a:xfrm rot="5400000">
              <a:off x="999306" y="1928008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 стрелкой 54"/>
            <p:cNvCxnSpPr/>
            <p:nvPr/>
          </p:nvCxnSpPr>
          <p:spPr>
            <a:xfrm rot="5400000" flipH="1" flipV="1">
              <a:off x="1215208" y="1929596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Группа 75"/>
          <p:cNvGrpSpPr>
            <a:grpSpLocks/>
          </p:cNvGrpSpPr>
          <p:nvPr/>
        </p:nvGrpSpPr>
        <p:grpSpPr bwMode="auto">
          <a:xfrm>
            <a:off x="5038204" y="4437606"/>
            <a:ext cx="928688" cy="1000125"/>
            <a:chOff x="2500298" y="5286388"/>
            <a:chExt cx="928694" cy="1000132"/>
          </a:xfrm>
        </p:grpSpPr>
        <p:sp>
          <p:nvSpPr>
            <p:cNvPr id="61" name="Прямоугольник 60"/>
            <p:cNvSpPr/>
            <p:nvPr/>
          </p:nvSpPr>
          <p:spPr>
            <a:xfrm>
              <a:off x="2500298" y="5286388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62" name="Прямая со стрелкой 61"/>
            <p:cNvCxnSpPr/>
            <p:nvPr/>
          </p:nvCxnSpPr>
          <p:spPr>
            <a:xfrm rot="5400000">
              <a:off x="2663018" y="5785660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Группа 75"/>
          <p:cNvGrpSpPr>
            <a:grpSpLocks/>
          </p:cNvGrpSpPr>
          <p:nvPr/>
        </p:nvGrpSpPr>
        <p:grpSpPr bwMode="auto">
          <a:xfrm>
            <a:off x="7824286" y="4437606"/>
            <a:ext cx="928688" cy="1000125"/>
            <a:chOff x="2500298" y="5286388"/>
            <a:chExt cx="928694" cy="1000132"/>
          </a:xfrm>
        </p:grpSpPr>
        <p:sp>
          <p:nvSpPr>
            <p:cNvPr id="64" name="Прямоугольник 63"/>
            <p:cNvSpPr/>
            <p:nvPr/>
          </p:nvSpPr>
          <p:spPr>
            <a:xfrm>
              <a:off x="2500298" y="5286388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65" name="Прямая со стрелкой 64"/>
            <p:cNvCxnSpPr/>
            <p:nvPr/>
          </p:nvCxnSpPr>
          <p:spPr>
            <a:xfrm rot="5400000">
              <a:off x="2663018" y="5785660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Группа 75"/>
          <p:cNvGrpSpPr>
            <a:grpSpLocks/>
          </p:cNvGrpSpPr>
          <p:nvPr/>
        </p:nvGrpSpPr>
        <p:grpSpPr bwMode="auto">
          <a:xfrm>
            <a:off x="6895592" y="4437606"/>
            <a:ext cx="928688" cy="1000125"/>
            <a:chOff x="2500298" y="5286388"/>
            <a:chExt cx="928694" cy="1000132"/>
          </a:xfrm>
        </p:grpSpPr>
        <p:sp>
          <p:nvSpPr>
            <p:cNvPr id="67" name="Прямоугольник 66"/>
            <p:cNvSpPr/>
            <p:nvPr/>
          </p:nvSpPr>
          <p:spPr>
            <a:xfrm>
              <a:off x="2500298" y="5286388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68" name="Прямая со стрелкой 67"/>
            <p:cNvCxnSpPr/>
            <p:nvPr/>
          </p:nvCxnSpPr>
          <p:spPr>
            <a:xfrm rot="5400000">
              <a:off x="2663018" y="5785660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75"/>
          <p:cNvGrpSpPr>
            <a:grpSpLocks/>
          </p:cNvGrpSpPr>
          <p:nvPr/>
        </p:nvGrpSpPr>
        <p:grpSpPr bwMode="auto">
          <a:xfrm>
            <a:off x="5966898" y="4437606"/>
            <a:ext cx="928688" cy="1000125"/>
            <a:chOff x="2500298" y="5286388"/>
            <a:chExt cx="928694" cy="1000132"/>
          </a:xfrm>
        </p:grpSpPr>
        <p:sp>
          <p:nvSpPr>
            <p:cNvPr id="70" name="Прямоугольник 69"/>
            <p:cNvSpPr/>
            <p:nvPr/>
          </p:nvSpPr>
          <p:spPr>
            <a:xfrm>
              <a:off x="2500298" y="5286388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71" name="Прямая со стрелкой 70"/>
            <p:cNvCxnSpPr/>
            <p:nvPr/>
          </p:nvCxnSpPr>
          <p:spPr>
            <a:xfrm rot="5400000">
              <a:off x="2663018" y="5785660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Прямоугольник 68"/>
          <p:cNvSpPr/>
          <p:nvPr/>
        </p:nvSpPr>
        <p:spPr>
          <a:xfrm>
            <a:off x="399493" y="5437738"/>
            <a:ext cx="928687" cy="1000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72" name="Группа 54"/>
          <p:cNvGrpSpPr>
            <a:grpSpLocks/>
          </p:cNvGrpSpPr>
          <p:nvPr/>
        </p:nvGrpSpPr>
        <p:grpSpPr bwMode="auto">
          <a:xfrm>
            <a:off x="4109510" y="4436536"/>
            <a:ext cx="928688" cy="1000125"/>
            <a:chOff x="928662" y="1428736"/>
            <a:chExt cx="928694" cy="1000132"/>
          </a:xfrm>
        </p:grpSpPr>
        <p:sp>
          <p:nvSpPr>
            <p:cNvPr id="73" name="Прямоугольник 72"/>
            <p:cNvSpPr/>
            <p:nvPr/>
          </p:nvSpPr>
          <p:spPr>
            <a:xfrm>
              <a:off x="928662" y="1428736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1"/>
                </a:solidFill>
              </a:endParaRPr>
            </a:p>
          </p:txBody>
        </p:sp>
        <p:cxnSp>
          <p:nvCxnSpPr>
            <p:cNvPr id="74" name="Прямая со стрелкой 73"/>
            <p:cNvCxnSpPr/>
            <p:nvPr/>
          </p:nvCxnSpPr>
          <p:spPr>
            <a:xfrm rot="5400000">
              <a:off x="999306" y="1928008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Прямая со стрелкой 74"/>
            <p:cNvCxnSpPr/>
            <p:nvPr/>
          </p:nvCxnSpPr>
          <p:spPr>
            <a:xfrm rot="5400000" flipH="1" flipV="1">
              <a:off x="1215208" y="1929596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5113337" cy="777875"/>
          </a:xfrm>
        </p:spPr>
        <p:txBody>
          <a:bodyPr/>
          <a:lstStyle/>
          <a:p>
            <a:r>
              <a:rPr lang="ru-RU" sz="2800" dirty="0" smtClean="0">
                <a:solidFill>
                  <a:srgbClr val="003366"/>
                </a:solidFill>
              </a:rPr>
              <a:t>Возможные степени окисления железа</a:t>
            </a:r>
            <a:endParaRPr lang="ru-RU" sz="2800" dirty="0">
              <a:solidFill>
                <a:srgbClr val="003366"/>
              </a:solidFill>
            </a:endParaRPr>
          </a:p>
        </p:txBody>
      </p:sp>
      <p:grpSp>
        <p:nvGrpSpPr>
          <p:cNvPr id="2" name="Группа 37"/>
          <p:cNvGrpSpPr>
            <a:grpSpLocks/>
          </p:cNvGrpSpPr>
          <p:nvPr/>
        </p:nvGrpSpPr>
        <p:grpSpPr bwMode="auto">
          <a:xfrm>
            <a:off x="394734" y="2437342"/>
            <a:ext cx="928687" cy="1000125"/>
            <a:chOff x="928662" y="1428736"/>
            <a:chExt cx="928694" cy="1000132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928662" y="1428736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1"/>
                </a:solidFill>
              </a:endParaRPr>
            </a:p>
          </p:txBody>
        </p:sp>
        <p:cxnSp>
          <p:nvCxnSpPr>
            <p:cNvPr id="8" name="Прямая со стрелкой 7"/>
            <p:cNvCxnSpPr/>
            <p:nvPr/>
          </p:nvCxnSpPr>
          <p:spPr>
            <a:xfrm rot="5400000">
              <a:off x="999307" y="1928008"/>
              <a:ext cx="571504" cy="1587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 rot="5400000" flipH="1" flipV="1">
              <a:off x="1215208" y="1929596"/>
              <a:ext cx="571504" cy="1587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38"/>
          <p:cNvGrpSpPr>
            <a:grpSpLocks/>
          </p:cNvGrpSpPr>
          <p:nvPr/>
        </p:nvGrpSpPr>
        <p:grpSpPr bwMode="auto">
          <a:xfrm>
            <a:off x="394734" y="3437467"/>
            <a:ext cx="928687" cy="1000125"/>
            <a:chOff x="928662" y="1428736"/>
            <a:chExt cx="928694" cy="1000132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928662" y="1428736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1"/>
                </a:solidFill>
              </a:endParaRPr>
            </a:p>
          </p:txBody>
        </p:sp>
        <p:cxnSp>
          <p:nvCxnSpPr>
            <p:cNvPr id="12" name="Прямая со стрелкой 11"/>
            <p:cNvCxnSpPr/>
            <p:nvPr/>
          </p:nvCxnSpPr>
          <p:spPr>
            <a:xfrm rot="5400000">
              <a:off x="999307" y="1928008"/>
              <a:ext cx="571504" cy="1587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 rot="5400000" flipH="1" flipV="1">
              <a:off x="1215208" y="1929596"/>
              <a:ext cx="571504" cy="1587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42"/>
          <p:cNvGrpSpPr>
            <a:grpSpLocks/>
          </p:cNvGrpSpPr>
          <p:nvPr/>
        </p:nvGrpSpPr>
        <p:grpSpPr bwMode="auto">
          <a:xfrm>
            <a:off x="1323421" y="3437467"/>
            <a:ext cx="928688" cy="1000125"/>
            <a:chOff x="928662" y="1428736"/>
            <a:chExt cx="928694" cy="1000132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928662" y="1428736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1"/>
                </a:solidFill>
              </a:endParaRPr>
            </a:p>
          </p:txBody>
        </p:sp>
        <p:cxnSp>
          <p:nvCxnSpPr>
            <p:cNvPr id="16" name="Прямая со стрелкой 15"/>
            <p:cNvCxnSpPr/>
            <p:nvPr/>
          </p:nvCxnSpPr>
          <p:spPr>
            <a:xfrm rot="5400000">
              <a:off x="999306" y="1928008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 rot="5400000" flipH="1" flipV="1">
              <a:off x="1215208" y="1929596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Группа 46"/>
          <p:cNvGrpSpPr>
            <a:grpSpLocks/>
          </p:cNvGrpSpPr>
          <p:nvPr/>
        </p:nvGrpSpPr>
        <p:grpSpPr bwMode="auto">
          <a:xfrm>
            <a:off x="2252109" y="3437467"/>
            <a:ext cx="928687" cy="1000125"/>
            <a:chOff x="928662" y="1428736"/>
            <a:chExt cx="928694" cy="1000132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928662" y="1428736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1"/>
                </a:solidFill>
              </a:endParaRPr>
            </a:p>
          </p:txBody>
        </p:sp>
        <p:cxnSp>
          <p:nvCxnSpPr>
            <p:cNvPr id="20" name="Прямая со стрелкой 19"/>
            <p:cNvCxnSpPr/>
            <p:nvPr/>
          </p:nvCxnSpPr>
          <p:spPr>
            <a:xfrm rot="5400000">
              <a:off x="999307" y="1928008"/>
              <a:ext cx="571504" cy="1587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 rot="5400000" flipH="1" flipV="1">
              <a:off x="1215208" y="1929596"/>
              <a:ext cx="571504" cy="1587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Группа 50"/>
          <p:cNvGrpSpPr>
            <a:grpSpLocks/>
          </p:cNvGrpSpPr>
          <p:nvPr/>
        </p:nvGrpSpPr>
        <p:grpSpPr bwMode="auto">
          <a:xfrm>
            <a:off x="394734" y="4437592"/>
            <a:ext cx="928687" cy="1000125"/>
            <a:chOff x="928662" y="1428736"/>
            <a:chExt cx="928694" cy="1000132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928662" y="1428736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1"/>
                </a:solidFill>
              </a:endParaRPr>
            </a:p>
          </p:txBody>
        </p:sp>
        <p:cxnSp>
          <p:nvCxnSpPr>
            <p:cNvPr id="24" name="Прямая со стрелкой 23"/>
            <p:cNvCxnSpPr/>
            <p:nvPr/>
          </p:nvCxnSpPr>
          <p:spPr>
            <a:xfrm rot="5400000">
              <a:off x="999307" y="1928008"/>
              <a:ext cx="571504" cy="1587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 rot="5400000" flipH="1" flipV="1">
              <a:off x="1215208" y="1929596"/>
              <a:ext cx="571504" cy="1587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Группа 54"/>
          <p:cNvGrpSpPr>
            <a:grpSpLocks/>
          </p:cNvGrpSpPr>
          <p:nvPr/>
        </p:nvGrpSpPr>
        <p:grpSpPr bwMode="auto">
          <a:xfrm>
            <a:off x="3180796" y="3437467"/>
            <a:ext cx="928688" cy="1000125"/>
            <a:chOff x="928662" y="1428736"/>
            <a:chExt cx="928694" cy="1000132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928662" y="1428736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1"/>
                </a:solidFill>
              </a:endParaRPr>
            </a:p>
          </p:txBody>
        </p:sp>
        <p:cxnSp>
          <p:nvCxnSpPr>
            <p:cNvPr id="28" name="Прямая со стрелкой 27"/>
            <p:cNvCxnSpPr/>
            <p:nvPr/>
          </p:nvCxnSpPr>
          <p:spPr>
            <a:xfrm rot="5400000">
              <a:off x="999306" y="1928008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 rot="5400000" flipH="1" flipV="1">
              <a:off x="1215208" y="1929596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58"/>
          <p:cNvGrpSpPr>
            <a:grpSpLocks/>
          </p:cNvGrpSpPr>
          <p:nvPr/>
        </p:nvGrpSpPr>
        <p:grpSpPr bwMode="auto">
          <a:xfrm>
            <a:off x="1323421" y="4437592"/>
            <a:ext cx="928688" cy="1000125"/>
            <a:chOff x="928662" y="1428736"/>
            <a:chExt cx="928694" cy="1000132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928662" y="1428736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1"/>
                </a:solidFill>
              </a:endParaRPr>
            </a:p>
          </p:txBody>
        </p:sp>
        <p:cxnSp>
          <p:nvCxnSpPr>
            <p:cNvPr id="32" name="Прямая со стрелкой 31"/>
            <p:cNvCxnSpPr/>
            <p:nvPr/>
          </p:nvCxnSpPr>
          <p:spPr>
            <a:xfrm rot="5400000">
              <a:off x="999306" y="1928008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/>
            <p:nvPr/>
          </p:nvCxnSpPr>
          <p:spPr>
            <a:xfrm rot="5400000" flipH="1" flipV="1">
              <a:off x="1215208" y="1929596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/>
          <p:cNvSpPr txBox="1"/>
          <p:nvPr/>
        </p:nvSpPr>
        <p:spPr>
          <a:xfrm>
            <a:off x="3786182" y="1785926"/>
            <a:ext cx="1306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Fe</a:t>
            </a:r>
            <a:r>
              <a:rPr lang="en-US" sz="4000" baseline="30000" dirty="0"/>
              <a:t> </a:t>
            </a:r>
            <a:r>
              <a:rPr lang="en-US" sz="4400" baseline="30000" dirty="0" smtClean="0">
                <a:solidFill>
                  <a:schemeClr val="bg1"/>
                </a:solidFill>
              </a:rPr>
              <a:t>+3</a:t>
            </a:r>
            <a:endParaRPr lang="ru-RU" sz="4400" baseline="300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2910" y="1928802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chemeClr val="bg1"/>
                </a:solidFill>
              </a:rPr>
              <a:t>26</a:t>
            </a:r>
            <a:endParaRPr lang="ru-RU" sz="2400" i="1" dirty="0">
              <a:solidFill>
                <a:schemeClr val="bg1"/>
              </a:solidFill>
            </a:endParaRPr>
          </a:p>
        </p:txBody>
      </p:sp>
      <p:grpSp>
        <p:nvGrpSpPr>
          <p:cNvPr id="18" name="Группа 46"/>
          <p:cNvGrpSpPr>
            <a:grpSpLocks/>
          </p:cNvGrpSpPr>
          <p:nvPr/>
        </p:nvGrpSpPr>
        <p:grpSpPr bwMode="auto">
          <a:xfrm>
            <a:off x="2252122" y="4437606"/>
            <a:ext cx="928687" cy="1000125"/>
            <a:chOff x="928662" y="1428736"/>
            <a:chExt cx="928694" cy="1000132"/>
          </a:xfrm>
        </p:grpSpPr>
        <p:sp>
          <p:nvSpPr>
            <p:cNvPr id="49" name="Прямоугольник 48"/>
            <p:cNvSpPr/>
            <p:nvPr/>
          </p:nvSpPr>
          <p:spPr>
            <a:xfrm>
              <a:off x="928662" y="1428736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1"/>
                </a:solidFill>
              </a:endParaRPr>
            </a:p>
          </p:txBody>
        </p:sp>
        <p:cxnSp>
          <p:nvCxnSpPr>
            <p:cNvPr id="50" name="Прямая со стрелкой 49"/>
            <p:cNvCxnSpPr/>
            <p:nvPr/>
          </p:nvCxnSpPr>
          <p:spPr>
            <a:xfrm rot="5400000">
              <a:off x="999307" y="1928008"/>
              <a:ext cx="571504" cy="1587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 стрелкой 50"/>
            <p:cNvCxnSpPr/>
            <p:nvPr/>
          </p:nvCxnSpPr>
          <p:spPr>
            <a:xfrm rot="5400000" flipH="1" flipV="1">
              <a:off x="1215208" y="1929596"/>
              <a:ext cx="571504" cy="1587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Группа 54"/>
          <p:cNvGrpSpPr>
            <a:grpSpLocks/>
          </p:cNvGrpSpPr>
          <p:nvPr/>
        </p:nvGrpSpPr>
        <p:grpSpPr bwMode="auto">
          <a:xfrm>
            <a:off x="3180809" y="4437606"/>
            <a:ext cx="928688" cy="1000125"/>
            <a:chOff x="928662" y="1428736"/>
            <a:chExt cx="928694" cy="1000132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928662" y="1428736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bg1"/>
                </a:solidFill>
              </a:endParaRPr>
            </a:p>
          </p:txBody>
        </p:sp>
        <p:cxnSp>
          <p:nvCxnSpPr>
            <p:cNvPr id="54" name="Прямая со стрелкой 53"/>
            <p:cNvCxnSpPr/>
            <p:nvPr/>
          </p:nvCxnSpPr>
          <p:spPr>
            <a:xfrm rot="5400000">
              <a:off x="999306" y="1928008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 стрелкой 54"/>
            <p:cNvCxnSpPr/>
            <p:nvPr/>
          </p:nvCxnSpPr>
          <p:spPr>
            <a:xfrm rot="5400000" flipH="1" flipV="1">
              <a:off x="1215208" y="1929596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Группа 75"/>
          <p:cNvGrpSpPr>
            <a:grpSpLocks/>
          </p:cNvGrpSpPr>
          <p:nvPr/>
        </p:nvGrpSpPr>
        <p:grpSpPr bwMode="auto">
          <a:xfrm>
            <a:off x="5038204" y="4437606"/>
            <a:ext cx="928688" cy="1000125"/>
            <a:chOff x="2500298" y="5286388"/>
            <a:chExt cx="928694" cy="1000132"/>
          </a:xfrm>
        </p:grpSpPr>
        <p:sp>
          <p:nvSpPr>
            <p:cNvPr id="61" name="Прямоугольник 60"/>
            <p:cNvSpPr/>
            <p:nvPr/>
          </p:nvSpPr>
          <p:spPr>
            <a:xfrm>
              <a:off x="2500298" y="5286388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62" name="Прямая со стрелкой 61"/>
            <p:cNvCxnSpPr/>
            <p:nvPr/>
          </p:nvCxnSpPr>
          <p:spPr>
            <a:xfrm rot="5400000">
              <a:off x="2663018" y="5785660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Группа 75"/>
          <p:cNvGrpSpPr>
            <a:grpSpLocks/>
          </p:cNvGrpSpPr>
          <p:nvPr/>
        </p:nvGrpSpPr>
        <p:grpSpPr bwMode="auto">
          <a:xfrm>
            <a:off x="7824286" y="4437606"/>
            <a:ext cx="928688" cy="1000125"/>
            <a:chOff x="2500298" y="5286388"/>
            <a:chExt cx="928694" cy="1000132"/>
          </a:xfrm>
        </p:grpSpPr>
        <p:sp>
          <p:nvSpPr>
            <p:cNvPr id="64" name="Прямоугольник 63"/>
            <p:cNvSpPr/>
            <p:nvPr/>
          </p:nvSpPr>
          <p:spPr>
            <a:xfrm>
              <a:off x="2500298" y="5286388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65" name="Прямая со стрелкой 64"/>
            <p:cNvCxnSpPr/>
            <p:nvPr/>
          </p:nvCxnSpPr>
          <p:spPr>
            <a:xfrm rot="5400000">
              <a:off x="2663018" y="5785660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Группа 75"/>
          <p:cNvGrpSpPr>
            <a:grpSpLocks/>
          </p:cNvGrpSpPr>
          <p:nvPr/>
        </p:nvGrpSpPr>
        <p:grpSpPr bwMode="auto">
          <a:xfrm>
            <a:off x="6895592" y="4437606"/>
            <a:ext cx="928688" cy="1000125"/>
            <a:chOff x="2500298" y="5286388"/>
            <a:chExt cx="928694" cy="1000132"/>
          </a:xfrm>
        </p:grpSpPr>
        <p:sp>
          <p:nvSpPr>
            <p:cNvPr id="67" name="Прямоугольник 66"/>
            <p:cNvSpPr/>
            <p:nvPr/>
          </p:nvSpPr>
          <p:spPr>
            <a:xfrm>
              <a:off x="2500298" y="5286388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68" name="Прямая со стрелкой 67"/>
            <p:cNvCxnSpPr/>
            <p:nvPr/>
          </p:nvCxnSpPr>
          <p:spPr>
            <a:xfrm rot="5400000">
              <a:off x="2663018" y="5785660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Группа 75"/>
          <p:cNvGrpSpPr>
            <a:grpSpLocks/>
          </p:cNvGrpSpPr>
          <p:nvPr/>
        </p:nvGrpSpPr>
        <p:grpSpPr bwMode="auto">
          <a:xfrm>
            <a:off x="5966898" y="4437606"/>
            <a:ext cx="928688" cy="1000125"/>
            <a:chOff x="2500298" y="5286388"/>
            <a:chExt cx="928694" cy="1000132"/>
          </a:xfrm>
        </p:grpSpPr>
        <p:sp>
          <p:nvSpPr>
            <p:cNvPr id="70" name="Прямоугольник 69"/>
            <p:cNvSpPr/>
            <p:nvPr/>
          </p:nvSpPr>
          <p:spPr>
            <a:xfrm>
              <a:off x="2500298" y="5286388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71" name="Прямая со стрелкой 70"/>
            <p:cNvCxnSpPr/>
            <p:nvPr/>
          </p:nvCxnSpPr>
          <p:spPr>
            <a:xfrm rot="5400000">
              <a:off x="2663018" y="5785660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75"/>
          <p:cNvGrpSpPr>
            <a:grpSpLocks/>
          </p:cNvGrpSpPr>
          <p:nvPr/>
        </p:nvGrpSpPr>
        <p:grpSpPr bwMode="auto">
          <a:xfrm>
            <a:off x="4109504" y="4437606"/>
            <a:ext cx="928688" cy="1000125"/>
            <a:chOff x="2500298" y="5286388"/>
            <a:chExt cx="928694" cy="1000132"/>
          </a:xfrm>
        </p:grpSpPr>
        <p:sp>
          <p:nvSpPr>
            <p:cNvPr id="63" name="Прямоугольник 62"/>
            <p:cNvSpPr/>
            <p:nvPr/>
          </p:nvSpPr>
          <p:spPr>
            <a:xfrm>
              <a:off x="2500298" y="5286388"/>
              <a:ext cx="928694" cy="10001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66" name="Прямая со стрелкой 65"/>
            <p:cNvCxnSpPr/>
            <p:nvPr/>
          </p:nvCxnSpPr>
          <p:spPr>
            <a:xfrm rot="5400000">
              <a:off x="2663018" y="5785660"/>
              <a:ext cx="571504" cy="1588"/>
            </a:xfrm>
            <a:prstGeom prst="straightConnector1">
              <a:avLst/>
            </a:prstGeom>
            <a:ln w="25400" cmpd="sng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Прямоугольник 68"/>
          <p:cNvSpPr/>
          <p:nvPr/>
        </p:nvSpPr>
        <p:spPr>
          <a:xfrm>
            <a:off x="399493" y="5437738"/>
            <a:ext cx="928687" cy="10001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5113337" cy="777875"/>
          </a:xfrm>
        </p:spPr>
        <p:txBody>
          <a:bodyPr/>
          <a:lstStyle/>
          <a:p>
            <a:r>
              <a:rPr lang="ru-RU" sz="4000" dirty="0" smtClean="0">
                <a:solidFill>
                  <a:srgbClr val="003366"/>
                </a:solidFill>
              </a:rPr>
              <a:t>Соединения железа</a:t>
            </a:r>
            <a:endParaRPr lang="ru-RU" sz="4000" dirty="0">
              <a:solidFill>
                <a:srgbClr val="003366"/>
              </a:solidFill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357554" y="1571612"/>
            <a:ext cx="240963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Franklin Gothic Book" pitchFamily="34" charset="0"/>
              </a:rPr>
              <a:t>ЖЕЛЕЗО</a:t>
            </a:r>
            <a:endParaRPr lang="ru-RU" sz="48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2857496"/>
            <a:ext cx="70647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Fe(II): </a:t>
            </a:r>
            <a:r>
              <a:rPr lang="en-US" sz="4400" dirty="0" err="1" smtClean="0">
                <a:solidFill>
                  <a:schemeClr val="bg1"/>
                </a:solidFill>
              </a:rPr>
              <a:t>FeO</a:t>
            </a:r>
            <a:r>
              <a:rPr lang="en-US" sz="4400" dirty="0" smtClean="0">
                <a:solidFill>
                  <a:schemeClr val="bg1"/>
                </a:solidFill>
              </a:rPr>
              <a:t>, Fe(OH)</a:t>
            </a:r>
            <a:r>
              <a:rPr lang="en-US" sz="4400" baseline="-25000" dirty="0" smtClean="0">
                <a:solidFill>
                  <a:schemeClr val="bg1"/>
                </a:solidFill>
              </a:rPr>
              <a:t>2</a:t>
            </a:r>
            <a:r>
              <a:rPr lang="en-US" sz="4400" dirty="0" smtClean="0">
                <a:solidFill>
                  <a:schemeClr val="bg1"/>
                </a:solidFill>
              </a:rPr>
              <a:t>, FeCl</a:t>
            </a:r>
            <a:r>
              <a:rPr lang="en-US" sz="4400" baseline="-25000" dirty="0" smtClean="0">
                <a:solidFill>
                  <a:schemeClr val="bg1"/>
                </a:solidFill>
              </a:rPr>
              <a:t>2</a:t>
            </a:r>
            <a:endParaRPr lang="ru-RU" sz="4400" baseline="-25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4286256"/>
            <a:ext cx="778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Fe(III): Fe</a:t>
            </a:r>
            <a:r>
              <a:rPr lang="en-US" sz="4000" baseline="-25000" dirty="0" smtClean="0">
                <a:solidFill>
                  <a:schemeClr val="bg1"/>
                </a:solidFill>
              </a:rPr>
              <a:t>2</a:t>
            </a:r>
            <a:r>
              <a:rPr lang="en-US" sz="4000" dirty="0" smtClean="0">
                <a:solidFill>
                  <a:schemeClr val="bg1"/>
                </a:solidFill>
              </a:rPr>
              <a:t>O</a:t>
            </a:r>
            <a:r>
              <a:rPr lang="en-US" sz="4000" baseline="-25000" dirty="0" smtClean="0">
                <a:solidFill>
                  <a:schemeClr val="bg1"/>
                </a:solidFill>
              </a:rPr>
              <a:t>3</a:t>
            </a:r>
            <a:r>
              <a:rPr lang="en-US" sz="4000" dirty="0" smtClean="0">
                <a:solidFill>
                  <a:schemeClr val="bg1"/>
                </a:solidFill>
              </a:rPr>
              <a:t>, Fe(OH)</a:t>
            </a:r>
            <a:r>
              <a:rPr lang="en-US" sz="4000" baseline="-25000" dirty="0" smtClean="0">
                <a:solidFill>
                  <a:schemeClr val="bg1"/>
                </a:solidFill>
              </a:rPr>
              <a:t>3</a:t>
            </a:r>
            <a:r>
              <a:rPr lang="en-US" sz="4000" dirty="0" smtClean="0">
                <a:solidFill>
                  <a:schemeClr val="bg1"/>
                </a:solidFill>
              </a:rPr>
              <a:t>, Fe(NO</a:t>
            </a:r>
            <a:r>
              <a:rPr lang="en-US" sz="4000" baseline="-25000" dirty="0" smtClean="0">
                <a:solidFill>
                  <a:schemeClr val="bg1"/>
                </a:solidFill>
              </a:rPr>
              <a:t>3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r>
              <a:rPr lang="en-US" sz="4000" baseline="-25000" dirty="0" smtClean="0">
                <a:solidFill>
                  <a:schemeClr val="bg1"/>
                </a:solidFill>
              </a:rPr>
              <a:t>3</a:t>
            </a:r>
            <a:endParaRPr lang="ru-RU" sz="4000" baseline="-25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5535620" cy="777875"/>
          </a:xfrm>
        </p:spPr>
        <p:txBody>
          <a:bodyPr/>
          <a:lstStyle/>
          <a:p>
            <a:pPr algn="l"/>
            <a:r>
              <a:rPr lang="ru-RU" sz="2200" dirty="0" smtClean="0">
                <a:solidFill>
                  <a:srgbClr val="003366"/>
                </a:solidFill>
              </a:rPr>
              <a:t>Качественные реакции на железо (III), на железо (II) (опыты)</a:t>
            </a:r>
            <a:endParaRPr lang="ru-RU" sz="2200" dirty="0">
              <a:solidFill>
                <a:srgbClr val="003366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2071678"/>
            <a:ext cx="8229600" cy="3643338"/>
          </a:xfrm>
        </p:spPr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FeCI</a:t>
            </a:r>
            <a:r>
              <a:rPr lang="en-US" sz="3600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+3 KNCS = </a:t>
            </a:r>
            <a:r>
              <a:rPr lang="en-US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Fe(NCS)</a:t>
            </a:r>
            <a:r>
              <a:rPr lang="en-US" sz="3600" baseline="-25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</a:t>
            </a:r>
            <a:r>
              <a:rPr lang="ru-RU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+ </a:t>
            </a:r>
            <a:r>
              <a:rPr lang="en-US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3KCI</a:t>
            </a:r>
            <a:endParaRPr lang="ru-RU" sz="36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36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FeCI</a:t>
            </a:r>
            <a:r>
              <a:rPr lang="en-US" sz="3600" baseline="-25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 </a:t>
            </a:r>
            <a:r>
              <a:rPr lang="en-US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+3 </a:t>
            </a:r>
            <a:r>
              <a:rPr lang="en-US" sz="36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NaOH</a:t>
            </a:r>
            <a:r>
              <a:rPr lang="en-US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en-US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Fe(OH)</a:t>
            </a:r>
            <a:r>
              <a:rPr lang="en-US" sz="3600" baseline="-25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</a:t>
            </a:r>
            <a:r>
              <a:rPr lang="ru-RU" sz="3600" baseline="-25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+ </a:t>
            </a:r>
            <a:r>
              <a:rPr lang="en-US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3NaCI</a:t>
            </a:r>
            <a:r>
              <a:rPr lang="en-US" sz="3600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endParaRPr lang="ru-RU" sz="36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36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r>
              <a:rPr lang="en-US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FeCI</a:t>
            </a:r>
            <a:r>
              <a:rPr lang="en-US" sz="3600" baseline="-25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 </a:t>
            </a:r>
            <a:r>
              <a:rPr lang="en-US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+2 </a:t>
            </a:r>
            <a:r>
              <a:rPr lang="en-US" sz="36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NaOH</a:t>
            </a:r>
            <a:r>
              <a:rPr lang="en-US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en-US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Fe(OH)</a:t>
            </a:r>
            <a:r>
              <a:rPr lang="en-US" sz="3600" baseline="-25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</a:t>
            </a:r>
            <a:r>
              <a:rPr lang="ru-RU" sz="3600" baseline="-25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+ </a:t>
            </a:r>
            <a:r>
              <a:rPr lang="en-US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2NaCI</a:t>
            </a:r>
            <a:r>
              <a:rPr lang="en-US" sz="3600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endParaRPr lang="ru-RU" sz="36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6463256" y="2428868"/>
            <a:ext cx="428628" cy="1588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6144430" y="3747826"/>
            <a:ext cx="428628" cy="1588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6144430" y="5067578"/>
            <a:ext cx="428628" cy="1588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5113337" cy="777875"/>
          </a:xfrm>
        </p:spPr>
        <p:txBody>
          <a:bodyPr/>
          <a:lstStyle/>
          <a:p>
            <a:r>
              <a:rPr lang="ru-RU" sz="4000" dirty="0" smtClean="0">
                <a:solidFill>
                  <a:srgbClr val="003366"/>
                </a:solidFill>
              </a:rPr>
              <a:t>Генетические ряды</a:t>
            </a:r>
            <a:endParaRPr lang="ru-RU" sz="4000" dirty="0">
              <a:solidFill>
                <a:srgbClr val="003366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857364"/>
            <a:ext cx="8229600" cy="3829064"/>
          </a:xfrm>
        </p:spPr>
        <p:txBody>
          <a:bodyPr/>
          <a:lstStyle/>
          <a:p>
            <a:r>
              <a:rPr lang="ru-RU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Генетический ряд железа (</a:t>
            </a:r>
            <a:r>
              <a:rPr lang="en-US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II</a:t>
            </a:r>
            <a:r>
              <a:rPr lang="ru-RU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): </a:t>
            </a:r>
            <a:endParaRPr lang="ru-RU" sz="30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3000" dirty="0">
                <a:solidFill>
                  <a:schemeClr val="bg1"/>
                </a:solidFill>
              </a:rPr>
              <a:t>	</a:t>
            </a:r>
            <a:r>
              <a:rPr lang="en-US" sz="3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</a:t>
            </a:r>
            <a:r>
              <a:rPr lang="ru-RU" sz="3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– </a:t>
            </a:r>
            <a:r>
              <a:rPr lang="en-US" sz="3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FeCI</a:t>
            </a:r>
            <a:r>
              <a:rPr lang="ru-RU" sz="3000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</a:t>
            </a:r>
            <a:r>
              <a:rPr lang="ru-RU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en-US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</a:t>
            </a:r>
            <a:r>
              <a:rPr lang="ru-RU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OH</a:t>
            </a:r>
            <a:r>
              <a:rPr lang="ru-RU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)</a:t>
            </a:r>
            <a:r>
              <a:rPr lang="ru-RU" sz="3000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</a:t>
            </a:r>
            <a:r>
              <a:rPr lang="ru-RU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en-US" sz="3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FeO</a:t>
            </a:r>
            <a:r>
              <a:rPr lang="ru-RU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en-US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</a:t>
            </a:r>
            <a:endParaRPr lang="ru-RU" sz="30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3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	Записать </a:t>
            </a:r>
            <a:r>
              <a:rPr lang="ru-RU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уравнения химических реакций</a:t>
            </a:r>
            <a:r>
              <a:rPr lang="ru-RU" sz="3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buNone/>
            </a:pPr>
            <a:endParaRPr lang="ru-RU" sz="30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r>
              <a:rPr lang="ru-RU" sz="3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Генетический </a:t>
            </a:r>
            <a:r>
              <a:rPr lang="ru-RU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ряд железа (</a:t>
            </a:r>
            <a:r>
              <a:rPr lang="en-US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III</a:t>
            </a:r>
            <a:r>
              <a:rPr lang="ru-RU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): </a:t>
            </a:r>
            <a:endParaRPr lang="ru-RU" sz="30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3000" dirty="0">
                <a:solidFill>
                  <a:schemeClr val="bg1"/>
                </a:solidFill>
              </a:rPr>
              <a:t>	</a:t>
            </a:r>
            <a:r>
              <a:rPr lang="en-US" sz="3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</a:t>
            </a:r>
            <a:r>
              <a:rPr lang="ru-RU" sz="3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– </a:t>
            </a:r>
            <a:r>
              <a:rPr lang="en-US" sz="30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FeCI</a:t>
            </a:r>
            <a:r>
              <a:rPr lang="ru-RU" sz="3000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</a:t>
            </a:r>
            <a:r>
              <a:rPr lang="ru-RU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en-US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</a:t>
            </a:r>
            <a:r>
              <a:rPr lang="ru-RU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OH</a:t>
            </a:r>
            <a:r>
              <a:rPr lang="ru-RU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)</a:t>
            </a:r>
            <a:r>
              <a:rPr lang="ru-RU" sz="3000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</a:t>
            </a:r>
            <a:r>
              <a:rPr lang="ru-RU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en-US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</a:t>
            </a:r>
            <a:r>
              <a:rPr lang="ru-RU" sz="3000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O</a:t>
            </a:r>
            <a:r>
              <a:rPr lang="ru-RU" sz="3000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</a:t>
            </a:r>
            <a:r>
              <a:rPr lang="ru-RU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en-US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</a:t>
            </a:r>
            <a:endParaRPr lang="ru-RU" sz="30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3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	Записать </a:t>
            </a:r>
            <a:r>
              <a:rPr lang="ru-RU" sz="3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уравнения химических реакций.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5113337" cy="777875"/>
          </a:xfrm>
        </p:spPr>
        <p:txBody>
          <a:bodyPr/>
          <a:lstStyle/>
          <a:p>
            <a:r>
              <a:rPr lang="ru-RU" sz="2800" dirty="0" smtClean="0">
                <a:solidFill>
                  <a:srgbClr val="003366"/>
                </a:solidFill>
              </a:rPr>
              <a:t>Образование соединений железа (</a:t>
            </a:r>
            <a:r>
              <a:rPr lang="en-US" sz="2800" dirty="0" smtClean="0">
                <a:solidFill>
                  <a:srgbClr val="003366"/>
                </a:solidFill>
              </a:rPr>
              <a:t>II)</a:t>
            </a:r>
            <a:endParaRPr lang="ru-RU" sz="2800" dirty="0">
              <a:solidFill>
                <a:srgbClr val="003366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>
              <a:buNone/>
            </a:pPr>
            <a:r>
              <a:rPr lang="en-US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 + S = </a:t>
            </a:r>
            <a:r>
              <a:rPr lang="en-US" sz="44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FeS</a:t>
            </a:r>
            <a:r>
              <a:rPr lang="en-US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;        </a:t>
            </a:r>
            <a:endParaRPr lang="ru-RU" sz="4400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3Fe </a:t>
            </a:r>
            <a:r>
              <a:rPr lang="en-US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+ 2O</a:t>
            </a:r>
            <a:r>
              <a:rPr lang="en-US" sz="4400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= Fe</a:t>
            </a:r>
            <a:r>
              <a:rPr lang="en-US" sz="4400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O</a:t>
            </a:r>
            <a:r>
              <a:rPr lang="en-US" sz="4400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;    </a:t>
            </a:r>
            <a:endParaRPr lang="ru-RU" sz="44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n-US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3Fe </a:t>
            </a:r>
            <a:r>
              <a:rPr lang="en-US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+ 4H</a:t>
            </a:r>
            <a:r>
              <a:rPr lang="en-US" sz="4400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O = Fe</a:t>
            </a:r>
            <a:r>
              <a:rPr lang="en-US" sz="4400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O</a:t>
            </a:r>
            <a:r>
              <a:rPr lang="en-US" sz="4400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+ </a:t>
            </a:r>
            <a:r>
              <a:rPr lang="en-US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4H</a:t>
            </a:r>
            <a:r>
              <a:rPr lang="en-US" sz="4400" baseline="-25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;</a:t>
            </a:r>
            <a:endParaRPr lang="ru-RU" sz="44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n-US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 </a:t>
            </a:r>
            <a:r>
              <a:rPr lang="en-US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+</a:t>
            </a:r>
            <a:r>
              <a:rPr lang="en-US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2HCI </a:t>
            </a:r>
            <a:r>
              <a:rPr lang="en-US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= FeCI</a:t>
            </a:r>
            <a:r>
              <a:rPr lang="en-US" sz="4400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+ </a:t>
            </a:r>
            <a:r>
              <a:rPr lang="en-US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H</a:t>
            </a:r>
            <a:r>
              <a:rPr lang="en-US" sz="4400" baseline="-25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;</a:t>
            </a:r>
            <a:endParaRPr lang="ru-RU" sz="44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n-US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 </a:t>
            </a:r>
            <a:r>
              <a:rPr lang="en-US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+ CuSO</a:t>
            </a:r>
            <a:r>
              <a:rPr lang="en-US" sz="4400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= FeSO</a:t>
            </a:r>
            <a:r>
              <a:rPr lang="en-US" sz="4400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+ Cu; </a:t>
            </a:r>
            <a:endParaRPr lang="ru-RU" sz="44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n-US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 </a:t>
            </a:r>
            <a:r>
              <a:rPr lang="en-US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+ H</a:t>
            </a:r>
            <a:r>
              <a:rPr lang="en-US" sz="4400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SO</a:t>
            </a:r>
            <a:r>
              <a:rPr lang="en-US" sz="4400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= FeSO</a:t>
            </a:r>
            <a:r>
              <a:rPr lang="en-US" sz="4400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+ </a:t>
            </a:r>
            <a:r>
              <a:rPr lang="en-US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H</a:t>
            </a:r>
            <a:r>
              <a:rPr lang="en-US" sz="4400" baseline="-25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 </a:t>
            </a:r>
            <a:endParaRPr lang="ru-RU" sz="44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5113337" cy="777875"/>
          </a:xfrm>
        </p:spPr>
        <p:txBody>
          <a:bodyPr/>
          <a:lstStyle/>
          <a:p>
            <a:r>
              <a:rPr lang="ru-RU" sz="2800" dirty="0" smtClean="0">
                <a:solidFill>
                  <a:srgbClr val="003366"/>
                </a:solidFill>
              </a:rPr>
              <a:t>Образование соединений железа (</a:t>
            </a:r>
            <a:r>
              <a:rPr lang="en-US" sz="2800" dirty="0" smtClean="0">
                <a:solidFill>
                  <a:srgbClr val="003366"/>
                </a:solidFill>
              </a:rPr>
              <a:t>III):</a:t>
            </a:r>
            <a:endParaRPr lang="ru-RU" sz="2800" dirty="0">
              <a:solidFill>
                <a:srgbClr val="003366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72072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</a:t>
            </a:r>
            <a:r>
              <a:rPr lang="ru-RU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+ 2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O</a:t>
            </a:r>
            <a:r>
              <a:rPr lang="ru-RU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</a:t>
            </a:r>
            <a:r>
              <a:rPr lang="ru-RU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</a:t>
            </a:r>
            <a:r>
              <a:rPr lang="ru-RU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O</a:t>
            </a:r>
            <a:r>
              <a:rPr lang="ru-RU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4</a:t>
            </a:r>
            <a:r>
              <a:rPr lang="ru-RU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;   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3Fe 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+ 4H</a:t>
            </a:r>
            <a:r>
              <a:rPr lang="en-US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O = Fe</a:t>
            </a:r>
            <a:r>
              <a:rPr lang="en-US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O</a:t>
            </a:r>
            <a:r>
              <a:rPr lang="en-US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+ </a:t>
            </a:r>
            <a:r>
              <a:rPr lang="en-US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4H</a:t>
            </a:r>
            <a:r>
              <a:rPr lang="en-US" baseline="-25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;</a:t>
            </a:r>
            <a:endParaRPr lang="ru-RU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 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+3CI</a:t>
            </a:r>
            <a:r>
              <a:rPr lang="en-US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= 2FeCI</a:t>
            </a:r>
            <a:r>
              <a:rPr lang="en-US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;</a:t>
            </a:r>
            <a:endParaRPr lang="ru-RU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 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+ 4HNO</a:t>
            </a:r>
            <a:r>
              <a:rPr lang="en-US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 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</a:t>
            </a:r>
            <a:r>
              <a:rPr lang="ru-RU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разб</a:t>
            </a:r>
            <a:r>
              <a:rPr lang="en-US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.)= 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Fe (</a:t>
            </a:r>
            <a:r>
              <a:rPr lang="en-US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NO</a:t>
            </a:r>
            <a:r>
              <a:rPr lang="en-US" baseline="-25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)</a:t>
            </a:r>
            <a:r>
              <a:rPr lang="en-US" baseline="-25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+2H</a:t>
            </a:r>
            <a:r>
              <a:rPr lang="en-US" baseline="-25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O </a:t>
            </a:r>
            <a:r>
              <a:rPr lang="en-US">
                <a:solidFill>
                  <a:schemeClr val="bg1"/>
                </a:solidFill>
                <a:latin typeface="+mn-lt"/>
                <a:ea typeface="+mn-ea"/>
                <a:cs typeface="+mn-cs"/>
              </a:rPr>
              <a:t>+ </a:t>
            </a:r>
            <a:r>
              <a:rPr lang="en-US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NO</a:t>
            </a:r>
            <a:endParaRPr lang="ru-RU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2Fe 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+ 6H</a:t>
            </a:r>
            <a:r>
              <a:rPr lang="en-US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SO</a:t>
            </a:r>
            <a:r>
              <a:rPr lang="en-US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конц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.) = Fe</a:t>
            </a:r>
            <a:r>
              <a:rPr lang="en-US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(SO</a:t>
            </a:r>
            <a:r>
              <a:rPr lang="en-US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)</a:t>
            </a:r>
            <a:r>
              <a:rPr lang="en-US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+ 6H</a:t>
            </a:r>
            <a:r>
              <a:rPr lang="en-US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</a:t>
            </a:r>
            <a:r>
              <a:rPr lang="ru-RU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en-US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+ 3SO</a:t>
            </a:r>
            <a:r>
              <a:rPr lang="en-US" baseline="-25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</a:t>
            </a:r>
            <a:endParaRPr lang="ru-RU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Химия синий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Химия синий</Template>
  <TotalTime>148</TotalTime>
  <Words>343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Химия синий</vt:lpstr>
      <vt:lpstr>«МЕТАЛЛ ПОБОЧНОЙ ПОДГРУППЫ: ЖЕЛЕЗО.»</vt:lpstr>
      <vt:lpstr>Характеристика  элемента железа,  исходя из положения элемента в ПСХЭ</vt:lpstr>
      <vt:lpstr>Возможные степени окисления железа</vt:lpstr>
      <vt:lpstr>Возможные степени окисления железа</vt:lpstr>
      <vt:lpstr>Соединения железа</vt:lpstr>
      <vt:lpstr>Качественные реакции на железо (III), на железо (II) (опыты)</vt:lpstr>
      <vt:lpstr>Генетические ряды</vt:lpstr>
      <vt:lpstr>Образование соединений железа (II)</vt:lpstr>
      <vt:lpstr>Образование соединений железа (III):</vt:lpstr>
      <vt:lpstr>Домашнее задание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ЖЕЛЕЗО И ЕГО СОЕДИНЕНИЯ</dc:title>
  <dc:creator>Admin</dc:creator>
  <cp:lastModifiedBy>Юля</cp:lastModifiedBy>
  <cp:revision>21</cp:revision>
  <dcterms:created xsi:type="dcterms:W3CDTF">2012-08-16T18:40:53Z</dcterms:created>
  <dcterms:modified xsi:type="dcterms:W3CDTF">2017-10-08T14:04:40Z</dcterms:modified>
</cp:coreProperties>
</file>