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91A"/>
    <a:srgbClr val="3E0000"/>
    <a:srgbClr val="351413"/>
    <a:srgbClr val="642F04"/>
    <a:srgbClr val="212911"/>
    <a:srgbClr val="1A210D"/>
    <a:srgbClr val="460046"/>
    <a:srgbClr val="800080"/>
    <a:srgbClr val="AE5DFF"/>
    <a:srgbClr val="D4D3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8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16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49588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693369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01513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91068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60356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92951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181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82452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25405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80427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75026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83280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654067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437102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439450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06360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7127487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764437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706102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39995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807497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37390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04465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24729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18866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468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752089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12" Type="http://schemas.openxmlformats.org/officeDocument/2006/relationships/image" Target="../media/image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openxmlformats.org/officeDocument/2006/relationships/image" Target="../media/image3.gif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10" Type="http://schemas.openxmlformats.org/officeDocument/2006/relationships/image" Target="../media/image17.png"/><Relationship Id="rId4" Type="http://schemas.openxmlformats.org/officeDocument/2006/relationships/image" Target="../media/image1.jpeg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10" Type="http://schemas.openxmlformats.org/officeDocument/2006/relationships/image" Target="../media/image24.png"/><Relationship Id="rId4" Type="http://schemas.openxmlformats.org/officeDocument/2006/relationships/image" Target="../media/image1.jpe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10" Type="http://schemas.openxmlformats.org/officeDocument/2006/relationships/image" Target="../media/image25.png"/><Relationship Id="rId4" Type="http://schemas.openxmlformats.org/officeDocument/2006/relationships/image" Target="../media/image1.jpeg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10" Type="http://schemas.openxmlformats.org/officeDocument/2006/relationships/image" Target="../media/image27.png"/><Relationship Id="rId4" Type="http://schemas.openxmlformats.org/officeDocument/2006/relationships/image" Target="../media/image26.jpeg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26.jpe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26.jpe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26.jpe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12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11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12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jpeg"/><Relationship Id="rId11" Type="http://schemas.openxmlformats.org/officeDocument/2006/relationships/image" Target="../media/image16.png"/><Relationship Id="rId5" Type="http://schemas.openxmlformats.org/officeDocument/2006/relationships/audio" Target="../media/audio1.wav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2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3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32" Type="http://schemas.openxmlformats.org/officeDocument/2006/relationships/image" Target="../media/image13.gif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image" Target="../media/image3.gif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.jpeg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.jpe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.jpeg"/><Relationship Id="rId9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26.jpeg"/><Relationship Id="rId9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best.com/cliparts/aTq/Aq7/aTqAq7XTM.png" TargetMode="External"/><Relationship Id="rId13" Type="http://schemas.openxmlformats.org/officeDocument/2006/relationships/hyperlink" Target="http://img1.liveinternet.ru/images/attach/c/7/98/463/98463291_karlson20.jpg" TargetMode="External"/><Relationship Id="rId18" Type="http://schemas.openxmlformats.org/officeDocument/2006/relationships/hyperlink" Target="http://iplayer.fm/song/21522810/Dva_veselyh_gusya_-_ZHili_u_babusi_dva_vesyolyh_gusya/" TargetMode="External"/><Relationship Id="rId26" Type="http://schemas.openxmlformats.org/officeDocument/2006/relationships/hyperlink" Target="http://kladraz.ru/blogs/marina-kuznecova/-veselye-zadanija-dlja-samyh-umnyh.html" TargetMode="External"/><Relationship Id="rId3" Type="http://schemas.openxmlformats.org/officeDocument/2006/relationships/hyperlink" Target="http://elenaranko.ucoz.ru/" TargetMode="External"/><Relationship Id="rId21" Type="http://schemas.openxmlformats.org/officeDocument/2006/relationships/hyperlink" Target="http://prazdnik-help.my1.ru/publ/prazdniki/1_aprelja/konkursy_k_1_aprelja/11-1-0-117" TargetMode="External"/><Relationship Id="rId7" Type="http://schemas.openxmlformats.org/officeDocument/2006/relationships/hyperlink" Target="http://www.playcast.ru/uploads/2015/03/29/12892615.gif" TargetMode="External"/><Relationship Id="rId12" Type="http://schemas.openxmlformats.org/officeDocument/2006/relationships/hyperlink" Target="http://img-fotki.yandex.ru/get/6103/121447594.62f/0_1118f1_ab9114a4_orig.jpg" TargetMode="External"/><Relationship Id="rId17" Type="http://schemas.openxmlformats.org/officeDocument/2006/relationships/hyperlink" Target="http://onlinputeshestvie.ru/wp-content/uploads/2015/07/-%D0%95%D0%B2%D1%84%D1%80%D0%B0%D1%82-e1437757949959.jpg" TargetMode="External"/><Relationship Id="rId25" Type="http://schemas.openxmlformats.org/officeDocument/2006/relationships/hyperlink" Target="http://www.alegri.ru/prazdnik-v-dome/kalendar-prazdnikov/1-aprelja-den-smeha/smeshnye-konkursy-na-den-smeha-dlja-6-7-klasa.html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img3.proshkolu.ru/content/media/pic/std/3000000/2707000/2706079-afb958d2b47332b9.png" TargetMode="External"/><Relationship Id="rId20" Type="http://schemas.openxmlformats.org/officeDocument/2006/relationships/hyperlink" Target="http://www.klubkontakt.net/publ/19-1-0-22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toskazka.kz/images/dostavka-sharov.gif" TargetMode="External"/><Relationship Id="rId11" Type="http://schemas.openxmlformats.org/officeDocument/2006/relationships/hyperlink" Target="http://audioskazki.net/wp-content/gallery/lindgren/malysh_i_karlson/1/0048.jpg" TargetMode="External"/><Relationship Id="rId24" Type="http://schemas.openxmlformats.org/officeDocument/2006/relationships/hyperlink" Target="http://ped-kopilka.ru/shkolnye-prazdniki/den-smeha-1-aprelja/veselaja-viktorina-dlja-shkolnikov-s-otvetami.html" TargetMode="External"/><Relationship Id="rId5" Type="http://schemas.openxmlformats.org/officeDocument/2006/relationships/hyperlink" Target="http://img-fotki.yandex.ru/get/6506/16969765.46/0_68c3b_2499bb29_orig.png" TargetMode="External"/><Relationship Id="rId15" Type="http://schemas.openxmlformats.org/officeDocument/2006/relationships/hyperlink" Target="http://nevsepic.com.ua/uploads/posts/2012-04/thumbs/1335076164-114301-f-4b712e0171279-www.nevsepic.com.ua.jpg" TargetMode="External"/><Relationship Id="rId23" Type="http://schemas.openxmlformats.org/officeDocument/2006/relationships/hyperlink" Target="http://festival.1september.ru/articles/527638/" TargetMode="External"/><Relationship Id="rId10" Type="http://schemas.openxmlformats.org/officeDocument/2006/relationships/hyperlink" Target="http://ic.pics.livejournal.com/kita_no_kitsune/72717278/4798/4798_900.jpg" TargetMode="External"/><Relationship Id="rId19" Type="http://schemas.openxmlformats.org/officeDocument/2006/relationships/hyperlink" Target="http://iplayer.fm/song/51873339/PESENKA_KROKODILA_GEN_-_PESENKA_KROKODILA_GENY/" TargetMode="External"/><Relationship Id="rId4" Type="http://schemas.openxmlformats.org/officeDocument/2006/relationships/hyperlink" Target="http://www.playcast.ru/uploads/2016/03/14/17820145.gif" TargetMode="External"/><Relationship Id="rId9" Type="http://schemas.openxmlformats.org/officeDocument/2006/relationships/hyperlink" Target="http://2.bp.blogspot.com/_BftSqA4Ahts/TPzJI2PCuAI/AAAAAAAAADw/FoH4iv94FDs/s1600/Sloth.jpg" TargetMode="External"/><Relationship Id="rId14" Type="http://schemas.openxmlformats.org/officeDocument/2006/relationships/hyperlink" Target="http://www.kinomania.ru/images/frames/p_375763.jpg" TargetMode="External"/><Relationship Id="rId22" Type="http://schemas.openxmlformats.org/officeDocument/2006/relationships/hyperlink" Target="http://zorinajanna.narod.ru/index-1b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5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5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gif"/><Relationship Id="rId10" Type="http://schemas.openxmlformats.org/officeDocument/2006/relationships/image" Target="../media/image17.png"/><Relationship Id="rId4" Type="http://schemas.openxmlformats.org/officeDocument/2006/relationships/image" Target="../media/image1.jpeg"/><Relationship Id="rId9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gif"/><Relationship Id="rId10" Type="http://schemas.openxmlformats.org/officeDocument/2006/relationships/image" Target="../media/image17.png"/><Relationship Id="rId4" Type="http://schemas.openxmlformats.org/officeDocument/2006/relationships/image" Target="../media/image1.jpeg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78" y="3682641"/>
            <a:ext cx="2127864" cy="31363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10" y="-836856"/>
            <a:ext cx="7926990" cy="8086678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1680" y="6237312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68144" y="6237312"/>
            <a:ext cx="2700300" cy="360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09554" y="78981"/>
            <a:ext cx="652762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642F04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endParaRPr lang="ru-RU" sz="6000" b="1" cap="none" spc="50" dirty="0">
              <a:ln w="11430"/>
              <a:solidFill>
                <a:srgbClr val="642F04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10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1850" y="78981"/>
            <a:ext cx="1174526" cy="2160240"/>
          </a:xfrm>
          <a:prstGeom prst="rect">
            <a:avLst/>
          </a:prstGeom>
          <a:noFill/>
        </p:spPr>
      </p:pic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11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3481" y="1880035"/>
            <a:ext cx="1117358" cy="2055093"/>
          </a:xfrm>
          <a:prstGeom prst="rect">
            <a:avLst/>
          </a:prstGeom>
          <a:noFill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52748" y="5108386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ыполнила: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учитель </a:t>
            </a:r>
            <a:r>
              <a:rPr lang="ru-RU" sz="22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начальных классов </a:t>
            </a:r>
            <a:endParaRPr lang="ru-RU" sz="22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2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МБОУ «СОШ № 50» г. Калуги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Холина Елена Михайловна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37289" y="607564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4 класс</a:t>
            </a:r>
          </a:p>
          <a:p>
            <a:pPr algn="ctr"/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Любой УМК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489" y="3183635"/>
            <a:ext cx="5723756" cy="1734472"/>
          </a:xfrm>
          <a:prstGeom prst="rect">
            <a:avLst/>
          </a:prstGeom>
        </p:spPr>
      </p:pic>
      <p:pic>
        <p:nvPicPr>
          <p:cNvPr id="13" name="Рисунок 12" descr="Рисунок16.png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0209" y="2162359"/>
            <a:ext cx="5526317" cy="11390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2928" y="3654062"/>
            <a:ext cx="4123488" cy="31155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13904" y="4187398"/>
            <a:ext cx="38181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Снежная королева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003151" y="1306491"/>
            <a:ext cx="6696744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Она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была так прелестна и нежна, но изо льда, из ослепительного сверкающего льда, и всё же живая!  Глаза её ли, как звёзды, но в них не было ни теплоты, ни покоя. </a:t>
            </a:r>
            <a:endParaRPr lang="ru-RU" sz="2400" b="1" i="1" dirty="0" smtClean="0">
              <a:solidFill>
                <a:srgbClr val="3E0000"/>
              </a:solidFill>
              <a:latin typeface="Georgia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Кто это</a:t>
            </a: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?</a:t>
            </a:r>
            <a:endParaRPr lang="ru-RU" sz="2800" b="1" dirty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6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964" y="3642423"/>
            <a:ext cx="1656184" cy="304612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53970" y="3198580"/>
            <a:ext cx="3674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Мальвина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35696" y="1067685"/>
            <a:ext cx="6984776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Сказочная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красавица с необычной внешностью, которая любила всех воспитывать. </a:t>
            </a:r>
            <a:endParaRPr lang="ru-RU" sz="2400" b="1" i="1" dirty="0" smtClean="0">
              <a:solidFill>
                <a:srgbClr val="3E0000"/>
              </a:solidFill>
              <a:latin typeface="Georgia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Кто это</a:t>
            </a: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?</a:t>
            </a:r>
            <a:endParaRPr lang="ru-RU" sz="2800" b="1" dirty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3628135"/>
            <a:ext cx="1656184" cy="30461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2785078"/>
            <a:ext cx="4060964" cy="40609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41198" y="3272867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Оле-Лукойе.</a:t>
            </a:r>
            <a:endParaRPr lang="ru-RU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074857" y="1228786"/>
            <a:ext cx="6696744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Какой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герой Андерсена знает сказок больше всех на свете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?</a:t>
            </a:r>
          </a:p>
          <a:p>
            <a:pPr lvl="0" algn="ctr">
              <a:spcBef>
                <a:spcPct val="20000"/>
              </a:spcBef>
            </a:pP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Кто это</a:t>
            </a: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?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3699733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56453" y="2641502"/>
            <a:ext cx="3045249" cy="4216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8713" y="2603290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Река Тигр.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40551" y="2048706"/>
            <a:ext cx="54957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Какая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река самая хищная?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7680" y="3280985"/>
            <a:ext cx="3357940" cy="3370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627784" y="3515247"/>
            <a:ext cx="45365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000" b="1" i="1" dirty="0" smtClean="0">
                <a:solidFill>
                  <a:srgbClr val="FF0000"/>
                </a:solidFill>
                <a:latin typeface="Georgia" pitchFamily="18" charset="0"/>
              </a:rPr>
              <a:t>Май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97688" y="2504644"/>
            <a:ext cx="53517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Какой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месяц короче всех?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148478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83768" y="3788608"/>
            <a:ext cx="47525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000" b="1" i="1" dirty="0" smtClean="0">
                <a:solidFill>
                  <a:srgbClr val="FF0000"/>
                </a:solidFill>
                <a:latin typeface="Georgia" pitchFamily="18" charset="0"/>
              </a:rPr>
              <a:t>Пух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35696" y="2088790"/>
            <a:ext cx="518457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Что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с земли легко поднимешь, но далеко не закинешь?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19634" y="3850809"/>
            <a:ext cx="7920880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Ни одного. </a:t>
            </a:r>
          </a:p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На берёзе яблоки не растут.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05955" y="1803261"/>
            <a:ext cx="5400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На берёзе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росло 90 яблок. Подул сильный ветер, и 10 яблок упало. Сколько осталось?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340768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03848" y="3637730"/>
            <a:ext cx="36724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6000" b="1" i="1" dirty="0" smtClean="0">
                <a:solidFill>
                  <a:srgbClr val="FF0000"/>
                </a:solidFill>
                <a:latin typeface="Georgia" pitchFamily="18" charset="0"/>
              </a:rPr>
              <a:t>Уроки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71700" y="2423014"/>
            <a:ext cx="51845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Что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можно приготовить, но нельзя съесть?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90732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647118" y="4134562"/>
            <a:ext cx="57606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«Два весёлых гуся»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27138" y="1905217"/>
            <a:ext cx="5400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Эта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песня о том, как вели себя домашние птицы, жившие у немолодой женщины.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РЕБУС»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11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84784"/>
            <a:ext cx="1656184" cy="3046126"/>
          </a:xfrm>
          <a:prstGeom prst="rect">
            <a:avLst/>
          </a:prstGeom>
        </p:spPr>
      </p:pic>
      <p:pic>
        <p:nvPicPr>
          <p:cNvPr id="2" name="Dva_veselyh_gusya_-_ZHili_u_babusi_dva_vesyolyh_gusya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96954" y="5452121"/>
            <a:ext cx="873619" cy="873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21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11660" y="4059310"/>
            <a:ext cx="59766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«Песенка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Крокодила Гены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07704" y="1900963"/>
            <a:ext cx="51845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Эта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песня о том, как хорошо в дождь играть на гармошке, отмечая свой день рождения.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РЕБУС»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11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3" y="1414137"/>
            <a:ext cx="1656184" cy="3046126"/>
          </a:xfrm>
          <a:prstGeom prst="rect">
            <a:avLst/>
          </a:prstGeom>
        </p:spPr>
      </p:pic>
      <p:pic>
        <p:nvPicPr>
          <p:cNvPr id="2" name="PESENKA_KROKODILA_GEN_-_PESENKA_KROKODILA_GENY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72000" y="5534708"/>
            <a:ext cx="891906" cy="891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3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" y="0"/>
            <a:ext cx="9121688" cy="6858000"/>
          </a:xfrm>
          <a:prstGeom prst="rect">
            <a:avLst/>
          </a:prstGeom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6408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08416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0482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52490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4440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6408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8416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0482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52490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24440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36408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416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80482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52490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824440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36408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8416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804820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596336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24440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36503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08511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87719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9727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4535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979712" y="2132856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900" b="1" cap="all" dirty="0" smtClean="0">
                <a:latin typeface="Times New Roman" pitchFamily="18" charset="0"/>
                <a:cs typeface="Times New Roman" pitchFamily="18" charset="0"/>
              </a:rPr>
              <a:t>«Верю—не верю</a:t>
            </a:r>
            <a:r>
              <a:rPr lang="ru-RU" sz="1900" b="1" cap="all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1979712" y="5013176"/>
            <a:ext cx="2951559" cy="50400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900" b="1" cap="all" dirty="0" smtClean="0">
                <a:latin typeface="Times New Roman" pitchFamily="18" charset="0"/>
                <a:cs typeface="Times New Roman" pitchFamily="18" charset="0"/>
              </a:rPr>
              <a:t>«Весёлые</a:t>
            </a:r>
          </a:p>
          <a:p>
            <a:pPr algn="ctr"/>
            <a:r>
              <a:rPr lang="ru-RU" sz="1900" b="1" cap="all" dirty="0" smtClean="0">
                <a:latin typeface="Times New Roman" pitchFamily="18" charset="0"/>
                <a:cs typeface="Times New Roman" pitchFamily="18" charset="0"/>
              </a:rPr>
              <a:t>вопросики»</a:t>
            </a:r>
            <a:endParaRPr lang="ru-RU" sz="19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1979712" y="4293096"/>
            <a:ext cx="2951559" cy="503039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«Музыкальный </a:t>
            </a:r>
          </a:p>
          <a:p>
            <a:pPr algn="ctr"/>
            <a:r>
              <a:rPr lang="ru-RU" b="1" cap="all" dirty="0" smtClean="0">
                <a:latin typeface="Times New Roman" pitchFamily="18" charset="0"/>
                <a:cs typeface="Times New Roman" pitchFamily="18" charset="0"/>
              </a:rPr>
              <a:t>ребус»</a:t>
            </a:r>
            <a:endParaRPr lang="ru-RU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1979712" y="2852936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900" b="1" cap="all" dirty="0" smtClean="0"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19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979712" y="3573016"/>
            <a:ext cx="2951559" cy="503039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900" b="1" cap="all" dirty="0" smtClean="0">
                <a:latin typeface="Times New Roman" pitchFamily="18" charset="0"/>
                <a:cs typeface="Times New Roman" pitchFamily="18" charset="0"/>
              </a:rPr>
              <a:t>«Весёлые Загадки»</a:t>
            </a:r>
            <a:endParaRPr lang="ru-RU" sz="19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2488411" y="116632"/>
            <a:ext cx="61366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30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2736304" cy="578044"/>
          </a:xfrm>
          <a:prstGeom prst="rect">
            <a:avLst/>
          </a:prstGeom>
          <a:noFill/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6688" y="2005177"/>
            <a:ext cx="2544244" cy="20353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25636" y="3839634"/>
            <a:ext cx="607670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«В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траве сидел кузнечик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79711" y="2112174"/>
            <a:ext cx="49685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Эта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песня о трагической судьбе мирного </a:t>
            </a: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насекомого.</a:t>
            </a: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РЕБУС»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300" y="1490732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39677" y="4098551"/>
            <a:ext cx="59046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«Рыжий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, рыжий, конопатый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27709" y="2105271"/>
            <a:ext cx="53285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Эта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песня о том, как цвет волос может влиять на взаимоотношения людей.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РЕБУС»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1412776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614196" y="4530910"/>
            <a:ext cx="588151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«Песня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про зайцев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»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79711" y="1880154"/>
            <a:ext cx="51845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Эта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песня о животных, которые несмотря на природную трусость пошли ночью в лес косить траву.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«МУЗЫКАЛЬНЫЙ РЕБУС»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84784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84555" y="4137183"/>
            <a:ext cx="51845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Дырка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79711" y="2315349"/>
            <a:ext cx="49685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Чем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больше ковыряешь, тем больше становится - что это такое?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«ВЕСЁЛЫЕ ВОПРОСИКИ»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50" y="3934272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84784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58833" y="4062065"/>
            <a:ext cx="51125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Новый год 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483768" y="2370378"/>
            <a:ext cx="49882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Какой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год продолжается всего один день?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«ВЕСЁЛЫЕ ВОПРОСИКИ»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84784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949817" y="4182096"/>
            <a:ext cx="59766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Когда </a:t>
            </a:r>
            <a:r>
              <a:rPr lang="ru-RU" sz="3600" b="1" i="1" dirty="0">
                <a:solidFill>
                  <a:srgbClr val="FF0000"/>
                </a:solidFill>
                <a:latin typeface="Georgia" pitchFamily="18" charset="0"/>
              </a:rPr>
              <a:t>он находится в этом 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автомобиле.</a:t>
            </a:r>
            <a:endParaRPr lang="ru-RU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267744" y="2058554"/>
            <a:ext cx="53408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Когда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человек может мчаться со скоростью гоночного автомобиля?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«ВЕСЁЛЫЕ ВОПРОСИКИ»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12776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36967" y="3880651"/>
            <a:ext cx="62634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Никакой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- это лучше делать 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ложкой.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267744" y="2243638"/>
            <a:ext cx="48245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Какой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рукой лучше размешивать чай?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«ВЕСЁЛЫЕ ВОПРОСИКИ»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12776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819112" y="4261727"/>
            <a:ext cx="55806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Почтовая марка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99133" y="2181793"/>
            <a:ext cx="54005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Что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может путешествовать по свету, оставаясь в одном и том же углу?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«ВЕСЁЛЫЕ ВОПРОСИКИ»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9" cstate="email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84784"/>
            <a:ext cx="1656184" cy="3046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74857" y="167115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907704" y="1071335"/>
            <a:ext cx="7092788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шаблона -  Ранько Елена Алексеевна, учитель начальных классов  МАОУ лицей №21  г. Иваново   Сайт: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elenaranko.ucoz.ru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Картинки на слайдах:</a:t>
            </a: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www.playcast.ru/uploads/2016/03/14/17820145.gif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img-fotki.yandex.ru/get/6506/16969765.46/0_68c3b_2499bb29_orig.png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www.prostoskazka.kz/images/dostavka-sharov.gif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www.playcast.ru/uploads/2015/03/29/12892615.gif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www.clipartbest.com/cliparts/aTq/Aq7/aTqAq7XTM.png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Ленивец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http://2.bp.blogspot.com/_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BftSqA4Ahts/TPzJI2PCuAI/AAAAAAAAADw/FoH4iv94FDs/s1600/Sloth.jpg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Урфин Джюс и его солдаты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ic.pics.livejournal.com/kita_no_kitsune/72717278/4798/4798_900.jpg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Малыш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audioskazki.net/wp-content/gallery/lindgren/malysh_i_karlson/1/0048.jpg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Тянитолкай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img-fotki.yandex.ru/get/6103/121447594.62f/0_1118f1_ab9114a4_orig.jpg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Карлсон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img1.liveinternet.ru/images/attach/c/7/98/463/98463291_karlson20.jpg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Снежная королева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www.kinomania.ru/images/frames/p_375763.jpg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Мальвина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nevsepic.com.ua/uploads/posts/2012-04/thumbs/1335076164-114301-f-4b712e0171279-www.nevsepic.com.ua.jpg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Оле Лукойе - 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img3.proshkolu.ru/content/media/pic/std/3000000/2707000/2706079-afb958d2b47332b9.png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Река Тигр </a:t>
            </a:r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 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http://onlinputeshestvie.ru/wp-content/uploads/2015/07/-%</a:t>
            </a:r>
            <a:r>
              <a:rPr lang="en-US" sz="800" b="1" dirty="0" smtClean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D0%95%D0%B2%D1%84%D1%80%D0%B0%D1%82-e1437757949959.jpg</a:t>
            </a:r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«Два весёлых гуся» - 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http://iplayer.fm/song/21522810/Dva_veselyh_gusya_-_ZHili_u_babusi_dva_vesyolyh_gusya</a:t>
            </a:r>
            <a:r>
              <a:rPr lang="en-US" sz="800" b="1" dirty="0" smtClean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/</a:t>
            </a:r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«Песенка крокодила Гены» - 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http://iplayer.fm/song/51873339/PESENKA_KROKODILA_GEN_-_PESENKA_KROKODILA_GENY</a:t>
            </a:r>
            <a:r>
              <a:rPr lang="en-US" sz="800" b="1" dirty="0" smtClean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/</a:t>
            </a:r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Вопросы для игры: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www.klubkontakt.net/publ/19-1-0-222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prazdnik-help.my1.ru/publ/prazdniki/1_aprelja/konkursy_k_1_aprelja/11-1-0-117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zorinajanna.narod.ru/index-1b.html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http://festival.1september.ru/articles/527638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3"/>
              </a:rPr>
              <a:t>/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4"/>
              </a:rPr>
              <a:t>ped-kopilka.ru/shkolnye-prazdniki/den-smeha-1-aprelja/veselaja-viktorina-dlja-shkolnikov-s-otvetami.html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http://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www.alegri.ru/prazdnik-v-dome/kalendar-prazdnikov/1-aprelja-den-smeha/smeshnye-konkursy-na-den-smeha-dlja-6-7-klasa.html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http://kladraz.ru/blogs/marina-kuznecova/-</a:t>
            </a:r>
            <a:r>
              <a:rPr lang="en-US" sz="1000" b="1" dirty="0" smtClean="0">
                <a:latin typeface="Arial" panose="020B0604020202020204" pitchFamily="34" charset="0"/>
                <a:cs typeface="Arial" panose="020B0604020202020204" pitchFamily="34" charset="0"/>
                <a:hlinkClick r:id="rId26"/>
              </a:rPr>
              <a:t>veselye-zadanija-dlja-samyh-umnyh.html</a:t>
            </a: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761367" y="5812642"/>
            <a:ext cx="49828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>
                <a:solidFill>
                  <a:srgbClr val="FF0000"/>
                </a:solidFill>
                <a:latin typeface="Georgia" pitchFamily="18" charset="0"/>
              </a:rPr>
              <a:t>Д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а 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Ленивец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).</a:t>
            </a:r>
            <a:endParaRPr lang="ru-RU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37440" y="2236000"/>
            <a:ext cx="5906807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Правда, что некоторые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млекопитающие могут поворачивать шею на 270 градусов?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«ВЕРЮ – НЕ ВЕРЮ»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9926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868" y="921683"/>
            <a:ext cx="6251631" cy="5001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74857" y="3467488"/>
            <a:ext cx="50174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>
                <a:solidFill>
                  <a:srgbClr val="FF0000"/>
                </a:solidFill>
                <a:latin typeface="Georgia" pitchFamily="18" charset="0"/>
              </a:rPr>
              <a:t>Н</a:t>
            </a: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ет </a:t>
            </a:r>
            <a:r>
              <a:rPr lang="ru-RU" sz="3600" b="1" i="1" dirty="0">
                <a:solidFill>
                  <a:srgbClr val="FF0000"/>
                </a:solidFill>
                <a:latin typeface="Georgia" pitchFamily="18" charset="0"/>
              </a:rPr>
              <a:t>(из дуба).</a:t>
            </a:r>
            <a:endParaRPr lang="ru-RU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75620" y="2018863"/>
            <a:ext cx="5750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Правда, что Урфин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Джюс сделал своим солдатам головы из липы?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14127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«ВЕРЮ – НЕ ВЕРЮ»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8912" y="4177449"/>
            <a:ext cx="3670311" cy="2642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58824" y="3899313"/>
            <a:ext cx="33123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 dirty="0" smtClean="0">
                <a:solidFill>
                  <a:srgbClr val="FF0000"/>
                </a:solidFill>
                <a:latin typeface="Georgia" pitchFamily="18" charset="0"/>
              </a:rPr>
              <a:t>Нет.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59670" y="2315349"/>
            <a:ext cx="540059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Правда, что в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Австралии в школах используются одноразовые доски?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148478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«ВЕРЮ – НЕ ВЕРЮ»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42517" y="3456595"/>
            <a:ext cx="60486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Да, </a:t>
            </a:r>
            <a:r>
              <a:rPr lang="ru-RU" sz="3200" b="1" i="1" dirty="0">
                <a:solidFill>
                  <a:srgbClr val="FF0000"/>
                </a:solidFill>
                <a:latin typeface="Georgia" pitchFamily="18" charset="0"/>
              </a:rPr>
              <a:t>обитает на большой глубине в заливе </a:t>
            </a: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Кука у </a:t>
            </a:r>
            <a:r>
              <a:rPr lang="ru-RU" sz="3200" b="1" i="1" dirty="0">
                <a:solidFill>
                  <a:srgbClr val="FF0000"/>
                </a:solidFill>
                <a:latin typeface="Georgia" pitchFamily="18" charset="0"/>
              </a:rPr>
              <a:t>Новой Зеландии.</a:t>
            </a:r>
            <a:endParaRPr lang="ru-RU" sz="32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35696" y="1966217"/>
            <a:ext cx="5400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Правда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, что в природе существует серебряная рыбка?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4127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«ВЕРЮ – НЕ ВЕРЮ»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15446" y="4375815"/>
            <a:ext cx="39044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Да.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03648" y="1637755"/>
            <a:ext cx="583264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rgbClr val="00091A"/>
                </a:solidFill>
                <a:latin typeface="Georgia" pitchFamily="18" charset="0"/>
              </a:rPr>
              <a:t>Правда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, что Малыша из сказки про Карлсона на самом деле звали Сванте Свантессон? 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556792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«ВЕРЮ – НЕ ВЕРЮ»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628" y="3274920"/>
            <a:ext cx="3654102" cy="36175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15744" y="4712692"/>
            <a:ext cx="41288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Тянитолкай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50529" y="877813"/>
            <a:ext cx="7493471" cy="282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«Да, у него две головы: одна спереди, другая сзади. Когда ему хочется спать, то сначала спит одна голова, а потом другая. Сразу же весь он не спит никогда. Одна голова спит, другая глядит по сторонам, чтобы не подкрался 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охотник».</a:t>
            </a:r>
            <a:endParaRPr lang="ru-RU" sz="2400" b="1" i="1" dirty="0">
              <a:solidFill>
                <a:srgbClr val="3E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Кто это?</a:t>
            </a:r>
            <a:endParaRPr lang="ru-RU" sz="2800" b="1" dirty="0" smtClean="0">
              <a:solidFill>
                <a:srgbClr val="00091A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1026" name="Picture 2" descr="http://img-fotki.yandex.ru/get/6103/121447594.62f/0_1118f1_ab9114a4_orig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2838" y="3359866"/>
            <a:ext cx="2741484" cy="34981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8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3685439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46907" y="4431875"/>
            <a:ext cx="4320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Карлсон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19673" y="1137433"/>
            <a:ext cx="7272808" cy="289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Странный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неопознанный объект напоминающий 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бочонок, который летает.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Он 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издаёт 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звуки, похожие на гул 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самолёта</a:t>
            </a:r>
            <a:r>
              <a:rPr lang="ru-RU" sz="2400" b="1" i="1" dirty="0">
                <a:solidFill>
                  <a:srgbClr val="3E0000"/>
                </a:solidFill>
                <a:latin typeface="Georgia" pitchFamily="18" charset="0"/>
              </a:rPr>
              <a:t>. “Мужчина в самом расцвете сил</a:t>
            </a: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…”</a:t>
            </a:r>
          </a:p>
          <a:p>
            <a:pPr lvl="0" algn="ctr">
              <a:spcBef>
                <a:spcPct val="20000"/>
              </a:spcBef>
            </a:pPr>
            <a:r>
              <a:rPr lang="ru-RU" sz="2400" b="1" i="1" dirty="0" smtClean="0">
                <a:solidFill>
                  <a:srgbClr val="3E0000"/>
                </a:solidFill>
                <a:latin typeface="Georgia" pitchFamily="18" charset="0"/>
              </a:rPr>
              <a:t> </a:t>
            </a:r>
            <a:r>
              <a:rPr lang="ru-RU" sz="2800" b="1" dirty="0">
                <a:solidFill>
                  <a:srgbClr val="00091A"/>
                </a:solidFill>
                <a:latin typeface="Georgia" pitchFamily="18" charset="0"/>
              </a:rPr>
              <a:t>Кто это?</a:t>
            </a:r>
          </a:p>
          <a:p>
            <a:pPr algn="ctr">
              <a:spcBef>
                <a:spcPct val="20000"/>
              </a:spcBef>
            </a:pPr>
            <a:endParaRPr lang="ru-RU" sz="2400" b="1" i="1" dirty="0" smtClean="0">
              <a:solidFill>
                <a:srgbClr val="3E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«УГАДАЙ-КА»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52" y="3927318"/>
            <a:ext cx="1921905" cy="28328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032" y="5470112"/>
            <a:ext cx="1535359" cy="12981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7628" y="3353659"/>
            <a:ext cx="3406463" cy="3406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8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371399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861</Words>
  <Application>Microsoft Office PowerPoint</Application>
  <PresentationFormat>Экран (4:3)</PresentationFormat>
  <Paragraphs>201</Paragraphs>
  <Slides>28</Slides>
  <Notes>27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44</cp:revision>
  <dcterms:created xsi:type="dcterms:W3CDTF">2014-01-06T16:00:12Z</dcterms:created>
  <dcterms:modified xsi:type="dcterms:W3CDTF">2016-03-27T16:44:48Z</dcterms:modified>
</cp:coreProperties>
</file>