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24" d="100"/>
          <a:sy n="124" d="100"/>
        </p:scale>
        <p:origin x="130" y="115"/>
      </p:cViewPr>
      <p:guideLst>
        <p:guide pos="3840"/>
        <p:guide pos="2160" orient="horz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presProps" Target="presProps.xml" /><Relationship Id="rId22" Type="http://schemas.openxmlformats.org/officeDocument/2006/relationships/tableStyles" Target="tableStyles.xml" /><Relationship Id="rId2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636D25-5CA5-4496-8E43-09366CEF04AE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451579" y="329307"/>
            <a:ext cx="5626774" cy="30920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476834" y="798973"/>
            <a:ext cx="811019" cy="503578"/>
          </a:xfrm>
        </p:spPr>
        <p:txBody>
          <a:bodyPr/>
          <a:lstStyle/>
          <a:p>
            <a:pPr>
              <a:defRPr/>
            </a:pPr>
            <a:fld id="{E71B206D-29AA-4D7A-9CE9-D4675FD02ED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636D25-5CA5-4496-8E43-09366CEF04AE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1B206D-29AA-4D7A-9CE9-D4675FD02ED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444672" y="798973"/>
            <a:ext cx="7518654" cy="4659889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636D25-5CA5-4496-8E43-09366CEF04AE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1B206D-29AA-4D7A-9CE9-D4675FD02ED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 anchor="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636D25-5CA5-4496-8E43-09366CEF04AE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1B206D-29AA-4D7A-9CE9-D4675FD02ED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636D25-5CA5-4496-8E43-09366CEF04AE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1B206D-29AA-4D7A-9CE9-D4675FD02ED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449217" y="804889"/>
            <a:ext cx="9293577" cy="105930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447331" y="2010878"/>
            <a:ext cx="4488654" cy="3448595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254140" y="2017343"/>
            <a:ext cx="4488654" cy="344152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636D25-5CA5-4496-8E43-09366CEF04AE}" type="datetimeFigureOut">
              <a:rPr lang="ru-RU"/>
              <a:t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1B206D-29AA-4D7A-9CE9-D4675FD02ED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447191" y="804163"/>
            <a:ext cx="9295603" cy="1056319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447191" y="2824269"/>
            <a:ext cx="4488794" cy="2644457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256025" y="2821491"/>
            <a:ext cx="4488794" cy="2637371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636D25-5CA5-4496-8E43-09366CEF04AE}" type="datetimeFigureOut">
              <a:rPr lang="ru-RU"/>
              <a:t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1B206D-29AA-4D7A-9CE9-D4675FD02ED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636D25-5CA5-4496-8E43-09366CEF04AE}" type="datetimeFigureOut">
              <a:rPr lang="ru-RU"/>
              <a:t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1B206D-29AA-4D7A-9CE9-D4675FD02ED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636D25-5CA5-4496-8E43-09366CEF04AE}" type="datetimeFigureOut">
              <a:rPr lang="ru-RU"/>
              <a:t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1B206D-29AA-4D7A-9CE9-D4675FD02ED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730324" y="798974"/>
            <a:ext cx="6012470" cy="4658826"/>
          </a:xfrm>
        </p:spPr>
        <p:txBody>
          <a:bodyPr anchor="ctr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636D25-5CA5-4496-8E43-09366CEF04AE}" type="datetimeFigureOut">
              <a:rPr lang="ru-RU"/>
              <a:t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1B206D-29AA-4D7A-9CE9-D4675FD02ED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 bwMode="auto">
          <a:xfrm>
            <a:off x="7477386" y="482170"/>
            <a:ext cx="4074533" cy="5149101"/>
            <a:chOff x="7477386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auto">
            <a:xfrm>
              <a:off x="7477386" y="482170"/>
              <a:ext cx="4074533" cy="5149101"/>
            </a:xfrm>
            <a:prstGeom prst="rect">
              <a:avLst/>
            </a:prstGeom>
            <a:blipFill>
              <a:blip r:embed="rId2">
                <a:alphaModFix amt="30000"/>
              </a:blip>
              <a:tile algn="ctr" flip="none" sx="100000" sy="100000" tx="0" ty="0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auto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8124389" y="1122542"/>
            <a:ext cx="2791171" cy="3866327"/>
          </a:xfrm>
          <a:prstGeom prst="rect">
            <a:avLst/>
          </a:prstGeo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lvl="0" algn="ctr"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5B636D25-5CA5-4496-8E43-09366CEF04AE}" type="datetimeFigureOut">
              <a:rPr lang="ru-RU"/>
              <a:t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1447382" y="318640"/>
            <a:ext cx="5541004" cy="320931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E71B206D-29AA-4D7A-9CE9-D4675FD02EDD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gradFill>
          <a:gsLst>
            <a:gs pos="0">
              <a:schemeClr val="accent5">
                <a:lumMod val="50000"/>
              </a:schemeClr>
            </a:gs>
            <a:gs pos="100000">
              <a:schemeClr val="bg1">
                <a:shade val="80000"/>
              </a:schemeClr>
            </a:gs>
          </a:gsLst>
          <a:path path="circle"/>
        </a:gra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242079" y="330370"/>
            <a:ext cx="350071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B636D25-5CA5-4496-8E43-09366CEF04AE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71B206D-29AA-4D7A-9CE9-D4675FD02EDD}" type="slidenum">
              <a:rPr lang="ru-RU"/>
              <a:t/>
            </a:fld>
            <a:endParaRPr lang="ru-RU"/>
          </a:p>
        </p:txBody>
      </p:sp>
      <p:sp>
        <p:nvSpPr>
          <p:cNvPr id="9" name="Rectangle 8"/>
          <p:cNvSpPr/>
          <p:nvPr/>
        </p:nvSpPr>
        <p:spPr bwMode="auto">
          <a:xfrm>
            <a:off x="0" y="3622291"/>
            <a:ext cx="12192000" cy="2505983"/>
          </a:xfrm>
          <a:prstGeom prst="rect">
            <a:avLst/>
          </a:prstGeom>
          <a:gradFill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3"/>
          <a:srcRect l="0" t="1538" r="0" b="-1537"/>
          <a:stretch/>
        </p:blipFill>
        <p:spPr bwMode="auto"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>
            <a:cxnSpLocks/>
          </p:cNvCxnSpPr>
          <p:nvPr/>
        </p:nvCxnSpPr>
        <p:spPr bwMode="auto"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lnSpc>
          <a:spcPct val="90000"/>
        </a:lnSpc>
        <a:spcBef>
          <a:spcPts val="0"/>
        </a:spcBef>
        <a:buNone/>
        <a:defRPr sz="3200" b="0" i="0" cap="all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/>
        <a:buChar char="•"/>
        <a:defRPr sz="1800" cap="none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/>
        <a:buChar char="•"/>
        <a:defRPr sz="1400" cap="none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/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/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/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/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/>
        <a:buChar char="•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ipedia.ru/articles/article/show/kramskoi_ivan_nikolaievich" TargetMode="External"/><Relationship Id="rId3" Type="http://schemas.openxmlformats.org/officeDocument/2006/relationships/hyperlink" Target="http://ripedia.ru/articles/article/show/kondakov_nikodim_pavlovich" TargetMode="External"/><Relationship Id="rId4" Type="http://schemas.openxmlformats.org/officeDocument/2006/relationships/hyperlink" Target="http://ripedia.ru/articles/article/show/russko_turietskiie_voiny" TargetMode="External"/><Relationship Id="rId5" Type="http://schemas.openxmlformats.org/officeDocument/2006/relationships/image" Target="../media/image5.jpg"/><Relationship Id="rId6" Type="http://schemas.openxmlformats.org/officeDocument/2006/relationships/hyperlink" Target="https://www.youtube.com/watch?v=lXjxG8UGKJ0" TargetMode="Externa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 flipH="0" flipV="0">
            <a:off x="3210986" y="1143000"/>
            <a:ext cx="7200509" cy="316831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/>
              <a:t>Урок по развитию речи </a:t>
            </a:r>
            <a:endParaRPr/>
          </a:p>
          <a:p>
            <a:pPr>
              <a:defRPr/>
            </a:pPr>
            <a:endParaRPr lang="ru-RU" sz="2000"/>
          </a:p>
          <a:p>
            <a:pPr>
              <a:defRPr/>
            </a:pPr>
            <a:r>
              <a:rPr lang="ru-RU" sz="2000"/>
              <a:t>Сочинение по картине</a:t>
            </a:r>
            <a:endParaRPr/>
          </a:p>
          <a:p>
            <a:pPr>
              <a:defRPr/>
            </a:pPr>
            <a:r>
              <a:rPr lang="ru-RU" sz="2000"/>
              <a:t> </a:t>
            </a:r>
            <a:r>
              <a:rPr lang="ru-RU" sz="2000" b="1"/>
              <a:t>Алексея Даниловича </a:t>
            </a:r>
            <a:r>
              <a:rPr lang="ru-RU" sz="2000" b="1"/>
              <a:t>Кившенко</a:t>
            </a:r>
            <a:endParaRPr lang="ru-RU" sz="2000" b="1"/>
          </a:p>
          <a:p>
            <a:pPr>
              <a:defRPr/>
            </a:pPr>
            <a:br>
              <a:rPr lang="ru-RU" sz="2000" b="1">
                <a:solidFill>
                  <a:srgbClr val="FFC000"/>
                </a:solidFill>
              </a:rPr>
            </a:br>
            <a:r>
              <a:rPr lang="ru-RU" sz="2000">
                <a:solidFill>
                  <a:schemeClr val="accent4">
                    <a:lumMod val="20000"/>
                    <a:lumOff val="80000"/>
                  </a:schemeClr>
                </a:solidFill>
              </a:rPr>
              <a:t>«Военные игры потешных войск Петра 1 под селом </a:t>
            </a:r>
            <a:r>
              <a:rPr lang="ru-RU" sz="2000">
                <a:solidFill>
                  <a:schemeClr val="accent4">
                    <a:lumMod val="20000"/>
                    <a:lumOff val="80000"/>
                  </a:schemeClr>
                </a:solidFill>
              </a:rPr>
              <a:t>Кожухово</a:t>
            </a:r>
            <a:r>
              <a:rPr lang="ru-RU" sz="2000">
                <a:solidFill>
                  <a:schemeClr val="accent4">
                    <a:lumMod val="20000"/>
                    <a:lumOff val="80000"/>
                  </a:schemeClr>
                </a:solidFill>
              </a:rPr>
              <a:t>» </a:t>
            </a:r>
            <a:endParaRPr lang="ru-RU" sz="200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endParaRPr lang="ru-RU" sz="2000"/>
          </a:p>
        </p:txBody>
      </p:sp>
      <p:sp>
        <p:nvSpPr>
          <p:cNvPr id="4" name="TextBox 3"/>
          <p:cNvSpPr txBox="1"/>
          <p:nvPr/>
        </p:nvSpPr>
        <p:spPr bwMode="auto">
          <a:xfrm>
            <a:off x="5869458" y="4652318"/>
            <a:ext cx="5094525" cy="914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i="1"/>
              <a:t>Учитель начальных классов </a:t>
            </a:r>
            <a:endParaRPr/>
          </a:p>
          <a:p>
            <a:pPr>
              <a:defRPr/>
            </a:pPr>
            <a:r>
              <a:rPr lang="ru-RU" i="1"/>
              <a:t>ГБОУ «Курчатовская школа»</a:t>
            </a:r>
            <a:endParaRPr lang="ru-RU" i="1"/>
          </a:p>
          <a:p>
            <a:pPr>
              <a:defRPr/>
            </a:pPr>
            <a:r>
              <a:rPr lang="ru-RU" i="1"/>
              <a:t>Мухина Ирина Валерьевна </a:t>
            </a:r>
            <a:endParaRPr lang="ru-RU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1800">
                <a:solidFill>
                  <a:srgbClr val="333333"/>
                </a:solidFill>
                <a:latin typeface="Helvetica"/>
              </a:rPr>
              <a:t>А. Д. </a:t>
            </a:r>
            <a:r>
              <a:rPr lang="ru-RU" sz="1800">
                <a:solidFill>
                  <a:srgbClr val="333333"/>
                </a:solidFill>
                <a:latin typeface="Helvetica"/>
              </a:rPr>
              <a:t>Кившенко</a:t>
            </a:r>
            <a:r>
              <a:rPr lang="ru-RU" sz="1800">
                <a:solidFill>
                  <a:srgbClr val="333333"/>
                </a:solidFill>
                <a:latin typeface="Helvetica"/>
              </a:rPr>
              <a:t>  «Военные игры потешных войск Петра 1 под селом </a:t>
            </a:r>
            <a:r>
              <a:rPr lang="ru-RU" sz="1800">
                <a:solidFill>
                  <a:srgbClr val="333333"/>
                </a:solidFill>
                <a:latin typeface="Helvetica"/>
              </a:rPr>
              <a:t>Кожухово</a:t>
            </a:r>
            <a:r>
              <a:rPr lang="ru-RU" sz="1800">
                <a:solidFill>
                  <a:srgbClr val="333333"/>
                </a:solidFill>
                <a:latin typeface="Helvetica"/>
              </a:rPr>
              <a:t>»</a:t>
            </a:r>
            <a:endParaRPr lang="ru-RU" sz="1800"/>
          </a:p>
        </p:txBody>
      </p:sp>
      <p:pic>
        <p:nvPicPr>
          <p:cNvPr id="2052" name="Picture 4" descr="Картинки по запросу &quot;а.д.кившенко военные игры потешных войск&quot;"/>
          <p:cNvPicPr>
            <a:picLocks noChangeAspect="1" noChangeArrowheads="1" noGrp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1634304" y="61912"/>
            <a:ext cx="8198544" cy="59849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 bwMode="auto">
          <a:xfrm>
            <a:off x="-146304" y="4255008"/>
            <a:ext cx="1244803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r>
              <a:rPr lang="ru-RU" sz="2400"/>
              <a:t>   </a:t>
            </a:r>
            <a:r>
              <a:rPr lang="ru-RU" sz="2400" b="1"/>
              <a:t>А</a:t>
            </a:r>
            <a:r>
              <a:rPr lang="ru-RU" sz="2400" b="1"/>
              <a:t>. Д. </a:t>
            </a:r>
            <a:r>
              <a:rPr lang="ru-RU" sz="2400" b="1"/>
              <a:t>Кившенко</a:t>
            </a:r>
            <a:r>
              <a:rPr lang="ru-RU" sz="2400" b="1"/>
              <a:t>  «Военные </a:t>
            </a:r>
            <a:r>
              <a:rPr lang="ru-RU" sz="2400" b="1"/>
              <a:t>игры потешных войск Петра 1 под селом </a:t>
            </a:r>
            <a:r>
              <a:rPr lang="ru-RU" sz="2400" b="1"/>
              <a:t>Кожухово</a:t>
            </a:r>
            <a:r>
              <a:rPr lang="ru-RU" sz="2400" b="1"/>
              <a:t>» </a:t>
            </a:r>
            <a:endParaRPr lang="ru-RU" sz="24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6740611" y="1476632"/>
            <a:ext cx="5348994" cy="4775887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/>
              <a:t>1</a:t>
            </a:r>
            <a:r>
              <a:rPr lang="ru-RU"/>
              <a:t>. Молодой Петр Первый  на коне.</a:t>
            </a:r>
            <a:endParaRPr/>
          </a:p>
          <a:p>
            <a:pPr marL="0" indent="0">
              <a:buNone/>
              <a:defRPr/>
            </a:pPr>
            <a:r>
              <a:rPr lang="ru-RU"/>
              <a:t>2. Потешные </a:t>
            </a:r>
            <a:r>
              <a:rPr lang="ru-RU"/>
              <a:t>полки</a:t>
            </a:r>
            <a:endParaRPr/>
          </a:p>
          <a:p>
            <a:pPr marL="0" indent="0">
              <a:buNone/>
              <a:defRPr/>
            </a:pPr>
            <a:r>
              <a:rPr lang="ru-RU"/>
              <a:t> </a:t>
            </a:r>
            <a:r>
              <a:rPr lang="ru-RU"/>
              <a:t>(Потешные войска состояли из двух полков. Вначале был Преображенский, с зелеными мундирами. По мере увеличения численности сформировали Семеновский — с синей формой. Такие названия они получили в честь сел, где стояли войска.) </a:t>
            </a:r>
            <a:endParaRPr/>
          </a:p>
          <a:p>
            <a:pPr marL="0" indent="0">
              <a:buNone/>
              <a:defRPr/>
            </a:pPr>
            <a:r>
              <a:rPr lang="ru-RU"/>
              <a:t>3. Описание дня, окружающего пейзажа.</a:t>
            </a:r>
            <a:endParaRPr/>
          </a:p>
          <a:p>
            <a:pPr>
              <a:defRPr/>
            </a:pPr>
            <a:endParaRPr lang="ru-RU"/>
          </a:p>
        </p:txBody>
      </p:sp>
      <p:pic>
        <p:nvPicPr>
          <p:cNvPr id="4" name="Picture 4" descr="Картинки по запросу &quot;а.д.кившенко военные игры потешных войск&quot;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87569" y="941135"/>
            <a:ext cx="6461511" cy="471690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 bwMode="auto">
          <a:xfrm>
            <a:off x="6660292" y="325582"/>
            <a:ext cx="553170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800" b="1" u="sng">
                <a:solidFill>
                  <a:schemeClr val="accent2"/>
                </a:solidFill>
              </a:rPr>
              <a:t>Всю картину можно разделить на три </a:t>
            </a:r>
            <a:r>
              <a:rPr lang="ru-RU" sz="2800" b="1" u="sng">
                <a:solidFill>
                  <a:schemeClr val="accent2"/>
                </a:solidFill>
              </a:rPr>
              <a:t>части</a:t>
            </a:r>
            <a:r>
              <a:rPr lang="ru-RU" sz="2800" b="1" u="sng">
                <a:solidFill>
                  <a:schemeClr val="accent2"/>
                </a:solidFill>
              </a:rPr>
              <a:t>:</a:t>
            </a:r>
            <a:endParaRPr lang="ru-RU" sz="2800" b="1" u="sng">
              <a:solidFill>
                <a:schemeClr val="accent2"/>
              </a:solidFill>
            </a:endParaRPr>
          </a:p>
          <a:p>
            <a:pPr>
              <a:defRPr/>
            </a:pPr>
            <a:endParaRPr lang="ru-RU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 bwMode="auto">
          <a:xfrm>
            <a:off x="6372224" y="1100138"/>
            <a:ext cx="5600317" cy="221599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>
                <a:solidFill>
                  <a:schemeClr val="bg1"/>
                </a:solidFill>
              </a:rPr>
              <a:t>Опишите </a:t>
            </a:r>
            <a:r>
              <a:rPr lang="ru-RU" sz="2400" b="1" i="1" u="sng">
                <a:solidFill>
                  <a:schemeClr val="bg1"/>
                </a:solidFill>
              </a:rPr>
              <a:t>общий вид картины:</a:t>
            </a:r>
            <a:r>
              <a:rPr lang="ru-RU" sz="2400" b="1" i="1">
                <a:solidFill>
                  <a:schemeClr val="bg1"/>
                </a:solidFill>
              </a:rPr>
              <a:t> где и когда происходит действие.</a:t>
            </a:r>
            <a:endParaRPr lang="ru-RU" sz="2400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b="1" i="1">
                <a:solidFill>
                  <a:schemeClr val="bg1"/>
                </a:solidFill>
              </a:rPr>
              <a:t>1.Что изображено на картине.</a:t>
            </a:r>
            <a:endParaRPr lang="ru-RU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b="1" i="1">
                <a:solidFill>
                  <a:schemeClr val="bg1"/>
                </a:solidFill>
              </a:rPr>
              <a:t>2.Где происходят действия</a:t>
            </a:r>
            <a:endParaRPr lang="ru-RU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b="1" i="1">
                <a:solidFill>
                  <a:schemeClr val="bg1"/>
                </a:solidFill>
              </a:rPr>
              <a:t>3.Как выглядит Петр Первый, каковы его намерения?</a:t>
            </a:r>
            <a:endParaRPr lang="ru-RU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 b="1" i="1">
                <a:solidFill>
                  <a:schemeClr val="bg1"/>
                </a:solidFill>
              </a:rPr>
              <a:t>4.Какова задача солдат?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372225" y="4186238"/>
            <a:ext cx="5600318" cy="15081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C00000"/>
                </a:solidFill>
              </a:rPr>
              <a:t>Словарь: </a:t>
            </a:r>
            <a:r>
              <a:rPr lang="ru-RU">
                <a:solidFill>
                  <a:schemeClr val="bg1"/>
                </a:solidFill>
              </a:rPr>
              <a:t> </a:t>
            </a:r>
            <a:r>
              <a:rPr lang="ru-RU">
                <a:solidFill>
                  <a:schemeClr val="bg1"/>
                </a:solidFill>
              </a:rPr>
              <a:t>(потешные войска, военные учения, серьезные намерения, пламенный призыв быть храбрыми в бою, доблесть, бесстрашие солдат, мастерски обойти врага, музыканты  заиграют марш)</a:t>
            </a:r>
            <a:endParaRPr lang="ru-RU" sz="2000">
              <a:solidFill>
                <a:schemeClr val="bg1"/>
              </a:solidFill>
            </a:endParaRPr>
          </a:p>
        </p:txBody>
      </p:sp>
      <p:pic>
        <p:nvPicPr>
          <p:cNvPr id="7" name="Picture 4" descr="Картинки по запросу &quot;а.д.кившенко военные игры потешных войск&quot;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83456" y="207264"/>
            <a:ext cx="5931158" cy="432974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 bwMode="auto">
          <a:xfrm>
            <a:off x="6786563" y="207264"/>
            <a:ext cx="434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600" b="1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Группа 1 </a:t>
            </a:r>
            <a:endParaRPr lang="ru-RU" sz="3600" b="1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 bwMode="auto">
          <a:xfrm>
            <a:off x="6529388" y="1100137"/>
            <a:ext cx="5443153" cy="15696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>
                <a:solidFill>
                  <a:schemeClr val="bg1"/>
                </a:solidFill>
              </a:rPr>
              <a:t> </a:t>
            </a:r>
            <a:r>
              <a:rPr lang="ru-RU" b="1">
                <a:solidFill>
                  <a:schemeClr val="bg1"/>
                </a:solidFill>
              </a:rPr>
              <a:t>1. </a:t>
            </a:r>
            <a:r>
              <a:rPr lang="ru-RU" sz="2400">
                <a:solidFill>
                  <a:schemeClr val="bg1"/>
                </a:solidFill>
              </a:rPr>
              <a:t>Каков </a:t>
            </a:r>
            <a:r>
              <a:rPr lang="ru-RU" sz="2400">
                <a:solidFill>
                  <a:schemeClr val="bg1"/>
                </a:solidFill>
              </a:rPr>
              <a:t>был этот день? Опишите его. </a:t>
            </a:r>
            <a:endParaRPr/>
          </a:p>
          <a:p>
            <a:pPr>
              <a:defRPr/>
            </a:pPr>
            <a:r>
              <a:rPr lang="ru-RU" sz="2400">
                <a:solidFill>
                  <a:schemeClr val="bg1"/>
                </a:solidFill>
              </a:rPr>
              <a:t> 2</a:t>
            </a:r>
            <a:r>
              <a:rPr lang="ru-RU" sz="2400">
                <a:solidFill>
                  <a:schemeClr val="bg1"/>
                </a:solidFill>
              </a:rPr>
              <a:t>. Какая была в этот день погода? Как автор передает это?</a:t>
            </a:r>
            <a:endParaRPr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529387" y="3214688"/>
            <a:ext cx="5443155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C00000"/>
                </a:solidFill>
              </a:rPr>
              <a:t>Словарь: </a:t>
            </a:r>
            <a:r>
              <a:rPr lang="ru-RU" sz="2400">
                <a:solidFill>
                  <a:schemeClr val="bg1"/>
                </a:solidFill>
              </a:rPr>
              <a:t>(ясно</a:t>
            </a:r>
            <a:r>
              <a:rPr lang="ru-RU" sz="2400">
                <a:solidFill>
                  <a:schemeClr val="bg1"/>
                </a:solidFill>
              </a:rPr>
              <a:t>, солнечно, пасмурно, </a:t>
            </a:r>
            <a:r>
              <a:rPr lang="ru-RU" sz="2400">
                <a:solidFill>
                  <a:schemeClr val="bg1"/>
                </a:solidFill>
              </a:rPr>
              <a:t>дождливо, </a:t>
            </a:r>
            <a:r>
              <a:rPr lang="ru-RU" sz="2400">
                <a:solidFill>
                  <a:schemeClr val="bg1"/>
                </a:solidFill>
              </a:rPr>
              <a:t>жаркий, прохладный , освещенную, залитую солнцем, мокрая листва, холмы, облака, затянули тучи)</a:t>
            </a:r>
            <a:endParaRPr/>
          </a:p>
        </p:txBody>
      </p:sp>
      <p:pic>
        <p:nvPicPr>
          <p:cNvPr id="7" name="Picture 4" descr="Картинки по запросу &quot;а.д.кившенко военные игры потешных войск&quot;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83456" y="207264"/>
            <a:ext cx="5931158" cy="432974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 bwMode="auto">
          <a:xfrm>
            <a:off x="6786563" y="207264"/>
            <a:ext cx="434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600" b="1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Группа 2 </a:t>
            </a:r>
            <a:endParaRPr lang="ru-RU" sz="3600" b="1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 bwMode="auto">
          <a:xfrm>
            <a:off x="6529388" y="1100137"/>
            <a:ext cx="5443153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>
                <a:solidFill>
                  <a:schemeClr val="bg1"/>
                </a:solidFill>
              </a:rPr>
              <a:t>1.Кто герои картины? Где на плане картины они находятся? Опишите их. </a:t>
            </a:r>
            <a:endParaRPr/>
          </a:p>
          <a:p>
            <a:pPr>
              <a:defRPr/>
            </a:pPr>
            <a:r>
              <a:rPr lang="ru-RU" sz="2000">
                <a:solidFill>
                  <a:schemeClr val="bg1"/>
                </a:solidFill>
              </a:rPr>
              <a:t>2.Как </a:t>
            </a:r>
            <a:r>
              <a:rPr lang="ru-RU" sz="2000">
                <a:solidFill>
                  <a:schemeClr val="bg1"/>
                </a:solidFill>
              </a:rPr>
              <a:t>выстроены солдаты?</a:t>
            </a:r>
            <a:endParaRPr/>
          </a:p>
          <a:p>
            <a:pPr>
              <a:defRPr/>
            </a:pPr>
            <a:r>
              <a:rPr lang="ru-RU" sz="2000">
                <a:solidFill>
                  <a:schemeClr val="bg1"/>
                </a:solidFill>
              </a:rPr>
              <a:t>3.Как </a:t>
            </a:r>
            <a:r>
              <a:rPr lang="ru-RU" sz="2000">
                <a:solidFill>
                  <a:schemeClr val="bg1"/>
                </a:solidFill>
              </a:rPr>
              <a:t>они одеты (опишите обмундирование солдат)</a:t>
            </a:r>
            <a:endParaRPr/>
          </a:p>
          <a:p>
            <a:pPr>
              <a:defRPr/>
            </a:pPr>
            <a:r>
              <a:rPr lang="ru-RU" sz="2000">
                <a:solidFill>
                  <a:schemeClr val="bg1"/>
                </a:solidFill>
              </a:rPr>
              <a:t>4.Что </a:t>
            </a:r>
            <a:r>
              <a:rPr lang="ru-RU" sz="2000">
                <a:solidFill>
                  <a:schemeClr val="bg1"/>
                </a:solidFill>
              </a:rPr>
              <a:t>выражают лица солдат? </a:t>
            </a:r>
            <a:endParaRPr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529388" y="3729038"/>
            <a:ext cx="5443153" cy="15081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C00000"/>
                </a:solidFill>
              </a:rPr>
              <a:t>Словарь:</a:t>
            </a:r>
            <a:r>
              <a:rPr lang="ru-RU">
                <a:solidFill>
                  <a:schemeClr val="bg1"/>
                </a:solidFill>
              </a:rPr>
              <a:t> (не игрушечная </a:t>
            </a:r>
            <a:r>
              <a:rPr lang="ru-RU">
                <a:solidFill>
                  <a:schemeClr val="bg1"/>
                </a:solidFill>
              </a:rPr>
              <a:t>армия, настоящие солдаты, приказы цесаревича, четкие ровные ряды, зеленое обмундирование Преображенского полка, синее обмундирование Семеновского полка, настоящий противник)</a:t>
            </a:r>
            <a:endParaRPr lang="ru-RU" sz="2400">
              <a:solidFill>
                <a:schemeClr val="bg1"/>
              </a:solidFill>
            </a:endParaRPr>
          </a:p>
        </p:txBody>
      </p:sp>
      <p:pic>
        <p:nvPicPr>
          <p:cNvPr id="7" name="Picture 4" descr="Картинки по запросу &quot;а.д.кившенко военные игры потешных войск&quot;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83456" y="207264"/>
            <a:ext cx="5931158" cy="432974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 bwMode="auto">
          <a:xfrm>
            <a:off x="6786563" y="207264"/>
            <a:ext cx="434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600" b="1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Группа 3 </a:t>
            </a:r>
            <a:endParaRPr lang="ru-RU" sz="3600" b="1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 bwMode="auto">
          <a:xfrm>
            <a:off x="6557963" y="730483"/>
            <a:ext cx="5529262" cy="517064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u="sng">
                <a:solidFill>
                  <a:srgbClr val="C00000"/>
                </a:solidFill>
              </a:rPr>
              <a:t>I</a:t>
            </a:r>
            <a:r>
              <a:rPr lang="ru-RU" sz="2400" b="1" u="sng">
                <a:solidFill>
                  <a:srgbClr val="C00000"/>
                </a:solidFill>
              </a:rPr>
              <a:t>. </a:t>
            </a:r>
            <a:r>
              <a:rPr lang="ru-RU" b="1" u="sng">
                <a:solidFill>
                  <a:srgbClr val="C00000"/>
                </a:solidFill>
              </a:rPr>
              <a:t>Вступление.</a:t>
            </a:r>
            <a:endParaRPr/>
          </a:p>
          <a:p>
            <a:pPr>
              <a:defRPr/>
            </a:pPr>
            <a:r>
              <a:rPr lang="ru-RU">
                <a:solidFill>
                  <a:schemeClr val="bg1"/>
                </a:solidFill>
              </a:rPr>
              <a:t>1.Название картины, ее автор</a:t>
            </a:r>
            <a:endParaRPr/>
          </a:p>
          <a:p>
            <a:pPr>
              <a:defRPr/>
            </a:pPr>
            <a:r>
              <a:rPr lang="ru-RU">
                <a:solidFill>
                  <a:schemeClr val="bg1"/>
                </a:solidFill>
              </a:rPr>
              <a:t>2.Слово о художнике.</a:t>
            </a:r>
            <a:endParaRPr/>
          </a:p>
          <a:p>
            <a:pPr>
              <a:defRPr/>
            </a:pPr>
            <a:r>
              <a:rPr lang="en-US" b="1" u="sng">
                <a:solidFill>
                  <a:srgbClr val="C00000"/>
                </a:solidFill>
              </a:rPr>
              <a:t>II</a:t>
            </a:r>
            <a:r>
              <a:rPr lang="ru-RU" b="1" u="sng">
                <a:solidFill>
                  <a:srgbClr val="C00000"/>
                </a:solidFill>
              </a:rPr>
              <a:t>.Основная часть.</a:t>
            </a:r>
            <a:endParaRPr/>
          </a:p>
          <a:p>
            <a:pPr>
              <a:defRPr/>
            </a:pPr>
            <a:r>
              <a:rPr lang="ru-RU">
                <a:solidFill>
                  <a:schemeClr val="bg1"/>
                </a:solidFill>
              </a:rPr>
              <a:t>Что </a:t>
            </a:r>
            <a:r>
              <a:rPr lang="ru-RU">
                <a:solidFill>
                  <a:schemeClr val="bg1"/>
                </a:solidFill>
              </a:rPr>
              <a:t>изображено на картине.</a:t>
            </a:r>
            <a:endParaRPr/>
          </a:p>
          <a:p>
            <a:pPr>
              <a:defRPr/>
            </a:pPr>
            <a:r>
              <a:rPr lang="ru-RU">
                <a:solidFill>
                  <a:schemeClr val="bg1"/>
                </a:solidFill>
              </a:rPr>
              <a:t>Где </a:t>
            </a:r>
            <a:r>
              <a:rPr lang="ru-RU">
                <a:solidFill>
                  <a:schemeClr val="bg1"/>
                </a:solidFill>
              </a:rPr>
              <a:t>происходят </a:t>
            </a:r>
            <a:r>
              <a:rPr lang="ru-RU">
                <a:solidFill>
                  <a:schemeClr val="bg1"/>
                </a:solidFill>
              </a:rPr>
              <a:t>действия.</a:t>
            </a:r>
            <a:endParaRPr lang="ru-RU">
              <a:solidFill>
                <a:schemeClr val="bg1"/>
              </a:solidFill>
            </a:endParaRPr>
          </a:p>
          <a:p>
            <a:pPr>
              <a:defRPr/>
            </a:pPr>
            <a:r>
              <a:rPr lang="ru-RU">
                <a:solidFill>
                  <a:schemeClr val="bg1"/>
                </a:solidFill>
              </a:rPr>
              <a:t>Как </a:t>
            </a:r>
            <a:r>
              <a:rPr lang="ru-RU">
                <a:solidFill>
                  <a:schemeClr val="bg1"/>
                </a:solidFill>
              </a:rPr>
              <a:t>выглядит Петр Первый, каковы его намерения?</a:t>
            </a:r>
            <a:endParaRPr/>
          </a:p>
          <a:p>
            <a:pPr>
              <a:defRPr/>
            </a:pPr>
            <a:r>
              <a:rPr lang="ru-RU">
                <a:solidFill>
                  <a:schemeClr val="bg1"/>
                </a:solidFill>
              </a:rPr>
              <a:t>Кто герои картины? Где на плане картины они находятся? Опишите их. Как выстроены солдаты? Как они одеты (опишите обмундирование солдат)Что выражают лица солдат? </a:t>
            </a:r>
            <a:endParaRPr/>
          </a:p>
          <a:p>
            <a:pPr>
              <a:defRPr/>
            </a:pPr>
            <a:r>
              <a:rPr lang="ru-RU">
                <a:solidFill>
                  <a:schemeClr val="bg1"/>
                </a:solidFill>
              </a:rPr>
              <a:t>Какова </a:t>
            </a:r>
            <a:r>
              <a:rPr lang="ru-RU">
                <a:solidFill>
                  <a:schemeClr val="bg1"/>
                </a:solidFill>
              </a:rPr>
              <a:t>задача солдат?</a:t>
            </a:r>
            <a:endParaRPr/>
          </a:p>
          <a:p>
            <a:pPr>
              <a:defRPr/>
            </a:pPr>
            <a:r>
              <a:rPr lang="ru-RU">
                <a:solidFill>
                  <a:schemeClr val="bg1"/>
                </a:solidFill>
              </a:rPr>
              <a:t>Каков </a:t>
            </a:r>
            <a:r>
              <a:rPr lang="ru-RU">
                <a:solidFill>
                  <a:schemeClr val="bg1"/>
                </a:solidFill>
              </a:rPr>
              <a:t>был этот день? (Опишите его. Какая была в этот день погода? Как автор передает это?)</a:t>
            </a:r>
            <a:endParaRPr/>
          </a:p>
          <a:p>
            <a:pPr>
              <a:defRPr/>
            </a:pPr>
            <a:r>
              <a:rPr lang="en-US" b="1" u="sng">
                <a:solidFill>
                  <a:srgbClr val="C00000"/>
                </a:solidFill>
              </a:rPr>
              <a:t>III</a:t>
            </a:r>
            <a:r>
              <a:rPr lang="ru-RU" b="1" u="sng">
                <a:solidFill>
                  <a:srgbClr val="C00000"/>
                </a:solidFill>
              </a:rPr>
              <a:t>. Заключение.</a:t>
            </a:r>
            <a:endParaRPr/>
          </a:p>
          <a:p>
            <a:pPr>
              <a:defRPr/>
            </a:pPr>
            <a:r>
              <a:rPr lang="ru-RU">
                <a:solidFill>
                  <a:schemeClr val="bg1"/>
                </a:solidFill>
              </a:rPr>
              <a:t>Общее </a:t>
            </a:r>
            <a:r>
              <a:rPr lang="ru-RU">
                <a:solidFill>
                  <a:schemeClr val="bg1"/>
                </a:solidFill>
              </a:rPr>
              <a:t>впечатление от картины. Эмоции, которые она вызывает.</a:t>
            </a:r>
            <a:endParaRPr/>
          </a:p>
        </p:txBody>
      </p:sp>
      <p:pic>
        <p:nvPicPr>
          <p:cNvPr id="7" name="Picture 4" descr="Картинки по запросу &quot;а.д.кившенко военные игры потешных войск&quot;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31277" y="1069145"/>
            <a:ext cx="6155236" cy="449332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 bwMode="auto">
          <a:xfrm>
            <a:off x="6386513" y="207264"/>
            <a:ext cx="55860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План описания картины. </a:t>
            </a:r>
            <a:endParaRPr lang="ru-RU" sz="2800" b="1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520107" y="2312960"/>
            <a:ext cx="10731843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Что мы сегодня делали на уроке?</a:t>
            </a:r>
            <a:endParaRPr lang="ru-RU" sz="240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Что получилось при выполнении задания?</a:t>
            </a:r>
            <a:endParaRPr lang="ru-RU" sz="240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Что показалось трудным?</a:t>
            </a:r>
            <a:endParaRPr lang="ru-RU" sz="240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Над чем стоит работать, чтобы в дальнейшем научиться легко справляться с таким заданием?</a:t>
            </a:r>
            <a:endParaRPr lang="ru-RU" sz="240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Вернемся к целям нашего урока, которые мы вместе поставили.  </a:t>
            </a:r>
            <a:endParaRPr lang="ru-RU" sz="2400">
              <a:solidFill>
                <a:schemeClr val="accent3">
                  <a:lumMod val="60000"/>
                  <a:lumOff val="4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 i="1">
                <a:solidFill>
                  <a:srgbClr val="FFC000"/>
                </a:solidFill>
                <a:latin typeface="Times New Roman"/>
                <a:ea typeface="Calibri"/>
                <a:cs typeface="Times New Roman"/>
              </a:rPr>
              <a:t>(Описание картины, составление рассказа по картине)</a:t>
            </a:r>
            <a:endParaRPr/>
          </a:p>
          <a:p>
            <a:pPr>
              <a:lnSpc>
                <a:spcPct val="114999"/>
              </a:lnSpc>
              <a:spcAft>
                <a:spcPts val="0"/>
              </a:spcAft>
              <a:defRPr/>
            </a:pPr>
            <a:r>
              <a:rPr lang="ru-RU" sz="240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Достигли </a:t>
            </a:r>
            <a:r>
              <a:rPr lang="ru-RU" sz="240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ли мы этих целей?</a:t>
            </a:r>
            <a:endParaRPr lang="ru-RU" sz="2400">
              <a:solidFill>
                <a:schemeClr val="accent3">
                  <a:lumMod val="60000"/>
                  <a:lumOff val="40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1028" name="Picture 4" descr="Картинки по запросу &quot;гифка  рефлексия на уроке&quot;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7626431" y="210596"/>
            <a:ext cx="2420809" cy="341987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 bwMode="auto">
          <a:xfrm>
            <a:off x="1068859" y="438664"/>
            <a:ext cx="4312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                    </a:t>
            </a:r>
            <a:r>
              <a:rPr lang="ru-RU" sz="2800" i="1">
                <a:solidFill>
                  <a:srgbClr val="FFC000"/>
                </a:solidFill>
              </a:rPr>
              <a:t>Рефлексия </a:t>
            </a:r>
            <a:endParaRPr lang="ru-RU" sz="2800" i="1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1740351" y="324123"/>
            <a:ext cx="7985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3600">
                <a:solidFill>
                  <a:srgbClr val="FFC000"/>
                </a:solidFill>
              </a:rPr>
              <a:t>Домашнее задание.</a:t>
            </a:r>
            <a:endParaRPr lang="ru-RU" sz="360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 bwMode="auto">
          <a:xfrm>
            <a:off x="1444752" y="1536192"/>
            <a:ext cx="8979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i="1"/>
              <a:t>Написать сочинение – описание  картины </a:t>
            </a:r>
            <a:r>
              <a:rPr lang="ru-RU" i="1"/>
              <a:t>А. Д. </a:t>
            </a:r>
            <a:r>
              <a:rPr lang="ru-RU" i="1"/>
              <a:t>Кившенко</a:t>
            </a:r>
            <a:r>
              <a:rPr lang="ru-RU" i="1"/>
              <a:t> </a:t>
            </a:r>
            <a:endParaRPr lang="ru-RU" i="1"/>
          </a:p>
          <a:p>
            <a:pPr>
              <a:defRPr/>
            </a:pPr>
            <a:r>
              <a:rPr lang="ru-RU" i="1"/>
              <a:t> </a:t>
            </a:r>
            <a:r>
              <a:rPr lang="ru-RU" i="1"/>
              <a:t>«Военные игры потешных войск Петра 1 под селом </a:t>
            </a:r>
            <a:r>
              <a:rPr lang="ru-RU" i="1"/>
              <a:t>Кожухово</a:t>
            </a:r>
            <a:r>
              <a:rPr lang="ru-RU" i="1"/>
              <a:t>» </a:t>
            </a:r>
            <a:r>
              <a:rPr lang="ru-RU" i="1"/>
              <a:t> </a:t>
            </a:r>
            <a:r>
              <a:rPr lang="ru-RU" i="1"/>
              <a:t>по плану. </a:t>
            </a:r>
            <a:endParaRPr lang="ru-RU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 bwMode="auto">
          <a:xfrm>
            <a:off x="3575721" y="1"/>
            <a:ext cx="48549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Справочные материалы:</a:t>
            </a:r>
            <a:endParaRPr lang="ru-RU" sz="3200">
              <a:solidFill>
                <a:srgbClr val="FFFF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62345" y="584775"/>
            <a:ext cx="1196772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/>
              <a:t>	</a:t>
            </a:r>
            <a:r>
              <a:rPr lang="ru-RU" sz="2000"/>
              <a:t>Потешные </a:t>
            </a:r>
            <a:r>
              <a:rPr lang="ru-RU" sz="2000"/>
              <a:t>войска цесаревича Петра Алексеевича или Петровский полк, были созданы по приказу государя Алексея Михайловича Романова, по прозвищу Тишайший. </a:t>
            </a:r>
            <a:endParaRPr lang="ru-RU" sz="2000"/>
          </a:p>
          <a:p>
            <a:pPr algn="just">
              <a:defRPr/>
            </a:pPr>
            <a:r>
              <a:rPr lang="ru-RU" sz="2000"/>
              <a:t>	</a:t>
            </a:r>
            <a:r>
              <a:rPr lang="ru-RU" sz="2000"/>
              <a:t>Юный </a:t>
            </a:r>
            <a:r>
              <a:rPr lang="ru-RU" sz="2000"/>
              <a:t>цесаревич создал новое формирование ,для обучения и воспитания армии "нового образца". В Петровский полк брали не по происхождению или богатству, а набирались шустрые, сообразительные подростки, которые обучались военному искусству, для подготовки будущих военачальников. В полк записывались и взрослые добровольцы. Для обучения применяли гимнастику, боевые науки, навыки стрельбы, владения штыком и рукопашного боя. Учили мастерству </a:t>
            </a:r>
            <a:r>
              <a:rPr lang="ru-RU" sz="2000"/>
              <a:t>разведки, умению </a:t>
            </a:r>
            <a:r>
              <a:rPr lang="ru-RU" sz="2000"/>
              <a:t>побеждать разумом и искусством, а не количеством. </a:t>
            </a:r>
            <a:r>
              <a:rPr lang="ru-RU" sz="2000">
                <a:solidFill>
                  <a:schemeClr val="accent2">
                    <a:lumMod val="60000"/>
                    <a:lumOff val="40000"/>
                  </a:schemeClr>
                </a:solidFill>
              </a:rPr>
              <a:t>Дух товарищества и понимания царил в потешном полку, честь и достоинство, любовь к Родине и патриотизм-это главные приораты для солдат. </a:t>
            </a:r>
            <a:endParaRPr lang="ru-RU" sz="200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just">
              <a:defRPr/>
            </a:pPr>
            <a:r>
              <a:rPr lang="ru-RU" sz="2000">
                <a:solidFill>
                  <a:schemeClr val="accent2">
                    <a:lumMod val="60000"/>
                    <a:lumOff val="40000"/>
                  </a:schemeClr>
                </a:solidFill>
              </a:rPr>
              <a:t>	</a:t>
            </a:r>
            <a:r>
              <a:rPr lang="ru-RU"/>
              <a:t>На </a:t>
            </a:r>
            <a:r>
              <a:rPr lang="ru-RU"/>
              <a:t>картине А. Д. </a:t>
            </a:r>
            <a:r>
              <a:rPr lang="ru-RU"/>
              <a:t>Кившенко</a:t>
            </a:r>
            <a:r>
              <a:rPr lang="ru-RU"/>
              <a:t> изображён момент учений, Пётр на коне, с саблей "наголо", отдаёт приказ своему полку .Солдаты и барабанщики-музыканты внимательно слушают план действий. Строгая дисциплина, хорошая строевая подготовка, ровные шеренги-всё это видно на картине. Специальное зелёное обмундирование полка выделяет его от соперников по учениям. Готовность исполнять приказы написана на лицах. </a:t>
            </a:r>
            <a:endParaRPr lang="ru-RU"/>
          </a:p>
          <a:p>
            <a:pPr algn="just">
              <a:defRPr/>
            </a:pPr>
            <a:r>
              <a:rPr lang="ru-RU"/>
              <a:t>	</a:t>
            </a:r>
            <a:r>
              <a:rPr lang="ru-RU"/>
              <a:t>Пётр </a:t>
            </a:r>
            <a:r>
              <a:rPr lang="ru-RU"/>
              <a:t>закончил речь, командир отдал приказ, солдаты готовы к бою-они уже подались вперёд, навстречу испытаниям. Их задача ясна, показать доблесть и бесстрашие, с честью выйти из учебного боя, мастерски обойти врага и помочь товарищам. </a:t>
            </a:r>
            <a:endParaRPr lang="ru-RU"/>
          </a:p>
          <a:p>
            <a:pPr algn="just">
              <a:defRPr/>
            </a:pPr>
            <a:r>
              <a:rPr lang="ru-RU"/>
              <a:t>	</a:t>
            </a:r>
            <a:r>
              <a:rPr lang="ru-RU"/>
              <a:t>Музыканты </a:t>
            </a:r>
            <a:r>
              <a:rPr lang="ru-RU"/>
              <a:t>заиграют марш и полк двинется вперёд, к победе, возможно первой в </a:t>
            </a:r>
            <a:r>
              <a:rPr lang="ru-RU"/>
              <a:t>их жизни.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319177" y="4221089"/>
            <a:ext cx="6780363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Если же перед вами рисунок, выполненный к какому-то эпизоду литературного </a:t>
            </a:r>
            <a:r>
              <a:rPr lang="ru-RU" sz="280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произведения </a:t>
            </a:r>
            <a:r>
              <a:rPr lang="ru-RU" sz="280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- это…</a:t>
            </a:r>
            <a:endParaRPr lang="ru-RU" sz="2800">
              <a:latin typeface="Arial"/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319177" y="1133456"/>
            <a:ext cx="6679031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Произведением живописи </a:t>
            </a:r>
            <a:r>
              <a:rPr lang="ru-RU" sz="280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называется…</a:t>
            </a:r>
            <a:endParaRPr lang="ru-RU" sz="280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319177" y="2504422"/>
            <a:ext cx="6780363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Если же картина воспроизведена в книге, в учебнике, в альбоме, ее называют …</a:t>
            </a:r>
            <a:endParaRPr lang="ru-RU" sz="280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7515224" y="2996953"/>
            <a:ext cx="370046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b="1" i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р</a:t>
            </a:r>
            <a:r>
              <a:rPr lang="ru-RU" sz="4400" b="1" i="1" u="sng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е</a:t>
            </a:r>
            <a:r>
              <a:rPr lang="ru-RU" sz="4400" b="1" i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пр</a:t>
            </a:r>
            <a:r>
              <a:rPr lang="ru-RU" sz="4400" b="1" i="1" u="sng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о</a:t>
            </a:r>
            <a:r>
              <a:rPr lang="ru-RU" sz="4400" b="1" i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дукц</a:t>
            </a:r>
            <a:r>
              <a:rPr lang="ru-RU" sz="4400" b="1" i="1" u="sng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и</a:t>
            </a:r>
            <a:r>
              <a:rPr lang="ru-RU" sz="4400" b="1" i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я</a:t>
            </a:r>
            <a:endParaRPr lang="ru-RU" sz="4400" b="1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7515224" y="4725144"/>
            <a:ext cx="45434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и</a:t>
            </a:r>
            <a:r>
              <a:rPr lang="ru-RU" sz="4400" b="1" i="1" u="sng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лл</a:t>
            </a:r>
            <a:r>
              <a:rPr lang="ru-RU" sz="4400" b="1" i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юстрац</a:t>
            </a:r>
            <a:r>
              <a:rPr lang="ru-RU" sz="4400" b="1" i="1" u="sng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и</a:t>
            </a:r>
            <a:r>
              <a:rPr lang="ru-RU" sz="4400" b="1" i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я</a:t>
            </a:r>
            <a:endParaRPr lang="ru-RU" sz="4400" b="1">
              <a:solidFill>
                <a:schemeClr val="accent1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6744072" y="1268761"/>
            <a:ext cx="39286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i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к</a:t>
            </a:r>
            <a:r>
              <a:rPr lang="ru-RU" sz="4400" b="1" i="1" u="sng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ru-RU" sz="4400" b="1" i="1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/>
                <a:ea typeface="Calibri"/>
                <a:cs typeface="Times New Roman"/>
              </a:rPr>
              <a:t>ртина </a:t>
            </a:r>
            <a:endParaRPr lang="ru-RU" sz="4400" b="1" i="1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1524001" y="0"/>
            <a:ext cx="45473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>
                <a:solidFill>
                  <a:srgbClr val="FFC000"/>
                </a:solidFill>
                <a:latin typeface="Times New Roman"/>
                <a:ea typeface="Calibri"/>
                <a:cs typeface="Times New Roman"/>
              </a:rPr>
              <a:t>Словарная работа.</a:t>
            </a:r>
            <a:endParaRPr lang="ru-RU" sz="4000">
              <a:solidFill>
                <a:srgbClr val="FFC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254815" y="548681"/>
            <a:ext cx="480383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>
                <a:latin typeface="Times New Roman"/>
                <a:ea typeface="Calibri"/>
                <a:cs typeface="Times New Roman"/>
              </a:rPr>
              <a:t>   </a:t>
            </a:r>
            <a:r>
              <a:rPr lang="ru-RU" sz="3200" b="1" i="1">
                <a:latin typeface="Times New Roman"/>
                <a:ea typeface="Calibri"/>
                <a:cs typeface="Times New Roman"/>
              </a:rPr>
              <a:t>Различай </a:t>
            </a:r>
            <a:r>
              <a:rPr lang="ru-RU" sz="3200" b="1" i="1">
                <a:latin typeface="Times New Roman"/>
                <a:ea typeface="Calibri"/>
                <a:cs typeface="Times New Roman"/>
              </a:rPr>
              <a:t>понятия!</a:t>
            </a:r>
            <a:endParaRPr lang="ru-RU" sz="3200"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1800">
                <a:solidFill>
                  <a:srgbClr val="333333"/>
                </a:solidFill>
                <a:latin typeface="Helvetica"/>
              </a:rPr>
              <a:t>А. Д. </a:t>
            </a:r>
            <a:r>
              <a:rPr lang="ru-RU" sz="1800">
                <a:solidFill>
                  <a:srgbClr val="333333"/>
                </a:solidFill>
                <a:latin typeface="Helvetica"/>
              </a:rPr>
              <a:t>Кившенко</a:t>
            </a:r>
            <a:r>
              <a:rPr lang="ru-RU" sz="1800">
                <a:solidFill>
                  <a:srgbClr val="333333"/>
                </a:solidFill>
                <a:latin typeface="Helvetica"/>
              </a:rPr>
              <a:t>  «Военные игры потешных войск Петра 1 под селом </a:t>
            </a:r>
            <a:r>
              <a:rPr lang="ru-RU" sz="1800">
                <a:solidFill>
                  <a:srgbClr val="333333"/>
                </a:solidFill>
                <a:latin typeface="Helvetica"/>
              </a:rPr>
              <a:t>Кожухово</a:t>
            </a:r>
            <a:r>
              <a:rPr lang="ru-RU" sz="1800">
                <a:solidFill>
                  <a:srgbClr val="333333"/>
                </a:solidFill>
                <a:latin typeface="Helvetica"/>
              </a:rPr>
              <a:t>»</a:t>
            </a:r>
            <a:endParaRPr lang="ru-RU" sz="1800"/>
          </a:p>
        </p:txBody>
      </p:sp>
      <p:pic>
        <p:nvPicPr>
          <p:cNvPr id="2052" name="Picture 4" descr="Картинки по запросу &quot;а.д.кившенко военные игры потешных войск&quot;"/>
          <p:cNvPicPr>
            <a:picLocks noChangeAspect="1" noChangeArrowheads="1" noGrp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1615769" y="61912"/>
            <a:ext cx="8198544" cy="598493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 bwMode="auto">
          <a:xfrm>
            <a:off x="-146304" y="4255008"/>
            <a:ext cx="1244803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tx1">
                  <a:lumMod val="95000"/>
                </a:schemeClr>
              </a:solidFill>
            </a:endParaRPr>
          </a:p>
          <a:p>
            <a:pPr>
              <a:defRPr/>
            </a:pPr>
            <a:r>
              <a:rPr lang="ru-RU" sz="2400"/>
              <a:t>   </a:t>
            </a:r>
            <a:r>
              <a:rPr lang="ru-RU" sz="2400" b="1"/>
              <a:t>А</a:t>
            </a:r>
            <a:r>
              <a:rPr lang="ru-RU" sz="2400" b="1"/>
              <a:t>. Д. </a:t>
            </a:r>
            <a:r>
              <a:rPr lang="ru-RU" sz="2400" b="1"/>
              <a:t>Кившенко</a:t>
            </a:r>
            <a:r>
              <a:rPr lang="ru-RU" sz="2400" b="1"/>
              <a:t>  «Военные </a:t>
            </a:r>
            <a:r>
              <a:rPr lang="ru-RU" sz="2400" b="1"/>
              <a:t>игры потешных войск Петра 1 под селом </a:t>
            </a:r>
            <a:r>
              <a:rPr lang="ru-RU" sz="2400" b="1"/>
              <a:t>Кожухово</a:t>
            </a:r>
            <a:r>
              <a:rPr lang="ru-RU" sz="2400" b="1"/>
              <a:t>» </a:t>
            </a:r>
            <a:endParaRPr lang="ru-RU" sz="24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0" y="3861049"/>
            <a:ext cx="12192000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i="1">
                <a:solidFill>
                  <a:srgbClr val="7030A0"/>
                </a:solidFill>
              </a:rPr>
              <a:t>   Перед нами  ____________</a:t>
            </a:r>
            <a:r>
              <a:rPr lang="ru-RU" sz="2400">
                <a:solidFill>
                  <a:schemeClr val="tx1">
                    <a:lumMod val="95000"/>
                  </a:schemeClr>
                </a:solidFill>
              </a:rPr>
              <a:t> </a:t>
            </a:r>
            <a:r>
              <a:rPr lang="ru-RU" sz="2400">
                <a:solidFill>
                  <a:schemeClr val="bg1"/>
                </a:solidFill>
              </a:rPr>
              <a:t>А. Д. </a:t>
            </a:r>
            <a:r>
              <a:rPr lang="ru-RU" sz="2400">
                <a:solidFill>
                  <a:schemeClr val="bg1"/>
                </a:solidFill>
              </a:rPr>
              <a:t>Кившенко</a:t>
            </a:r>
            <a:r>
              <a:rPr lang="ru-RU" sz="2400">
                <a:solidFill>
                  <a:schemeClr val="bg1"/>
                </a:solidFill>
              </a:rPr>
              <a:t>  «Военные игры потешных войск Петра 1 под селом </a:t>
            </a:r>
            <a:r>
              <a:rPr lang="ru-RU" sz="2400">
                <a:solidFill>
                  <a:schemeClr val="bg1"/>
                </a:solidFill>
              </a:rPr>
              <a:t>Кожухово</a:t>
            </a:r>
            <a:r>
              <a:rPr lang="ru-RU" sz="2400">
                <a:solidFill>
                  <a:schemeClr val="bg1"/>
                </a:solidFill>
              </a:rPr>
              <a:t>»</a:t>
            </a:r>
            <a:endParaRPr lang="ru-RU" sz="2400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775520" y="2564904"/>
            <a:ext cx="8712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>
                <a:solidFill>
                  <a:srgbClr val="FFC000"/>
                </a:solidFill>
                <a:latin typeface="Times New Roman"/>
                <a:ea typeface="Calibri"/>
                <a:cs typeface="Times New Roman"/>
              </a:rPr>
              <a:t>Вставьте на месте пропуска подходящее по смыслу слово или выражение:</a:t>
            </a:r>
            <a:endParaRPr lang="ru-RU" sz="2800">
              <a:solidFill>
                <a:srgbClr val="FFC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6096" y="4869161"/>
            <a:ext cx="12192000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i="1">
                <a:solidFill>
                  <a:srgbClr val="7030A0"/>
                </a:solidFill>
              </a:rPr>
              <a:t>В музее я видел   ____________ </a:t>
            </a:r>
            <a:r>
              <a:rPr lang="ru-RU" sz="2400">
                <a:solidFill>
                  <a:schemeClr val="bg1"/>
                </a:solidFill>
              </a:rPr>
              <a:t>А</a:t>
            </a:r>
            <a:r>
              <a:rPr lang="ru-RU" sz="2400">
                <a:solidFill>
                  <a:schemeClr val="bg1"/>
                </a:solidFill>
              </a:rPr>
              <a:t>. Д. </a:t>
            </a:r>
            <a:r>
              <a:rPr lang="ru-RU" sz="2400">
                <a:solidFill>
                  <a:schemeClr val="bg1"/>
                </a:solidFill>
              </a:rPr>
              <a:t>Кившенко</a:t>
            </a:r>
            <a:r>
              <a:rPr lang="ru-RU" sz="2400">
                <a:solidFill>
                  <a:schemeClr val="bg1"/>
                </a:solidFill>
              </a:rPr>
              <a:t>  «Военные игры потешных войск Петра 1 под селом </a:t>
            </a:r>
            <a:r>
              <a:rPr lang="ru-RU" sz="2400">
                <a:solidFill>
                  <a:schemeClr val="bg1"/>
                </a:solidFill>
              </a:rPr>
              <a:t>Кожухово</a:t>
            </a:r>
            <a:r>
              <a:rPr lang="ru-RU" sz="2400">
                <a:solidFill>
                  <a:schemeClr val="bg1"/>
                </a:solidFill>
              </a:rPr>
              <a:t>» </a:t>
            </a:r>
            <a:endParaRPr lang="ru-RU" sz="2400" b="1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4400550" y="1052737"/>
            <a:ext cx="24988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/>
              <a:t>и</a:t>
            </a:r>
            <a:r>
              <a:rPr lang="ru-RU" b="1"/>
              <a:t>ллюстрация</a:t>
            </a:r>
            <a:endParaRPr lang="ru-RU" b="1"/>
          </a:p>
        </p:txBody>
      </p:sp>
      <p:sp>
        <p:nvSpPr>
          <p:cNvPr id="7" name="TextBox 6"/>
          <p:cNvSpPr txBox="1"/>
          <p:nvPr/>
        </p:nvSpPr>
        <p:spPr bwMode="auto">
          <a:xfrm>
            <a:off x="745267" y="1052737"/>
            <a:ext cx="3343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b="1"/>
              <a:t>картина</a:t>
            </a:r>
            <a:endParaRPr lang="ru-RU" b="1"/>
          </a:p>
        </p:txBody>
      </p:sp>
      <p:sp>
        <p:nvSpPr>
          <p:cNvPr id="8" name="TextBox 7"/>
          <p:cNvSpPr txBox="1"/>
          <p:nvPr/>
        </p:nvSpPr>
        <p:spPr bwMode="auto">
          <a:xfrm>
            <a:off x="8321039" y="1052737"/>
            <a:ext cx="3551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>
                <a:latin typeface="Times New Roman"/>
                <a:cs typeface="Times New Roman"/>
              </a:rPr>
              <a:t>р</a:t>
            </a:r>
            <a:r>
              <a:rPr lang="ru-RU" b="1">
                <a:latin typeface="Times New Roman"/>
                <a:cs typeface="Times New Roman"/>
              </a:rPr>
              <a:t>епродукция </a:t>
            </a:r>
            <a:endParaRPr lang="ru-RU" b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&quot;Петр Первый&quot;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386868" y="123567"/>
            <a:ext cx="4453494" cy="665262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 sz="4400">
                <a:solidFill>
                  <a:srgbClr val="FFC000"/>
                </a:solidFill>
              </a:rPr>
              <a:t>Сочинение по картине </a:t>
            </a:r>
            <a:br>
              <a:rPr lang="ru-RU" sz="4400">
                <a:solidFill>
                  <a:srgbClr val="FFC000"/>
                </a:solidFill>
              </a:rPr>
            </a:br>
            <a:br>
              <a:rPr lang="ru-RU" sz="4400">
                <a:solidFill>
                  <a:srgbClr val="FFC000"/>
                </a:solidFill>
              </a:rPr>
            </a:br>
            <a:r>
              <a:rPr lang="ru-RU" sz="4400" b="1">
                <a:solidFill>
                  <a:srgbClr val="FFC000"/>
                </a:solidFill>
              </a:rPr>
              <a:t>Алексея Даниловича </a:t>
            </a:r>
            <a:r>
              <a:rPr lang="ru-RU" sz="4400" b="1">
                <a:solidFill>
                  <a:srgbClr val="FFC000"/>
                </a:solidFill>
              </a:rPr>
              <a:t>Кившенко</a:t>
            </a:r>
            <a:br>
              <a:rPr lang="ru-RU" sz="4400" b="1">
                <a:solidFill>
                  <a:srgbClr val="FFC000"/>
                </a:solidFill>
              </a:rPr>
            </a:br>
            <a:endParaRPr lang="ru-RU" sz="4400" b="1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071563" y="3724074"/>
            <a:ext cx="9339933" cy="977621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u-RU" sz="3600">
                <a:solidFill>
                  <a:schemeClr val="accent4">
                    <a:lumMod val="20000"/>
                    <a:lumOff val="80000"/>
                  </a:schemeClr>
                </a:solidFill>
              </a:rPr>
              <a:t>«Военные игры потешных войск Петра 1 под селом </a:t>
            </a:r>
            <a:r>
              <a:rPr lang="ru-RU" sz="3600">
                <a:solidFill>
                  <a:schemeClr val="accent4">
                    <a:lumMod val="20000"/>
                    <a:lumOff val="80000"/>
                  </a:schemeClr>
                </a:solidFill>
              </a:rPr>
              <a:t>Кожухово</a:t>
            </a:r>
            <a:r>
              <a:rPr lang="ru-RU" sz="3600">
                <a:solidFill>
                  <a:schemeClr val="accent4">
                    <a:lumMod val="20000"/>
                    <a:lumOff val="80000"/>
                  </a:schemeClr>
                </a:solidFill>
              </a:rPr>
              <a:t>» </a:t>
            </a:r>
            <a:endParaRPr lang="ru-RU" sz="360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69011" y="201168"/>
            <a:ext cx="8191068" cy="606604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  <a:defRPr/>
            </a:pPr>
            <a:r>
              <a:rPr lang="ru-RU" sz="4000" b="1">
                <a:solidFill>
                  <a:srgbClr val="FFC000"/>
                </a:solidFill>
              </a:rPr>
              <a:t>Алексей Данилович </a:t>
            </a:r>
            <a:r>
              <a:rPr lang="ru-RU" sz="4000" b="1">
                <a:solidFill>
                  <a:srgbClr val="FFC000"/>
                </a:solidFill>
              </a:rPr>
              <a:t>Кившенко</a:t>
            </a:r>
            <a:r>
              <a:rPr lang="ru-RU" sz="4000">
                <a:solidFill>
                  <a:srgbClr val="FFC000"/>
                </a:solidFill>
              </a:rPr>
              <a:t> — </a:t>
            </a:r>
            <a:endParaRPr lang="ru-RU" sz="4000">
              <a:solidFill>
                <a:srgbClr val="FFC000"/>
              </a:solidFill>
            </a:endParaRPr>
          </a:p>
          <a:p>
            <a:pPr marL="0" indent="0" algn="ctr">
              <a:buNone/>
              <a:defRPr/>
            </a:pPr>
            <a:r>
              <a:rPr lang="ru-RU" sz="4000" i="1">
                <a:solidFill>
                  <a:srgbClr val="FFC000"/>
                </a:solidFill>
              </a:rPr>
              <a:t>живописец </a:t>
            </a:r>
            <a:r>
              <a:rPr lang="ru-RU" sz="4000" i="1">
                <a:solidFill>
                  <a:srgbClr val="FFC000"/>
                </a:solidFill>
              </a:rPr>
              <a:t>бытовых, охотничьих </a:t>
            </a:r>
            <a:endParaRPr lang="ru-RU" sz="4000" i="1">
              <a:solidFill>
                <a:srgbClr val="FFC000"/>
              </a:solidFill>
            </a:endParaRPr>
          </a:p>
          <a:p>
            <a:pPr marL="0" indent="0" algn="ctr">
              <a:buNone/>
              <a:defRPr/>
            </a:pPr>
            <a:r>
              <a:rPr lang="ru-RU" sz="4000" i="1">
                <a:solidFill>
                  <a:srgbClr val="FFC000"/>
                </a:solidFill>
              </a:rPr>
              <a:t>и </a:t>
            </a:r>
            <a:r>
              <a:rPr lang="ru-RU" sz="4000" i="1">
                <a:solidFill>
                  <a:srgbClr val="FFC000"/>
                </a:solidFill>
              </a:rPr>
              <a:t>баталических</a:t>
            </a:r>
            <a:r>
              <a:rPr lang="ru-RU" sz="4000" i="1">
                <a:solidFill>
                  <a:srgbClr val="FFC000"/>
                </a:solidFill>
              </a:rPr>
              <a:t> сцен</a:t>
            </a:r>
            <a:r>
              <a:rPr lang="ru-RU" sz="4000" i="1">
                <a:solidFill>
                  <a:srgbClr val="FFC000"/>
                </a:solidFill>
              </a:rPr>
              <a:t>.</a:t>
            </a:r>
            <a:endParaRPr/>
          </a:p>
          <a:p>
            <a:pPr>
              <a:buFont typeface="Wingdings"/>
              <a:buChar char="q"/>
              <a:defRPr/>
            </a:pPr>
            <a:r>
              <a:rPr lang="ru-RU"/>
              <a:t>Сын крепостного, принадлежащего графу </a:t>
            </a:r>
            <a:r>
              <a:rPr lang="ru-RU"/>
              <a:t>Д.В.Шереметьеву</a:t>
            </a:r>
            <a:r>
              <a:rPr lang="ru-RU"/>
              <a:t>, с 9 лет был отправлен на обучение в Петербург, в рисовальную школу Общества Поощрения Художников </a:t>
            </a:r>
            <a:r>
              <a:rPr lang="ru-RU"/>
              <a:t>(</a:t>
            </a:r>
            <a:r>
              <a:rPr lang="ru-RU">
                <a:solidFill>
                  <a:schemeClr val="tx1">
                    <a:lumMod val="95000"/>
                  </a:schemeClr>
                </a:solidFill>
              </a:rPr>
              <a:t>у </a:t>
            </a:r>
            <a:r>
              <a:rPr lang="ru-RU" u="sng">
                <a:solidFill>
                  <a:schemeClr val="tx1">
                    <a:lumMod val="95000"/>
                  </a:schemeClr>
                </a:solidFill>
                <a:hlinkClick r:id="rId2" tooltip="http://ripedia.ru/articles/article/show/kramskoi_ivan_nikolaievich"/>
              </a:rPr>
              <a:t>Ивана Николаевича Крам­ско­го</a:t>
            </a:r>
            <a:r>
              <a:rPr lang="ru-RU"/>
              <a:t>)</a:t>
            </a:r>
            <a:endParaRPr lang="ru-RU" sz="2200">
              <a:solidFill>
                <a:schemeClr val="tx1">
                  <a:lumMod val="95000"/>
                </a:schemeClr>
              </a:solidFill>
            </a:endParaRPr>
          </a:p>
          <a:p>
            <a:pPr>
              <a:buFont typeface="Wingdings"/>
              <a:buChar char="q"/>
              <a:defRPr/>
            </a:pP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Императорская 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Академии Художеств (1867-1877 годы)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(класс Карла Федоровича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Гуна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).  В качестве дипломной работы в Академии художеств исполнил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свою лучшую историческую картину «Военный совет в Филях в 1812 году» (1880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год).</a:t>
            </a:r>
            <a:endParaRPr lang="ru-RU" sz="2200">
              <a:solidFill>
                <a:schemeClr val="tx1">
                  <a:lumMod val="95000"/>
                </a:schemeClr>
              </a:solidFill>
            </a:endParaRPr>
          </a:p>
          <a:p>
            <a:pPr>
              <a:buFont typeface="Wingdings"/>
              <a:buChar char="q"/>
              <a:defRPr/>
            </a:pP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Много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путешествовал по России, посетил также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Турцию, Австрию,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Северную Италию и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Болгарию;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принимал участие в археологической экспедиции </a:t>
            </a:r>
            <a:r>
              <a:rPr lang="ru-RU" sz="2200" u="sng">
                <a:solidFill>
                  <a:schemeClr val="tx1">
                    <a:lumMod val="95000"/>
                  </a:schemeClr>
                </a:solidFill>
                <a:hlinkClick r:id="rId3" tooltip="http://ripedia.ru/articles/article/show/kondakov_nikodim_pavlovich"/>
              </a:rPr>
              <a:t>Никодима Павловича  </a:t>
            </a:r>
            <a:r>
              <a:rPr lang="ru-RU" sz="2200" u="sng">
                <a:solidFill>
                  <a:schemeClr val="tx1">
                    <a:lumMod val="95000"/>
                  </a:schemeClr>
                </a:solidFill>
                <a:hlinkClick r:id="rId3" tooltip="http://ripedia.ru/articles/article/show/kondakov_nikodim_pavlovich"/>
              </a:rPr>
              <a:t>Кон­да­ко­ва</a:t>
            </a:r>
            <a:r>
              <a:rPr lang="ru-RU" sz="2200" u="sng">
                <a:solidFill>
                  <a:schemeClr val="tx1">
                    <a:lumMod val="95000"/>
                  </a:schemeClr>
                </a:solidFill>
                <a:hlinkClick r:id="rId3" tooltip="http://ripedia.ru/articles/article/show/kondakov_nikodim_pavlovich"/>
              </a:rPr>
              <a:t> (историк, археолог, художник)</a:t>
            </a:r>
            <a:r>
              <a:rPr lang="ru-RU" sz="2200" u="sng">
                <a:solidFill>
                  <a:schemeClr val="tx1">
                    <a:lumMod val="95000"/>
                  </a:schemeClr>
                </a:solidFill>
                <a:hlinkClick r:id="rId3" tooltip="http://ripedia.ru/articles/article/show/kondakov_nikodim_pavlovich"/>
              </a:rPr>
              <a:t> 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в Си­рию и Па­ле­сти­ну (1891 год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).</a:t>
            </a:r>
            <a:endParaRPr lang="ru-RU" sz="2200">
              <a:solidFill>
                <a:schemeClr val="tx1">
                  <a:lumMod val="95000"/>
                </a:schemeClr>
              </a:solidFill>
            </a:endParaRPr>
          </a:p>
          <a:p>
            <a:pPr>
              <a:buFont typeface="Wingdings"/>
              <a:buChar char="q"/>
              <a:defRPr/>
            </a:pP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Пи­сал ба­таль­ные кар­ти­ны (в т. ч. по­свя­щён­ные </a:t>
            </a:r>
            <a:r>
              <a:rPr lang="ru-RU" sz="2200" u="sng">
                <a:solidFill>
                  <a:schemeClr val="tx1">
                    <a:lumMod val="95000"/>
                  </a:schemeClr>
                </a:solidFill>
                <a:hlinkClick r:id="rId4" tooltip="http://ripedia.ru/articles/article/show/russko_turietskiie_voiny"/>
              </a:rPr>
              <a:t>русско-турецкой вой­не 1877-1878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 годов, для Военной галереи Зимнего дворца в Санкт-Петербурге, 1886-1895 годы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),</a:t>
            </a:r>
            <a:endParaRPr/>
          </a:p>
          <a:p>
            <a:pPr>
              <a:buFont typeface="Wingdings"/>
              <a:buChar char="q"/>
              <a:defRPr/>
            </a:pP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Исполнял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также акварели, иллюстрации для журналов и книг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(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к произведениям Л. Н. Толстого, М. Ю. Лермонтова). </a:t>
            </a:r>
            <a:endParaRPr lang="ru-RU" sz="2200">
              <a:solidFill>
                <a:schemeClr val="tx1">
                  <a:lumMod val="95000"/>
                </a:schemeClr>
              </a:solidFill>
            </a:endParaRPr>
          </a:p>
          <a:p>
            <a:pPr>
              <a:buFont typeface="Wingdings"/>
              <a:buChar char="q"/>
              <a:defRPr/>
            </a:pP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Преподавал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в Санкт-Петербурге - в Центральном училище технического рисования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и </a:t>
            </a:r>
            <a:r>
              <a:rPr lang="ru-RU" sz="2200">
                <a:solidFill>
                  <a:schemeClr val="tx1">
                    <a:lumMod val="95000"/>
                  </a:schemeClr>
                </a:solidFill>
              </a:rPr>
              <a:t>в Академии Художеств (профессор с 1893 года).</a:t>
            </a:r>
            <a:endParaRPr/>
          </a:p>
          <a:p>
            <a:pPr marL="0" indent="0" algn="ctr">
              <a:buNone/>
              <a:defRPr/>
            </a:pPr>
            <a:endParaRPr lang="ru-RU" sz="5000" i="1">
              <a:solidFill>
                <a:srgbClr val="0070C0"/>
              </a:solidFill>
            </a:endParaRPr>
          </a:p>
        </p:txBody>
      </p:sp>
      <p:pic>
        <p:nvPicPr>
          <p:cNvPr id="3074" name="Picture 2" descr="А.Д. Кившенко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8321039" y="201169"/>
            <a:ext cx="3590545" cy="579873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 bwMode="auto">
          <a:xfrm>
            <a:off x="1031788" y="6267212"/>
            <a:ext cx="104785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u="sng">
                <a:hlinkClick r:id="rId6" tooltip="https://www.youtube.com/watch?v=lXjxG8UGKJ0"/>
              </a:rPr>
              <a:t>https</a:t>
            </a:r>
            <a:r>
              <a:rPr lang="en-US" sz="1100" u="sng">
                <a:hlinkClick r:id="rId6" tooltip="https://www.youtube.com/watch?v=lXjxG8UGKJ0"/>
              </a:rPr>
              <a:t>://www.youtube.com/watch?v=lXjxG8UGKJ0</a:t>
            </a:r>
            <a:endParaRPr lang="ru-RU" sz="11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-103632" y="67057"/>
            <a:ext cx="11457432" cy="37185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>
                <a:solidFill>
                  <a:srgbClr val="FFC000"/>
                </a:solidFill>
              </a:rPr>
              <a:t>«Военный совет в Филях в 1812 году»</a:t>
            </a:r>
            <a:endParaRPr lang="ru-RU">
              <a:solidFill>
                <a:srgbClr val="FFC000"/>
              </a:solidFill>
            </a:endParaRPr>
          </a:p>
        </p:txBody>
      </p:sp>
      <p:pic>
        <p:nvPicPr>
          <p:cNvPr id="4098" name="Picture 2" descr="Картинки по запросу &quot;картина военный совет в филях в 1812 году&quot;"/>
          <p:cNvPicPr>
            <a:picLocks noChangeAspect="1" noChangeArrowheads="1" noGrp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2023872" y="514985"/>
            <a:ext cx="7010399" cy="45217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 bwMode="auto">
          <a:xfrm>
            <a:off x="91440" y="4986529"/>
            <a:ext cx="11862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/>
              <a:t> </a:t>
            </a:r>
            <a:r>
              <a:rPr lang="ru-RU"/>
              <a:t>      </a:t>
            </a:r>
            <a:r>
              <a:rPr lang="ru-RU" sz="1400"/>
              <a:t>На </a:t>
            </a:r>
            <a:r>
              <a:rPr lang="ru-RU" sz="1400"/>
              <a:t>этом совете решался вопрос о судьбе Москвы и армии. </a:t>
            </a:r>
            <a:r>
              <a:rPr lang="ru-RU" sz="1400"/>
              <a:t>Кившенко</a:t>
            </a:r>
            <a:r>
              <a:rPr lang="ru-RU" sz="1400"/>
              <a:t> своей живописью хотел передать переживания, чувства участников этой великой драмы, разыгравшейся в такой скромной обстановке. В картине кажется, что все очень просто, нет внешних эффектов ни в построении картины, ни в освещении, ни в жестах участников совета. Но именно в этой простоте и чувствуется величие и глубокий смысл переживаемого момента.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748144" y="2353162"/>
            <a:ext cx="1110247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План-вопросник</a:t>
            </a:r>
            <a:r>
              <a:rPr lang="ru-RU" sz="2000" b="1" u="sng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:</a:t>
            </a:r>
            <a:endParaRPr/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ru-RU" sz="2000" b="1" u="sng">
              <a:solidFill>
                <a:schemeClr val="accent1">
                  <a:lumMod val="40000"/>
                  <a:lumOff val="60000"/>
                </a:schemeClr>
              </a:solidFill>
              <a:latin typeface="Times New Roman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/>
                <a:ea typeface="Times New Roman"/>
                <a:cs typeface="Times New Roman"/>
              </a:rPr>
              <a:t>Какое первое впечатление у тебя от картины?</a:t>
            </a:r>
            <a:endParaRPr lang="ru-RU" sz="2000" b="1">
              <a:solidFill>
                <a:schemeClr val="accent1">
                  <a:lumMod val="40000"/>
                  <a:lumOff val="6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/>
                <a:ea typeface="Times New Roman"/>
                <a:cs typeface="Times New Roman"/>
              </a:rPr>
              <a:t>Когда происходит действие, изображенное на картине?</a:t>
            </a:r>
            <a:endParaRPr lang="ru-RU" sz="2000" b="1">
              <a:solidFill>
                <a:schemeClr val="accent1">
                  <a:lumMod val="40000"/>
                  <a:lumOff val="6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/>
                <a:ea typeface="Times New Roman"/>
                <a:cs typeface="Times New Roman"/>
              </a:rPr>
              <a:t>Что прежде всего привлекает внимание?</a:t>
            </a:r>
            <a:endParaRPr lang="ru-RU" sz="2000" b="1">
              <a:solidFill>
                <a:schemeClr val="accent1">
                  <a:lumMod val="40000"/>
                  <a:lumOff val="6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/>
                <a:ea typeface="Times New Roman"/>
                <a:cs typeface="Times New Roman"/>
              </a:rPr>
              <a:t>Какие цвета, теплые или холодные, встречаются в картине?</a:t>
            </a:r>
            <a:endParaRPr lang="ru-RU" sz="2000" b="1">
              <a:solidFill>
                <a:schemeClr val="accent1">
                  <a:lumMod val="40000"/>
                  <a:lumOff val="6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/>
                <a:ea typeface="Times New Roman"/>
                <a:cs typeface="Times New Roman"/>
              </a:rPr>
              <a:t>Как удается художнику передать свое настроение человеку,  рассматривающему картину? </a:t>
            </a:r>
            <a:endParaRPr lang="ru-RU" sz="2000" b="1">
              <a:solidFill>
                <a:schemeClr val="accent1">
                  <a:lumMod val="40000"/>
                  <a:lumOff val="60000"/>
                </a:schemeClr>
              </a:solidFill>
              <a:latin typeface="Times New Roman"/>
              <a:cs typeface="Times New Roman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/>
                <a:ea typeface="Times New Roman"/>
                <a:cs typeface="Times New Roman"/>
              </a:rPr>
              <a:t>6. Что можно сказать о художнике по его произведению?</a:t>
            </a:r>
            <a:r>
              <a:rPr lang="ru-RU" sz="2000" b="1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/>
                <a:cs typeface="Times New Roman"/>
              </a:rPr>
              <a:t> </a:t>
            </a:r>
            <a:endParaRPr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4151784" y="1"/>
            <a:ext cx="37497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FFC000"/>
                </a:solidFill>
                <a:latin typeface="Times New Roman"/>
                <a:ea typeface="Calibri"/>
                <a:cs typeface="Times New Roman"/>
              </a:rPr>
              <a:t>Различай понятия!</a:t>
            </a:r>
            <a:endParaRPr lang="ru-RU" sz="320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73183" y="692697"/>
            <a:ext cx="5430981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Сочинение-описание по картине</a:t>
            </a:r>
            <a:endParaRPr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744072" y="692697"/>
            <a:ext cx="4606679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7030A0"/>
                </a:solidFill>
                <a:latin typeface="Times New Roman"/>
                <a:ea typeface="Calibri"/>
                <a:cs typeface="Times New Roman"/>
              </a:rPr>
              <a:t>Сочинение-рассказ по картине</a:t>
            </a:r>
            <a:endParaRPr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256032" y="1444753"/>
            <a:ext cx="115945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/>
                <a:ea typeface="Calibri"/>
                <a:cs typeface="Times New Roman"/>
              </a:rPr>
              <a:t>Определи, какому жанру сочинения соответствует план? </a:t>
            </a:r>
            <a:endParaRPr lang="ru-RU" sz="2400" b="1">
              <a:solidFill>
                <a:schemeClr val="accent3">
                  <a:lumMod val="20000"/>
                  <a:lumOff val="80000"/>
                </a:schemeClr>
              </a:solidFill>
              <a:latin typeface="Times New Roman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/>
        <a:ea typeface="Arial"/>
        <a:cs typeface="Arial"/>
      </a:majorFont>
      <a:minorFont>
        <a:latin typeface="Rockwell"/>
        <a:ea typeface="Arial"/>
        <a:cs typeface="Arial"/>
      </a:minorFont>
    </a:fontScheme>
    <a:fmtScheme name="Gallery">
      <a:fillStyleLst>
        <a:solidFill>
          <a:schemeClr val="phClr"/>
        </a:solidFill>
        <a:gradFill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gradFill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0</TotalTime>
  <Words>0</Words>
  <Application>Р7-Офис/7.3.3.0</Application>
  <DocSecurity>0</DocSecurity>
  <PresentationFormat>Широкоэкранный</PresentationFormat>
  <Paragraphs>0</Paragraphs>
  <Slides>18</Slides>
  <Notes>18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Мухина Ирина Валерьевна</dc:creator>
  <cp:keywords/>
  <dc:description/>
  <dc:identifier/>
  <dc:language/>
  <cp:lastModifiedBy/>
  <cp:revision>84</cp:revision>
  <dcterms:created xsi:type="dcterms:W3CDTF">2020-02-11T14:43:15Z</dcterms:created>
  <dcterms:modified xsi:type="dcterms:W3CDTF">2024-02-21T08:36:37Z</dcterms:modified>
  <cp:category/>
  <cp:contentStatus/>
  <cp:version/>
</cp:coreProperties>
</file>