
<file path=[Content_Types].xml><?xml version="1.0" encoding="utf-8"?>
<Types xmlns="http://schemas.openxmlformats.org/package/2006/content-types"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128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7" Type="http://schemas.openxmlformats.org/officeDocument/2006/relationships/image" Target="../media/image9.wmf"/><Relationship Id="rId2" Type="http://schemas.openxmlformats.org/officeDocument/2006/relationships/image" Target="../media/image4.wmf"/><Relationship Id="rId1" Type="http://schemas.openxmlformats.org/officeDocument/2006/relationships/image" Target="../media/image3.wmf"/><Relationship Id="rId6" Type="http://schemas.openxmlformats.org/officeDocument/2006/relationships/image" Target="../media/image8.wmf"/><Relationship Id="rId5" Type="http://schemas.openxmlformats.org/officeDocument/2006/relationships/image" Target="../media/image7.wmf"/><Relationship Id="rId4" Type="http://schemas.openxmlformats.org/officeDocument/2006/relationships/image" Target="../media/image6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wmf"/><Relationship Id="rId1" Type="http://schemas.openxmlformats.org/officeDocument/2006/relationships/image" Target="../media/image10.wmf"/><Relationship Id="rId5" Type="http://schemas.openxmlformats.org/officeDocument/2006/relationships/image" Target="../media/image14.wmf"/><Relationship Id="rId4" Type="http://schemas.openxmlformats.org/officeDocument/2006/relationships/image" Target="../media/image1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883DE2-A16A-4D1C-81AD-05DD962AA131}" type="datetimeFigureOut">
              <a:rPr lang="ru-RU" smtClean="0"/>
              <a:t>12.12.2017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CDF7B3-8DE5-49C9-9F31-38E8AD2C19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78452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5F371B-255B-4500-A16C-FCB741D0DE00}" type="datetimeFigureOut">
              <a:rPr lang="ru-RU" smtClean="0"/>
              <a:t>12.12.2017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59405-93FB-4F2A-921E-B5002F7699B2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5F371B-255B-4500-A16C-FCB741D0DE00}" type="datetimeFigureOut">
              <a:rPr lang="ru-RU" smtClean="0"/>
              <a:t>12.12.2017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59405-93FB-4F2A-921E-B5002F7699B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5F371B-255B-4500-A16C-FCB741D0DE00}" type="datetimeFigureOut">
              <a:rPr lang="ru-RU" smtClean="0"/>
              <a:t>12.12.2017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59405-93FB-4F2A-921E-B5002F7699B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5F371B-255B-4500-A16C-FCB741D0DE00}" type="datetimeFigureOut">
              <a:rPr lang="ru-RU" smtClean="0"/>
              <a:t>12.12.2017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59405-93FB-4F2A-921E-B5002F7699B2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5F371B-255B-4500-A16C-FCB741D0DE00}" type="datetimeFigureOut">
              <a:rPr lang="ru-RU" smtClean="0"/>
              <a:t>12.12.2017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59405-93FB-4F2A-921E-B5002F7699B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5F371B-255B-4500-A16C-FCB741D0DE00}" type="datetimeFigureOut">
              <a:rPr lang="ru-RU" smtClean="0"/>
              <a:t>12.12.2017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59405-93FB-4F2A-921E-B5002F7699B2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5F371B-255B-4500-A16C-FCB741D0DE00}" type="datetimeFigureOut">
              <a:rPr lang="ru-RU" smtClean="0"/>
              <a:t>12.12.2017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59405-93FB-4F2A-921E-B5002F7699B2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5F371B-255B-4500-A16C-FCB741D0DE00}" type="datetimeFigureOut">
              <a:rPr lang="ru-RU" smtClean="0"/>
              <a:t>12.12.2017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59405-93FB-4F2A-921E-B5002F7699B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5F371B-255B-4500-A16C-FCB741D0DE00}" type="datetimeFigureOut">
              <a:rPr lang="ru-RU" smtClean="0"/>
              <a:t>12.12.2017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59405-93FB-4F2A-921E-B5002F7699B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5F371B-255B-4500-A16C-FCB741D0DE00}" type="datetimeFigureOut">
              <a:rPr lang="ru-RU" smtClean="0"/>
              <a:t>12.12.2017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59405-93FB-4F2A-921E-B5002F7699B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5F371B-255B-4500-A16C-FCB741D0DE00}" type="datetimeFigureOut">
              <a:rPr lang="ru-RU" smtClean="0"/>
              <a:t>12.12.2017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59405-93FB-4F2A-921E-B5002F7699B2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0B5F371B-255B-4500-A16C-FCB741D0DE00}" type="datetimeFigureOut">
              <a:rPr lang="ru-RU" smtClean="0"/>
              <a:t>12.12.2017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27359405-93FB-4F2A-921E-B5002F7699B2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wmf"/><Relationship Id="rId3" Type="http://schemas.openxmlformats.org/officeDocument/2006/relationships/oleObject" Target="../embeddings/oleObject12.bin"/><Relationship Id="rId7" Type="http://schemas.openxmlformats.org/officeDocument/2006/relationships/oleObject" Target="../embeddings/oleObject14.bin"/><Relationship Id="rId12" Type="http://schemas.openxmlformats.org/officeDocument/2006/relationships/image" Target="../media/image14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1.wmf"/><Relationship Id="rId11" Type="http://schemas.openxmlformats.org/officeDocument/2006/relationships/oleObject" Target="../embeddings/oleObject16.bin"/><Relationship Id="rId5" Type="http://schemas.openxmlformats.org/officeDocument/2006/relationships/oleObject" Target="../embeddings/oleObject13.bin"/><Relationship Id="rId10" Type="http://schemas.openxmlformats.org/officeDocument/2006/relationships/image" Target="../media/image13.wmf"/><Relationship Id="rId4" Type="http://schemas.openxmlformats.org/officeDocument/2006/relationships/image" Target="../media/image10.wmf"/><Relationship Id="rId9" Type="http://schemas.openxmlformats.org/officeDocument/2006/relationships/oleObject" Target="../embeddings/oleObject15.bin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1.wm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wmf"/><Relationship Id="rId13" Type="http://schemas.openxmlformats.org/officeDocument/2006/relationships/oleObject" Target="../embeddings/oleObject9.bin"/><Relationship Id="rId18" Type="http://schemas.openxmlformats.org/officeDocument/2006/relationships/image" Target="../media/image9.wmf"/><Relationship Id="rId3" Type="http://schemas.openxmlformats.org/officeDocument/2006/relationships/oleObject" Target="../embeddings/oleObject3.bin"/><Relationship Id="rId7" Type="http://schemas.openxmlformats.org/officeDocument/2006/relationships/oleObject" Target="../embeddings/oleObject6.bin"/><Relationship Id="rId12" Type="http://schemas.openxmlformats.org/officeDocument/2006/relationships/image" Target="../media/image6.wmf"/><Relationship Id="rId17" Type="http://schemas.openxmlformats.org/officeDocument/2006/relationships/oleObject" Target="../embeddings/oleObject11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8.wmf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5.bin"/><Relationship Id="rId11" Type="http://schemas.openxmlformats.org/officeDocument/2006/relationships/oleObject" Target="../embeddings/oleObject8.bin"/><Relationship Id="rId5" Type="http://schemas.openxmlformats.org/officeDocument/2006/relationships/oleObject" Target="../embeddings/oleObject4.bin"/><Relationship Id="rId15" Type="http://schemas.openxmlformats.org/officeDocument/2006/relationships/oleObject" Target="../embeddings/oleObject10.bin"/><Relationship Id="rId10" Type="http://schemas.openxmlformats.org/officeDocument/2006/relationships/image" Target="../media/image5.wmf"/><Relationship Id="rId4" Type="http://schemas.openxmlformats.org/officeDocument/2006/relationships/image" Target="../media/image3.wmf"/><Relationship Id="rId9" Type="http://schemas.openxmlformats.org/officeDocument/2006/relationships/oleObject" Target="../embeddings/oleObject7.bin"/><Relationship Id="rId14" Type="http://schemas.openxmlformats.org/officeDocument/2006/relationships/image" Target="../media/image7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1556792"/>
            <a:ext cx="8208912" cy="4082008"/>
          </a:xfrm>
        </p:spPr>
        <p:txBody>
          <a:bodyPr/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 smtClean="0">
                <a:solidFill>
                  <a:srgbClr val="000000"/>
                </a:solidFill>
                <a:effectLst/>
                <a:latin typeface="Tahoma"/>
                <a:ea typeface="Times New Roman"/>
                <a:cs typeface="Times New Roman"/>
              </a:rPr>
              <a:t>Тип 1.</a:t>
            </a:r>
            <a:r>
              <a:rPr lang="ru-RU" dirty="0" smtClean="0">
                <a:solidFill>
                  <a:srgbClr val="000000"/>
                </a:solidFill>
                <a:effectLst/>
                <a:latin typeface="Tahoma"/>
                <a:ea typeface="Times New Roman"/>
                <a:cs typeface="Times New Roman"/>
              </a:rPr>
              <a:t> Уравнения, неравенства, их системы и совокупности, которые необходимо решить либо для любого значения параметра (параметров), либо для значений параметра, принадлежащих заранее оговоренному множеству.</a:t>
            </a:r>
            <a:endParaRPr lang="ru-RU" sz="4400" dirty="0">
              <a:ea typeface="Calibri"/>
              <a:cs typeface="Times New Roman"/>
            </a:endParaRP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2657"/>
            <a:ext cx="7772400" cy="1368151"/>
          </a:xfrm>
        </p:spPr>
        <p:txBody>
          <a:bodyPr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600" b="1" u="sng" dirty="0" smtClean="0">
                <a:solidFill>
                  <a:srgbClr val="FF0000"/>
                </a:solidFill>
                <a:effectLst/>
                <a:latin typeface="Tahoma"/>
                <a:ea typeface="Times New Roman"/>
                <a:cs typeface="Times New Roman"/>
              </a:rPr>
              <a:t>Основные типы задач с параметрами</a:t>
            </a:r>
            <a:r>
              <a:rPr lang="ru-RU" sz="3600" dirty="0">
                <a:ea typeface="Calibri"/>
                <a:cs typeface="Times New Roman"/>
              </a:rPr>
              <a:t/>
            </a:r>
            <a:br>
              <a:rPr lang="ru-RU" sz="3600" dirty="0">
                <a:ea typeface="Calibri"/>
                <a:cs typeface="Times New Roman"/>
              </a:rPr>
            </a:b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414620075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5847853"/>
              </p:ext>
            </p:extLst>
          </p:nvPr>
        </p:nvGraphicFramePr>
        <p:xfrm>
          <a:off x="323528" y="332656"/>
          <a:ext cx="8352928" cy="6048671"/>
        </p:xfrm>
        <a:graphic>
          <a:graphicData uri="http://schemas.openxmlformats.org/drawingml/2006/table">
            <a:tbl>
              <a:tblPr firstRow="1" firstCol="1" bandRow="1"/>
              <a:tblGrid>
                <a:gridCol w="4176464"/>
                <a:gridCol w="4176464"/>
              </a:tblGrid>
              <a:tr h="438763">
                <a:tc>
                  <a:txBody>
                    <a:bodyPr/>
                    <a:lstStyle/>
                    <a:p>
                      <a:pPr marL="2286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300" dirty="0">
                          <a:solidFill>
                            <a:srgbClr val="444444"/>
                          </a:solidFill>
                          <a:effectLst/>
                          <a:latin typeface="KaTeX_Main"/>
                          <a:ea typeface="Calibri"/>
                          <a:cs typeface="Times New Roman"/>
                        </a:rPr>
                        <a:t>Я</a:t>
                      </a:r>
                      <a:r>
                        <a:rPr lang="ru-RU" sz="1300" dirty="0">
                          <a:solidFill>
                            <a:srgbClr val="444444"/>
                          </a:solidFill>
                          <a:effectLst/>
                          <a:latin typeface="KaTeX_Main"/>
                          <a:ea typeface="Calibri"/>
                          <a:cs typeface="Times New Roman"/>
                        </a:rPr>
                        <a:t>зык алгебры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715" marR="647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  <a:latin typeface="Calibri"/>
                          <a:ea typeface="Calibri"/>
                          <a:cs typeface="Times New Roman"/>
                        </a:rPr>
                        <a:t>Язык геометрии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715" marR="647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5056">
                <a:tc>
                  <a:txBody>
                    <a:bodyPr/>
                    <a:lstStyle/>
                    <a:p>
                      <a:pPr marL="2286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solidFill>
                            <a:srgbClr val="444444"/>
                          </a:solidFill>
                          <a:effectLst/>
                          <a:latin typeface="KaTeX_Main"/>
                          <a:ea typeface="Calibri"/>
                          <a:cs typeface="Times New Roman"/>
                        </a:rPr>
                        <a:t>1Имеет ли система   хотя бы одно решение?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4715" marR="647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  <a:latin typeface="Calibri"/>
                          <a:ea typeface="Calibri"/>
                          <a:cs typeface="Times New Roman"/>
                        </a:rPr>
                        <a:t>Две концентрические окружности с центром в точке(0;0) и с радиусами 4 и 5. Найдутся ли точки на этих окружностях, расстояние м/у которыми равно 10?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715" marR="647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16290">
                <a:tc>
                  <a:txBody>
                    <a:bodyPr/>
                    <a:lstStyle/>
                    <a:p>
                      <a:pPr marL="2286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solidFill>
                            <a:srgbClr val="444444"/>
                          </a:solidFill>
                          <a:effectLst/>
                          <a:latin typeface="KaTeX_Main"/>
                          <a:ea typeface="Calibri"/>
                          <a:cs typeface="Times New Roman"/>
                        </a:rPr>
                        <a:t>2Найти наименьшее значение функции 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.</a:t>
                      </a:r>
                    </a:p>
                  </a:txBody>
                  <a:tcPr marL="64715" marR="647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  <a:latin typeface="Calibri"/>
                          <a:ea typeface="Calibri"/>
                          <a:cs typeface="Times New Roman"/>
                        </a:rPr>
                        <a:t>На оси абсцисс найти точку Р, расстояние от которой до точек А(1;3) и В(-3;+-4) наименьшее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715" marR="647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77527">
                <a:tc>
                  <a:txBody>
                    <a:bodyPr/>
                    <a:lstStyle/>
                    <a:p>
                      <a:pPr marL="2286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  <a:r>
                        <a:rPr lang="ru-RU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. </a:t>
                      </a:r>
                      <a:r>
                        <a:rPr lang="ru-RU" sz="1300" dirty="0">
                          <a:solidFill>
                            <a:srgbClr val="444444"/>
                          </a:solidFill>
                          <a:effectLst/>
                          <a:latin typeface="KaTeX_Main"/>
                          <a:ea typeface="Calibri"/>
                          <a:cs typeface="Times New Roman"/>
                        </a:rPr>
                        <a:t>Решить неравенство   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715" marR="647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Расстояние от точки А  прямой у=х до точки В прямой у=3х-5 не превосходит 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715" marR="647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61035">
                <a:tc>
                  <a:txBody>
                    <a:bodyPr/>
                    <a:lstStyle/>
                    <a:p>
                      <a:pPr marL="2286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solidFill>
                            <a:srgbClr val="444444"/>
                          </a:solidFill>
                          <a:effectLst/>
                          <a:latin typeface="KaTeX_Main"/>
                          <a:ea typeface="Calibri"/>
                          <a:cs typeface="Times New Roman"/>
                        </a:rPr>
                        <a:t>4. Найти </a:t>
                      </a:r>
                      <a:r>
                        <a:rPr lang="ru-RU" sz="1300" dirty="0">
                          <a:solidFill>
                            <a:srgbClr val="444444"/>
                          </a:solidFill>
                          <a:effectLst/>
                          <a:latin typeface="KaTeX_Main"/>
                          <a:ea typeface="Calibri"/>
                          <a:cs typeface="Times New Roman"/>
                        </a:rPr>
                        <a:t>все значения </a:t>
                      </a:r>
                      <a:r>
                        <a:rPr lang="en-US" sz="1300" dirty="0">
                          <a:solidFill>
                            <a:srgbClr val="444444"/>
                          </a:solidFill>
                          <a:effectLst/>
                          <a:latin typeface="KaTeX_Main"/>
                          <a:ea typeface="Calibri"/>
                          <a:cs typeface="Times New Roman"/>
                        </a:rPr>
                        <a:t>a</a:t>
                      </a:r>
                      <a:r>
                        <a:rPr lang="ru-RU" sz="1300" dirty="0">
                          <a:solidFill>
                            <a:srgbClr val="444444"/>
                          </a:solidFill>
                          <a:effectLst/>
                          <a:latin typeface="KaTeX_Main"/>
                          <a:ea typeface="Calibri"/>
                          <a:cs typeface="Times New Roman"/>
                        </a:rPr>
                        <a:t> , при каждом из которых система имеет </a:t>
                      </a:r>
                      <a:r>
                        <a:rPr lang="ru-RU" sz="1300" dirty="0" err="1">
                          <a:solidFill>
                            <a:srgbClr val="444444"/>
                          </a:solidFill>
                          <a:effectLst/>
                          <a:latin typeface="KaTeX_Main"/>
                          <a:ea typeface="Calibri"/>
                          <a:cs typeface="Times New Roman"/>
                        </a:rPr>
                        <a:t>ед</a:t>
                      </a:r>
                      <a:r>
                        <a:rPr lang="ru-RU" sz="1300" dirty="0">
                          <a:solidFill>
                            <a:srgbClr val="444444"/>
                          </a:solidFill>
                          <a:effectLst/>
                          <a:latin typeface="KaTeX_Main"/>
                          <a:ea typeface="Calibri"/>
                          <a:cs typeface="Times New Roman"/>
                        </a:rPr>
                        <a:t> значение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4715" marR="647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Найти радиус </a:t>
                      </a:r>
                      <a:r>
                        <a:rPr lang="ru-RU" sz="13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окружности с </a:t>
                      </a:r>
                      <a:r>
                        <a:rPr lang="ru-RU" sz="13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центром в точке (3;4), которая имеет ед. общую точку с </a:t>
                      </a:r>
                      <a:r>
                        <a:rPr lang="ru-RU" sz="1300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окр</a:t>
                      </a:r>
                      <a:r>
                        <a:rPr lang="ru-RU" sz="13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. </a:t>
                      </a:r>
                      <a:r>
                        <a:rPr lang="en-US" sz="13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c</a:t>
                      </a:r>
                      <a:r>
                        <a:rPr lang="ru-RU" sz="13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3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центром (0;0) и </a:t>
                      </a:r>
                      <a:r>
                        <a:rPr lang="en-US" sz="13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R</a:t>
                      </a:r>
                      <a:r>
                        <a:rPr lang="ru-RU" sz="13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=2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715" marR="647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3" name="Объект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82954555"/>
              </p:ext>
            </p:extLst>
          </p:nvPr>
        </p:nvGraphicFramePr>
        <p:xfrm>
          <a:off x="1403648" y="1268760"/>
          <a:ext cx="2085975" cy="1047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2" name="Equation" r:id="rId3" imgW="1612900" imgH="812800" progId="Equation.DSMT4">
                  <p:embed/>
                </p:oleObj>
              </mc:Choice>
              <mc:Fallback>
                <p:oleObj name="Equation" r:id="rId3" imgW="1612900" imgH="81280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03648" y="1268760"/>
                        <a:ext cx="2085975" cy="1047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54434717"/>
              </p:ext>
            </p:extLst>
          </p:nvPr>
        </p:nvGraphicFramePr>
        <p:xfrm>
          <a:off x="899592" y="2996952"/>
          <a:ext cx="2705100" cy="371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3" name="Equation" r:id="rId5" imgW="2006600" imgH="279400" progId="Equation.DSMT4">
                  <p:embed/>
                </p:oleObj>
              </mc:Choice>
              <mc:Fallback>
                <p:oleObj name="Equation" r:id="rId5" imgW="2006600" imgH="279400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99592" y="2996952"/>
                        <a:ext cx="2705100" cy="3714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25220523"/>
              </p:ext>
            </p:extLst>
          </p:nvPr>
        </p:nvGraphicFramePr>
        <p:xfrm>
          <a:off x="1475656" y="4149080"/>
          <a:ext cx="2124075" cy="304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4" name="Equation" r:id="rId7" imgW="1587500" imgH="228600" progId="Equation.DSMT4">
                  <p:embed/>
                </p:oleObj>
              </mc:Choice>
              <mc:Fallback>
                <p:oleObj name="Equation" r:id="rId7" imgW="1587500" imgH="22860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75656" y="4149080"/>
                        <a:ext cx="2124075" cy="304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1827103"/>
              </p:ext>
            </p:extLst>
          </p:nvPr>
        </p:nvGraphicFramePr>
        <p:xfrm>
          <a:off x="6228184" y="4077072"/>
          <a:ext cx="304800" cy="219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5" name="Equation" r:id="rId9" imgW="304536" imgH="215713" progId="Equation.DSMT4">
                  <p:embed/>
                </p:oleObj>
              </mc:Choice>
              <mc:Fallback>
                <p:oleObj name="Equation" r:id="rId9" imgW="304536" imgH="215713" progId="Equation.DSMT4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28184" y="4077072"/>
                        <a:ext cx="304800" cy="2190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68878927"/>
              </p:ext>
            </p:extLst>
          </p:nvPr>
        </p:nvGraphicFramePr>
        <p:xfrm>
          <a:off x="1331640" y="5301208"/>
          <a:ext cx="2165888" cy="70356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6" name="Equation" r:id="rId11" imgW="1497950" imgH="482391" progId="Equation.DSMT4">
                  <p:embed/>
                </p:oleObj>
              </mc:Choice>
              <mc:Fallback>
                <p:oleObj name="Equation" r:id="rId11" imgW="1497950" imgH="482391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31640" y="5301208"/>
                        <a:ext cx="2165888" cy="70356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8099589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692696"/>
            <a:ext cx="7416824" cy="36184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200" b="1" dirty="0" smtClean="0">
                <a:solidFill>
                  <a:srgbClr val="000000"/>
                </a:solidFill>
                <a:effectLst/>
                <a:latin typeface="Tahoma"/>
                <a:ea typeface="Times New Roman"/>
                <a:cs typeface="Times New Roman"/>
              </a:rPr>
              <a:t>Тип 2.</a:t>
            </a:r>
            <a:r>
              <a:rPr lang="ru-RU" sz="3200" dirty="0" smtClean="0">
                <a:solidFill>
                  <a:srgbClr val="000000"/>
                </a:solidFill>
                <a:effectLst/>
                <a:latin typeface="Tahoma"/>
                <a:ea typeface="Times New Roman"/>
                <a:cs typeface="Times New Roman"/>
              </a:rPr>
              <a:t> 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  <a:effectLst/>
                <a:latin typeface="Tahoma"/>
                <a:ea typeface="Times New Roman"/>
                <a:cs typeface="Times New Roman"/>
              </a:rPr>
              <a:t>Уравнения, неравенства, их системы и совокупности, для которых требуется определить количество решений в зависимости от значения параметра (параметров).</a:t>
            </a:r>
            <a:endParaRPr lang="ru-RU" sz="3200" dirty="0">
              <a:solidFill>
                <a:schemeClr val="accent1">
                  <a:lumMod val="75000"/>
                </a:schemeClr>
              </a:solidFill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549278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476672"/>
            <a:ext cx="7992888" cy="50695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 smtClean="0">
                <a:solidFill>
                  <a:srgbClr val="000000"/>
                </a:solidFill>
                <a:effectLst/>
                <a:latin typeface="Tahoma"/>
                <a:ea typeface="Times New Roman"/>
                <a:cs typeface="Times New Roman"/>
              </a:rPr>
              <a:t>Тип 3.</a:t>
            </a:r>
            <a:r>
              <a:rPr lang="ru-RU" dirty="0" smtClean="0">
                <a:solidFill>
                  <a:srgbClr val="000000"/>
                </a:solidFill>
                <a:effectLst/>
                <a:latin typeface="Tahoma"/>
                <a:ea typeface="Times New Roman"/>
                <a:cs typeface="Times New Roman"/>
              </a:rPr>
              <a:t> 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  <a:effectLst/>
                <a:latin typeface="Tahoma"/>
                <a:ea typeface="Times New Roman"/>
                <a:cs typeface="Times New Roman"/>
              </a:rPr>
              <a:t>Уравнения, неравенства, их системы и совокупности, для которых требуется найти все те значения параметра, при которых указанные уравнения, неравенства, их системы и совокупности имеют заданное число решений (в частности, не имеют или имеют бесконечное множество решений).</a:t>
            </a:r>
            <a:endParaRPr lang="ru-RU" sz="3200" dirty="0">
              <a:solidFill>
                <a:schemeClr val="accent1">
                  <a:lumMod val="75000"/>
                </a:schemeClr>
              </a:solidFill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6877394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865478"/>
            <a:ext cx="8640960" cy="51491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b="1" dirty="0" smtClean="0">
                <a:solidFill>
                  <a:srgbClr val="000000"/>
                </a:solidFill>
                <a:effectLst/>
                <a:latin typeface="Tahoma"/>
                <a:ea typeface="Times New Roman"/>
                <a:cs typeface="Times New Roman"/>
              </a:rPr>
              <a:t>Тип 4.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dirty="0" smtClean="0">
                <a:solidFill>
                  <a:srgbClr val="000000"/>
                </a:solidFill>
                <a:effectLst/>
                <a:latin typeface="Tahoma"/>
                <a:ea typeface="Times New Roman"/>
                <a:cs typeface="Times New Roman"/>
              </a:rPr>
              <a:t> 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effectLst/>
                <a:latin typeface="Tahoma"/>
                <a:ea typeface="Times New Roman"/>
                <a:cs typeface="Times New Roman"/>
              </a:rPr>
              <a:t>Уравнения, неравенства, их системы и совокупности, для которых при искомых значениях параметра множество решений удовлетворяет заданным условиям в области определения.</a:t>
            </a:r>
            <a:endParaRPr lang="ru-RU" sz="2400" dirty="0" smtClean="0">
              <a:solidFill>
                <a:schemeClr val="accent1">
                  <a:lumMod val="75000"/>
                </a:schemeClr>
              </a:solidFill>
              <a:effectLst/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dirty="0" smtClean="0">
                <a:solidFill>
                  <a:srgbClr val="000000"/>
                </a:solidFill>
                <a:effectLst/>
                <a:latin typeface="Tahoma"/>
                <a:ea typeface="Times New Roman"/>
                <a:cs typeface="Times New Roman"/>
              </a:rPr>
              <a:t>Например, найти значения параметра, при которых:</a:t>
            </a:r>
            <a:endParaRPr lang="ru-RU" sz="2400" dirty="0" smtClean="0">
              <a:effectLst/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dirty="0" smtClean="0">
                <a:solidFill>
                  <a:srgbClr val="000000"/>
                </a:solidFill>
                <a:effectLst/>
                <a:latin typeface="Tahoma"/>
                <a:ea typeface="Times New Roman"/>
                <a:cs typeface="Times New Roman"/>
              </a:rPr>
              <a:t>1) уравнение выполняется для любого значения переменной из заданного промежутка;</a:t>
            </a:r>
            <a:br>
              <a:rPr lang="ru-RU" sz="2400" dirty="0" smtClean="0">
                <a:solidFill>
                  <a:srgbClr val="000000"/>
                </a:solidFill>
                <a:effectLst/>
                <a:latin typeface="Tahoma"/>
                <a:ea typeface="Times New Roman"/>
                <a:cs typeface="Times New Roman"/>
              </a:rPr>
            </a:br>
            <a:r>
              <a:rPr lang="ru-RU" sz="2400" dirty="0" smtClean="0">
                <a:solidFill>
                  <a:srgbClr val="000000"/>
                </a:solidFill>
                <a:effectLst/>
                <a:latin typeface="Tahoma"/>
                <a:ea typeface="Times New Roman"/>
                <a:cs typeface="Times New Roman"/>
              </a:rPr>
              <a:t>2) множество решений первого уравнения является подмножеством множества решений второго уравнения и т. д.</a:t>
            </a:r>
            <a:endParaRPr lang="ru-RU" sz="2400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5812204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331640" y="908721"/>
            <a:ext cx="5526360" cy="4439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3600" b="1" u="sng" dirty="0" smtClean="0">
                <a:solidFill>
                  <a:srgbClr val="000000"/>
                </a:solidFill>
                <a:effectLst/>
                <a:latin typeface="Tahoma"/>
                <a:ea typeface="Times New Roman"/>
                <a:cs typeface="Times New Roman"/>
              </a:rPr>
              <a:t>Основные методы решения задач с параметром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3600" b="1" dirty="0" smtClean="0">
                <a:solidFill>
                  <a:srgbClr val="000000"/>
                </a:solidFill>
                <a:effectLst/>
                <a:latin typeface="Tahoma"/>
                <a:ea typeface="Times New Roman"/>
              </a:rPr>
              <a:t>Способ </a:t>
            </a:r>
            <a:r>
              <a:rPr lang="ru-RU" sz="2400" b="1" dirty="0" smtClean="0">
                <a:solidFill>
                  <a:srgbClr val="000000"/>
                </a:solidFill>
                <a:effectLst/>
                <a:latin typeface="Tahoma"/>
                <a:ea typeface="Times New Roman"/>
              </a:rPr>
              <a:t>I</a:t>
            </a:r>
            <a:r>
              <a:rPr lang="ru-RU" sz="2400" dirty="0" smtClean="0">
                <a:solidFill>
                  <a:srgbClr val="000000"/>
                </a:solidFill>
                <a:effectLst/>
                <a:latin typeface="Tahoma"/>
                <a:ea typeface="Times New Roman"/>
              </a:rPr>
              <a:t> (аналитический). Это способ так называемого прямого решения, повторяющего стандартные процедуры нахождения ответа в задачах без параметра</a:t>
            </a:r>
            <a:endParaRPr lang="ru-RU" sz="2400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1712574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692696"/>
            <a:ext cx="8136904" cy="36184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200" b="1" dirty="0" smtClean="0">
                <a:solidFill>
                  <a:srgbClr val="000000"/>
                </a:solidFill>
                <a:effectLst/>
                <a:latin typeface="Tahoma"/>
                <a:ea typeface="Times New Roman"/>
                <a:cs typeface="Times New Roman"/>
              </a:rPr>
              <a:t>Способ II</a:t>
            </a:r>
            <a:r>
              <a:rPr lang="ru-RU" sz="3200" dirty="0" smtClean="0">
                <a:solidFill>
                  <a:srgbClr val="000000"/>
                </a:solidFill>
                <a:effectLst/>
                <a:latin typeface="Tahoma"/>
                <a:ea typeface="Times New Roman"/>
                <a:cs typeface="Times New Roman"/>
              </a:rPr>
              <a:t> (графический).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200" dirty="0" smtClean="0">
                <a:solidFill>
                  <a:srgbClr val="000000"/>
                </a:solidFill>
                <a:effectLst/>
                <a:latin typeface="Tahoma"/>
                <a:ea typeface="Times New Roman"/>
                <a:cs typeface="Times New Roman"/>
              </a:rPr>
              <a:t> В зависимости от задачи (с переменной </a:t>
            </a:r>
            <a:r>
              <a:rPr lang="ru-RU" sz="3200" i="1" dirty="0" smtClean="0">
                <a:solidFill>
                  <a:srgbClr val="000000"/>
                </a:solidFill>
                <a:effectLst/>
                <a:latin typeface="Tahoma"/>
                <a:ea typeface="Times New Roman"/>
                <a:cs typeface="Times New Roman"/>
              </a:rPr>
              <a:t>x</a:t>
            </a:r>
            <a:r>
              <a:rPr lang="ru-RU" sz="3200" dirty="0" smtClean="0">
                <a:solidFill>
                  <a:srgbClr val="000000"/>
                </a:solidFill>
                <a:effectLst/>
                <a:latin typeface="Tahoma"/>
                <a:ea typeface="Times New Roman"/>
                <a:cs typeface="Times New Roman"/>
              </a:rPr>
              <a:t> и параметром </a:t>
            </a:r>
            <a:r>
              <a:rPr lang="ru-RU" sz="3200" i="1" dirty="0" smtClean="0">
                <a:solidFill>
                  <a:srgbClr val="000000"/>
                </a:solidFill>
                <a:effectLst/>
                <a:latin typeface="Tahoma"/>
                <a:ea typeface="Times New Roman"/>
                <a:cs typeface="Times New Roman"/>
              </a:rPr>
              <a:t>a</a:t>
            </a:r>
            <a:r>
              <a:rPr lang="ru-RU" sz="3200" dirty="0" smtClean="0">
                <a:solidFill>
                  <a:srgbClr val="000000"/>
                </a:solidFill>
                <a:effectLst/>
                <a:latin typeface="Tahoma"/>
                <a:ea typeface="Times New Roman"/>
                <a:cs typeface="Times New Roman"/>
              </a:rPr>
              <a:t>) рассматриваются графики или в координатной плоскости (</a:t>
            </a:r>
            <a:r>
              <a:rPr lang="ru-RU" sz="3200" i="1" dirty="0" smtClean="0">
                <a:solidFill>
                  <a:srgbClr val="000000"/>
                </a:solidFill>
                <a:effectLst/>
                <a:latin typeface="Tahoma"/>
                <a:ea typeface="Times New Roman"/>
                <a:cs typeface="Times New Roman"/>
              </a:rPr>
              <a:t>x; y</a:t>
            </a:r>
            <a:r>
              <a:rPr lang="ru-RU" sz="3200" dirty="0" smtClean="0">
                <a:solidFill>
                  <a:srgbClr val="000000"/>
                </a:solidFill>
                <a:effectLst/>
                <a:latin typeface="Tahoma"/>
                <a:ea typeface="Times New Roman"/>
                <a:cs typeface="Times New Roman"/>
              </a:rPr>
              <a:t>), или в координатной плоскости (</a:t>
            </a:r>
            <a:r>
              <a:rPr lang="ru-RU" sz="3200" i="1" dirty="0" smtClean="0">
                <a:solidFill>
                  <a:srgbClr val="000000"/>
                </a:solidFill>
                <a:effectLst/>
                <a:latin typeface="Tahoma"/>
                <a:ea typeface="Times New Roman"/>
                <a:cs typeface="Times New Roman"/>
              </a:rPr>
              <a:t>x</a:t>
            </a:r>
            <a:r>
              <a:rPr lang="ru-RU" sz="3200" dirty="0" smtClean="0">
                <a:solidFill>
                  <a:srgbClr val="000000"/>
                </a:solidFill>
                <a:effectLst/>
                <a:latin typeface="Tahoma"/>
                <a:ea typeface="Times New Roman"/>
                <a:cs typeface="Times New Roman"/>
              </a:rPr>
              <a:t>; </a:t>
            </a:r>
            <a:r>
              <a:rPr lang="ru-RU" sz="3200" i="1" dirty="0" smtClean="0">
                <a:solidFill>
                  <a:srgbClr val="000000"/>
                </a:solidFill>
                <a:effectLst/>
                <a:latin typeface="Tahoma"/>
                <a:ea typeface="Times New Roman"/>
                <a:cs typeface="Times New Roman"/>
              </a:rPr>
              <a:t>a</a:t>
            </a:r>
            <a:r>
              <a:rPr lang="ru-RU" sz="3200" dirty="0" smtClean="0">
                <a:solidFill>
                  <a:srgbClr val="000000"/>
                </a:solidFill>
                <a:effectLst/>
                <a:latin typeface="Tahoma"/>
                <a:ea typeface="Times New Roman"/>
                <a:cs typeface="Times New Roman"/>
              </a:rPr>
              <a:t>).</a:t>
            </a:r>
            <a:endParaRPr lang="ru-RU" sz="3200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1373538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620688"/>
            <a:ext cx="8424936" cy="41847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b="1" dirty="0" smtClean="0">
                <a:solidFill>
                  <a:srgbClr val="000000"/>
                </a:solidFill>
                <a:effectLst/>
                <a:latin typeface="Tahoma"/>
                <a:ea typeface="Times New Roman"/>
                <a:cs typeface="Times New Roman"/>
              </a:rPr>
              <a:t>Способ III</a:t>
            </a:r>
            <a:r>
              <a:rPr lang="ru-RU" sz="2800" dirty="0" smtClean="0">
                <a:solidFill>
                  <a:srgbClr val="000000"/>
                </a:solidFill>
                <a:effectLst/>
                <a:latin typeface="Tahoma"/>
                <a:ea typeface="Times New Roman"/>
                <a:cs typeface="Times New Roman"/>
              </a:rPr>
              <a:t> (решение относительно параметра). 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dirty="0" smtClean="0">
                <a:solidFill>
                  <a:srgbClr val="000000"/>
                </a:solidFill>
                <a:effectLst/>
                <a:latin typeface="Tahoma"/>
                <a:ea typeface="Times New Roman"/>
                <a:cs typeface="Times New Roman"/>
              </a:rPr>
              <a:t>При решении этим способом переменные </a:t>
            </a:r>
            <a:r>
              <a:rPr lang="ru-RU" sz="2800" i="1" dirty="0" smtClean="0">
                <a:solidFill>
                  <a:srgbClr val="000000"/>
                </a:solidFill>
                <a:effectLst/>
                <a:latin typeface="Tahoma"/>
                <a:ea typeface="Times New Roman"/>
                <a:cs typeface="Times New Roman"/>
              </a:rPr>
              <a:t>x</a:t>
            </a:r>
            <a:r>
              <a:rPr lang="ru-RU" sz="2800" dirty="0" smtClean="0">
                <a:solidFill>
                  <a:srgbClr val="000000"/>
                </a:solidFill>
                <a:effectLst/>
                <a:latin typeface="Tahoma"/>
                <a:ea typeface="Times New Roman"/>
                <a:cs typeface="Times New Roman"/>
              </a:rPr>
              <a:t> и </a:t>
            </a:r>
            <a:r>
              <a:rPr lang="ru-RU" sz="2800" i="1" dirty="0" smtClean="0">
                <a:solidFill>
                  <a:srgbClr val="000000"/>
                </a:solidFill>
                <a:effectLst/>
                <a:latin typeface="Tahoma"/>
                <a:ea typeface="Times New Roman"/>
                <a:cs typeface="Times New Roman"/>
              </a:rPr>
              <a:t>a</a:t>
            </a:r>
            <a:r>
              <a:rPr lang="ru-RU" sz="2800" dirty="0" smtClean="0">
                <a:solidFill>
                  <a:srgbClr val="000000"/>
                </a:solidFill>
                <a:effectLst/>
                <a:latin typeface="Tahoma"/>
                <a:ea typeface="Times New Roman"/>
                <a:cs typeface="Times New Roman"/>
              </a:rPr>
              <a:t> принимаются равноправными и выбирается та переменная, относительно которой аналитическое решение признается более простым. После естественных упрощений возвращаемся к исходному смыслу переменных </a:t>
            </a:r>
            <a:r>
              <a:rPr lang="ru-RU" sz="2800" i="1" dirty="0" smtClean="0">
                <a:solidFill>
                  <a:srgbClr val="000000"/>
                </a:solidFill>
                <a:effectLst/>
                <a:latin typeface="Tahoma"/>
                <a:ea typeface="Times New Roman"/>
                <a:cs typeface="Times New Roman"/>
              </a:rPr>
              <a:t>x</a:t>
            </a:r>
            <a:r>
              <a:rPr lang="ru-RU" sz="2800" dirty="0" smtClean="0">
                <a:solidFill>
                  <a:srgbClr val="000000"/>
                </a:solidFill>
                <a:effectLst/>
                <a:latin typeface="Tahoma"/>
                <a:ea typeface="Times New Roman"/>
                <a:cs typeface="Times New Roman"/>
              </a:rPr>
              <a:t> и </a:t>
            </a:r>
            <a:r>
              <a:rPr lang="ru-RU" sz="2800" i="1" dirty="0" smtClean="0">
                <a:solidFill>
                  <a:srgbClr val="000000"/>
                </a:solidFill>
                <a:effectLst/>
                <a:latin typeface="Tahoma"/>
                <a:ea typeface="Times New Roman"/>
                <a:cs typeface="Times New Roman"/>
              </a:rPr>
              <a:t>a</a:t>
            </a:r>
            <a:r>
              <a:rPr lang="ru-RU" sz="2800" dirty="0" smtClean="0">
                <a:solidFill>
                  <a:srgbClr val="000000"/>
                </a:solidFill>
                <a:effectLst/>
                <a:latin typeface="Tahoma"/>
                <a:ea typeface="Times New Roman"/>
                <a:cs typeface="Times New Roman"/>
              </a:rPr>
              <a:t> и заканчиваем решение.</a:t>
            </a:r>
            <a:endParaRPr lang="ru-RU" sz="2800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1953898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332657"/>
            <a:ext cx="8208912" cy="14698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  <a:effectLst/>
                <a:latin typeface="Tahoma"/>
                <a:ea typeface="Times New Roman"/>
                <a:cs typeface="Times New Roman"/>
              </a:rPr>
              <a:t>Геометрический метод решения алгебраических задач</a:t>
            </a:r>
            <a:r>
              <a:rPr lang="ru-RU" sz="2400" dirty="0">
                <a:solidFill>
                  <a:schemeClr val="accent4">
                    <a:lumMod val="75000"/>
                  </a:schemeClr>
                </a:solidFill>
                <a:latin typeface="Calibri"/>
                <a:ea typeface="Times New Roman"/>
                <a:cs typeface="Times New Roman"/>
              </a:rPr>
              <a:t> </a:t>
            </a:r>
            <a:r>
              <a:rPr lang="ru-RU" sz="2400" dirty="0" smtClean="0">
                <a:solidFill>
                  <a:schemeClr val="accent4">
                    <a:lumMod val="75000"/>
                  </a:schemeClr>
                </a:solidFill>
                <a:latin typeface="Calibri"/>
                <a:ea typeface="Times New Roman"/>
                <a:cs typeface="Times New Roman"/>
              </a:rPr>
              <a:t>  </a:t>
            </a:r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  <a:effectLst/>
                <a:latin typeface="Tahoma"/>
                <a:ea typeface="Times New Roman"/>
                <a:cs typeface="Times New Roman"/>
              </a:rPr>
              <a:t>(смотри!)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sz="2400" dirty="0">
              <a:solidFill>
                <a:schemeClr val="accent4">
                  <a:lumMod val="75000"/>
                </a:schemeClr>
              </a:solidFill>
              <a:effectLst/>
              <a:latin typeface="Calibri"/>
              <a:ea typeface="Calibri"/>
              <a:cs typeface="Times New Roman"/>
            </a:endParaRPr>
          </a:p>
        </p:txBody>
      </p:sp>
      <p:graphicFrame>
        <p:nvGraphicFramePr>
          <p:cNvPr id="22" name="Таблица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5998856"/>
              </p:ext>
            </p:extLst>
          </p:nvPr>
        </p:nvGraphicFramePr>
        <p:xfrm>
          <a:off x="395536" y="1484784"/>
          <a:ext cx="8208911" cy="4185863"/>
        </p:xfrm>
        <a:graphic>
          <a:graphicData uri="http://schemas.openxmlformats.org/drawingml/2006/table">
            <a:tbl>
              <a:tblPr firstRow="1" firstCol="1" bandRow="1"/>
              <a:tblGrid>
                <a:gridCol w="4104027"/>
                <a:gridCol w="4104884"/>
              </a:tblGrid>
              <a:tr h="102689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ahoma"/>
                          <a:ea typeface="Times New Roman"/>
                          <a:cs typeface="Times New Roman"/>
                        </a:rPr>
                        <a:t>Алгебраическая интерпретация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Геометрическая интерпретация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508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200" dirty="0" smtClean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Квадрат</a:t>
                      </a:r>
                      <a:r>
                        <a:rPr lang="ru-RU" sz="2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, площадь которого равна </a:t>
                      </a:r>
                      <a:r>
                        <a:rPr lang="ru-RU" sz="20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а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7017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 smtClean="0">
                          <a:solidFill>
                            <a:srgbClr val="000000"/>
                          </a:solidFill>
                          <a:effectLst/>
                          <a:latin typeface="Tahoma"/>
                          <a:ea typeface="Times New Roman"/>
                          <a:cs typeface="Times New Roman"/>
                        </a:rPr>
                        <a:t>                    </a:t>
                      </a:r>
                      <a:r>
                        <a:rPr lang="en-US" sz="2000" dirty="0" err="1" smtClean="0">
                          <a:solidFill>
                            <a:srgbClr val="000000"/>
                          </a:solidFill>
                          <a:effectLst/>
                          <a:latin typeface="Tahoma"/>
                          <a:ea typeface="Times New Roman"/>
                          <a:cs typeface="Times New Roman"/>
                        </a:rPr>
                        <a:t>ab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Площадь прямоугольника со сторонами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a </a:t>
                      </a:r>
                      <a:r>
                        <a:rPr lang="ru-RU" sz="2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и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b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117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effectLst/>
                          <a:latin typeface="Tahoma"/>
                          <a:ea typeface="Times New Roman"/>
                          <a:cs typeface="Times New Roman"/>
                        </a:rPr>
                        <a:t>Модуль разности двух чисел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Расстояние м/у двумя точками координатной прямой А(а) и В(в)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23" name="Объект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69532821"/>
              </p:ext>
            </p:extLst>
          </p:nvPr>
        </p:nvGraphicFramePr>
        <p:xfrm>
          <a:off x="1763688" y="2708920"/>
          <a:ext cx="432048" cy="41476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5" name="Equation" r:id="rId3" imgW="241300" imgH="228600" progId="Equation.DSMT4">
                  <p:embed/>
                </p:oleObj>
              </mc:Choice>
              <mc:Fallback>
                <p:oleObj name="Equation" r:id="rId3" imgW="241300" imgH="228600" progId="Equation.DSMT4">
                  <p:embed/>
                  <p:pic>
                    <p:nvPicPr>
                      <p:cNvPr id="0" name="Object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63688" y="2708920"/>
                        <a:ext cx="432048" cy="41476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" name="Объект 2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1024472"/>
              </p:ext>
            </p:extLst>
          </p:nvPr>
        </p:nvGraphicFramePr>
        <p:xfrm>
          <a:off x="1187624" y="4725144"/>
          <a:ext cx="3117680" cy="5040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6" name="Equation" r:id="rId5" imgW="1586811" imgH="253890" progId="Equation.DSMT4">
                  <p:embed/>
                </p:oleObj>
              </mc:Choice>
              <mc:Fallback>
                <p:oleObj name="Equation" r:id="rId5" imgW="1586811" imgH="253890" progId="Equation.DSMT4">
                  <p:embed/>
                  <p:pic>
                    <p:nvPicPr>
                      <p:cNvPr id="0" name="Object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87624" y="4725144"/>
                        <a:ext cx="3117680" cy="50405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4922381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50643599"/>
              </p:ext>
            </p:extLst>
          </p:nvPr>
        </p:nvGraphicFramePr>
        <p:xfrm>
          <a:off x="323528" y="332656"/>
          <a:ext cx="8208911" cy="5615904"/>
        </p:xfrm>
        <a:graphic>
          <a:graphicData uri="http://schemas.openxmlformats.org/drawingml/2006/table">
            <a:tbl>
              <a:tblPr firstRow="1" firstCol="1" bandRow="1"/>
              <a:tblGrid>
                <a:gridCol w="4104026"/>
                <a:gridCol w="4104885"/>
              </a:tblGrid>
              <a:tr h="208823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ahoma"/>
                          <a:ea typeface="Times New Roman"/>
                          <a:cs typeface="Times New Roman"/>
                        </a:rPr>
                        <a:t>а) сумма квадратов двух чисел 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ahoma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ahoma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 smtClean="0">
                          <a:solidFill>
                            <a:srgbClr val="000000"/>
                          </a:solidFill>
                          <a:effectLst/>
                          <a:latin typeface="Tahoma"/>
                          <a:ea typeface="Times New Roman"/>
                          <a:cs typeface="Times New Roman"/>
                        </a:rPr>
                        <a:t>б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ahoma"/>
                          <a:ea typeface="Times New Roman"/>
                          <a:cs typeface="Times New Roman"/>
                        </a:rPr>
                        <a:t>) </a:t>
                      </a:r>
                      <a:r>
                        <a:rPr lang="ru-RU" sz="1800" dirty="0" smtClean="0">
                          <a:solidFill>
                            <a:srgbClr val="000000"/>
                          </a:solidFill>
                          <a:effectLst/>
                          <a:latin typeface="Tahoma"/>
                          <a:ea typeface="Times New Roman"/>
                          <a:cs typeface="Times New Roman"/>
                        </a:rPr>
                        <a:t>                </a:t>
                      </a:r>
                      <a:r>
                        <a:rPr lang="ru-RU" sz="18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=</a:t>
                      </a:r>
                      <a:r>
                        <a:rPr lang="en-US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m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Квадрат расстояний м/у двумя точками координатной плоскости А(х</a:t>
                      </a:r>
                      <a:r>
                        <a:rPr lang="ru-RU" sz="1800" baseline="-25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;у</a:t>
                      </a:r>
                      <a:r>
                        <a:rPr lang="ru-RU" sz="1800" baseline="-25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) и В(х</a:t>
                      </a:r>
                      <a:r>
                        <a:rPr lang="ru-RU" sz="1800" baseline="-25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;у</a:t>
                      </a:r>
                      <a:r>
                        <a:rPr lang="ru-RU" sz="1800" baseline="-25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), где а=х</a:t>
                      </a:r>
                      <a:r>
                        <a:rPr lang="ru-RU" sz="1800" baseline="-25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-х</a:t>
                      </a:r>
                      <a:r>
                        <a:rPr lang="ru-RU" sz="1800" baseline="-25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, в=у</a:t>
                      </a:r>
                      <a:r>
                        <a:rPr lang="ru-RU" sz="1800" baseline="-25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-у</a:t>
                      </a:r>
                      <a:r>
                        <a:rPr lang="ru-RU" sz="1800" baseline="-25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1,                   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АВ</a:t>
                      </a:r>
                      <a:r>
                        <a:rPr lang="ru-RU" sz="1800" baseline="30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=( х</a:t>
                      </a:r>
                      <a:r>
                        <a:rPr lang="ru-RU" sz="1800" baseline="-25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-х</a:t>
                      </a:r>
                      <a:r>
                        <a:rPr lang="ru-RU" sz="1800" baseline="-25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)</a:t>
                      </a:r>
                      <a:r>
                        <a:rPr lang="ru-RU" sz="1800" baseline="30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+( у</a:t>
                      </a:r>
                      <a:r>
                        <a:rPr lang="ru-RU" sz="1800" baseline="-25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-у</a:t>
                      </a:r>
                      <a:r>
                        <a:rPr lang="ru-RU" sz="1800" baseline="-25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)</a:t>
                      </a:r>
                      <a:r>
                        <a:rPr lang="ru-RU" sz="1800" baseline="30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=</a:t>
                      </a:r>
                      <a:r>
                        <a:rPr lang="ru-RU" sz="1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.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a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,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b 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– катеты прямоугольного треугольника , 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m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=с</a:t>
                      </a:r>
                      <a:r>
                        <a:rPr lang="ru-RU" sz="1800" baseline="30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4895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ahoma"/>
                          <a:ea typeface="Times New Roman"/>
                          <a:cs typeface="Times New Roman"/>
                        </a:rPr>
                        <a:t>(х-а)</a:t>
                      </a:r>
                      <a:r>
                        <a:rPr lang="ru-RU" sz="1800" baseline="30000" dirty="0">
                          <a:solidFill>
                            <a:srgbClr val="000000"/>
                          </a:solidFill>
                          <a:effectLst/>
                          <a:latin typeface="Tahoma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ahoma"/>
                          <a:ea typeface="Times New Roman"/>
                          <a:cs typeface="Times New Roman"/>
                        </a:rPr>
                        <a:t>+(у-в)</a:t>
                      </a:r>
                      <a:r>
                        <a:rPr lang="ru-RU" sz="1800" baseline="30000" dirty="0">
                          <a:solidFill>
                            <a:srgbClr val="000000"/>
                          </a:solidFill>
                          <a:effectLst/>
                          <a:latin typeface="Tahoma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ahoma"/>
                          <a:ea typeface="Times New Roman"/>
                          <a:cs typeface="Times New Roman"/>
                        </a:rPr>
                        <a:t>=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Tahoma"/>
                          <a:ea typeface="Times New Roman"/>
                          <a:cs typeface="Times New Roman"/>
                        </a:rPr>
                        <a:t>m,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ahoma"/>
                          <a:ea typeface="Times New Roman"/>
                          <a:cs typeface="Times New Roman"/>
                        </a:rPr>
                        <a:t>где 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Tahoma"/>
                          <a:ea typeface="Times New Roman"/>
                          <a:cs typeface="Times New Roman"/>
                        </a:rPr>
                        <a:t>m&gt;0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Уравнение </a:t>
                      </a:r>
                      <a:r>
                        <a:rPr lang="ru-RU" sz="1800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окр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. , где (</a:t>
                      </a:r>
                      <a:r>
                        <a:rPr lang="ru-RU" sz="1800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а;в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)- центр </a:t>
                      </a:r>
                      <a:r>
                        <a:rPr lang="ru-RU" sz="1800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окр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., (</a:t>
                      </a:r>
                      <a:r>
                        <a:rPr lang="ru-RU" sz="1800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х;у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) –точки </a:t>
                      </a:r>
                      <a:r>
                        <a:rPr lang="ru-RU" sz="1800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окр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R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=</a:t>
                      </a:r>
                      <a:r>
                        <a:rPr lang="ru-RU" sz="1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 err="1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Полуокр</a:t>
                      </a:r>
                      <a:r>
                        <a:rPr lang="ru-RU" sz="1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.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1905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800" dirty="0">
                        <a:solidFill>
                          <a:srgbClr val="000000"/>
                        </a:solidFill>
                        <a:effectLst/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х,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z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-проекции катетов на гипотенузу, у-высота, опущенная на гипотенузу(среднее пропорциональное м/у проекциями катетов=квадрату высоты)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279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Скалярное произведение векторов </a:t>
                      </a:r>
                      <a:r>
                        <a:rPr lang="ru-RU" sz="1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8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3" name="Объект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35737102"/>
              </p:ext>
            </p:extLst>
          </p:nvPr>
        </p:nvGraphicFramePr>
        <p:xfrm>
          <a:off x="971600" y="616170"/>
          <a:ext cx="997864" cy="43656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27" name="Equation" r:id="rId3" imgW="457002" imgH="203112" progId="Equation.DSMT4">
                  <p:embed/>
                </p:oleObj>
              </mc:Choice>
              <mc:Fallback>
                <p:oleObj name="Equation" r:id="rId3" imgW="457002" imgH="203112" progId="Equation.DSMT4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71600" y="616170"/>
                        <a:ext cx="997864" cy="43656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98790732"/>
              </p:ext>
            </p:extLst>
          </p:nvPr>
        </p:nvGraphicFramePr>
        <p:xfrm>
          <a:off x="6084168" y="908720"/>
          <a:ext cx="457200" cy="200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28" name="Equation" r:id="rId5" imgW="457002" imgH="203112" progId="Equation.DSMT4">
                  <p:embed/>
                </p:oleObj>
              </mc:Choice>
              <mc:Fallback>
                <p:oleObj name="Equation" r:id="rId5" imgW="457002" imgH="203112" progId="Equation.DSMT4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84168" y="908720"/>
                        <a:ext cx="457200" cy="2000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00803770"/>
              </p:ext>
            </p:extLst>
          </p:nvPr>
        </p:nvGraphicFramePr>
        <p:xfrm>
          <a:off x="1043608" y="1669305"/>
          <a:ext cx="730367" cy="31953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29" name="Equation" r:id="rId6" imgW="457002" imgH="203112" progId="Equation.DSMT4">
                  <p:embed/>
                </p:oleObj>
              </mc:Choice>
              <mc:Fallback>
                <p:oleObj name="Equation" r:id="rId6" imgW="457002" imgH="203112" progId="Equation.DSMT4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43608" y="1669305"/>
                        <a:ext cx="730367" cy="31953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03042716"/>
              </p:ext>
            </p:extLst>
          </p:nvPr>
        </p:nvGraphicFramePr>
        <p:xfrm>
          <a:off x="611560" y="3284984"/>
          <a:ext cx="1683497" cy="4320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30" name="Equation" r:id="rId7" imgW="1079500" imgH="279400" progId="Equation.DSMT4">
                  <p:embed/>
                </p:oleObj>
              </mc:Choice>
              <mc:Fallback>
                <p:oleObj name="Equation" r:id="rId7" imgW="1079500" imgH="279400" progId="Equation.DSMT4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1560" y="3284984"/>
                        <a:ext cx="1683497" cy="43204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4337225"/>
              </p:ext>
            </p:extLst>
          </p:nvPr>
        </p:nvGraphicFramePr>
        <p:xfrm>
          <a:off x="6444208" y="2733750"/>
          <a:ext cx="420241" cy="34778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31" name="Equation" r:id="rId9" imgW="279400" imgH="228600" progId="Equation.DSMT4">
                  <p:embed/>
                </p:oleObj>
              </mc:Choice>
              <mc:Fallback>
                <p:oleObj name="Equation" r:id="rId9" imgW="279400" imgH="22860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44208" y="2733750"/>
                        <a:ext cx="420241" cy="34778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22800936"/>
              </p:ext>
            </p:extLst>
          </p:nvPr>
        </p:nvGraphicFramePr>
        <p:xfrm>
          <a:off x="755576" y="4005064"/>
          <a:ext cx="1098122" cy="4320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32" name="Equation" r:id="rId11" imgW="583947" imgH="228501" progId="Equation.DSMT4">
                  <p:embed/>
                </p:oleObj>
              </mc:Choice>
              <mc:Fallback>
                <p:oleObj name="Equation" r:id="rId11" imgW="583947" imgH="228501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5576" y="4005064"/>
                        <a:ext cx="1098122" cy="43204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Объект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17331879"/>
              </p:ext>
            </p:extLst>
          </p:nvPr>
        </p:nvGraphicFramePr>
        <p:xfrm>
          <a:off x="1039818" y="5445224"/>
          <a:ext cx="1819150" cy="3600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33" name="Equation" r:id="rId13" imgW="914003" imgH="177723" progId="Equation.DSMT4">
                  <p:embed/>
                </p:oleObj>
              </mc:Choice>
              <mc:Fallback>
                <p:oleObj name="Equation" r:id="rId13" imgW="914003" imgH="177723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39818" y="5445224"/>
                        <a:ext cx="1819150" cy="36004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Объект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33952087"/>
              </p:ext>
            </p:extLst>
          </p:nvPr>
        </p:nvGraphicFramePr>
        <p:xfrm>
          <a:off x="4499992" y="5526234"/>
          <a:ext cx="765806" cy="3350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34" name="Equation" r:id="rId15" imgW="457002" imgH="203112" progId="Equation.DSMT4">
                  <p:embed/>
                </p:oleObj>
              </mc:Choice>
              <mc:Fallback>
                <p:oleObj name="Equation" r:id="rId15" imgW="457002" imgH="203112" progId="Equation.DSMT4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99992" y="5526234"/>
                        <a:ext cx="765806" cy="33504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Объект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95218719"/>
              </p:ext>
            </p:extLst>
          </p:nvPr>
        </p:nvGraphicFramePr>
        <p:xfrm>
          <a:off x="5652120" y="5515762"/>
          <a:ext cx="754757" cy="38508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35" name="Equation" r:id="rId17" imgW="469696" imgH="241195" progId="Equation.DSMT4">
                  <p:embed/>
                </p:oleObj>
              </mc:Choice>
              <mc:Fallback>
                <p:oleObj name="Equation" r:id="rId17" imgW="469696" imgH="241195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52120" y="5515762"/>
                        <a:ext cx="754757" cy="38508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473422590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81</TotalTime>
  <Words>288</Words>
  <Application>Microsoft Office PowerPoint</Application>
  <PresentationFormat>Экран (4:3)</PresentationFormat>
  <Paragraphs>50</Paragraphs>
  <Slides>10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2" baseType="lpstr">
      <vt:lpstr>Воздушный поток</vt:lpstr>
      <vt:lpstr>Equation</vt:lpstr>
      <vt:lpstr>Основные типы задач с параметрами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Основные типы задач с параметрами</dc:title>
  <dc:creator>Светлана</dc:creator>
  <cp:lastModifiedBy>Светлана</cp:lastModifiedBy>
  <cp:revision>8</cp:revision>
  <dcterms:created xsi:type="dcterms:W3CDTF">2017-04-11T15:17:37Z</dcterms:created>
  <dcterms:modified xsi:type="dcterms:W3CDTF">2017-12-12T17:41:59Z</dcterms:modified>
</cp:coreProperties>
</file>