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498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66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amma.app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wizie.ai/" TargetMode="External"/><Relationship Id="rId2" Type="http://schemas.openxmlformats.org/officeDocument/2006/relationships/hyperlink" Target="https://a.ya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amma.app/" TargetMode="External"/><Relationship Id="rId5" Type="http://schemas.openxmlformats.org/officeDocument/2006/relationships/hyperlink" Target="https://texttospeech.ru/" TargetMode="External"/><Relationship Id="rId4" Type="http://schemas.openxmlformats.org/officeDocument/2006/relationships/hyperlink" Target="https://www.sberbank.com/promo/kandinsk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gamma.app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gamma.ap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592336" y="1747123"/>
            <a:ext cx="7959328" cy="136255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365"/>
              </a:lnSpc>
              <a:buNone/>
            </a:pPr>
            <a:r>
              <a:rPr lang="en-US" sz="4292" b="1" kern="0" spc="-25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Роль искусственного интеллекта в образовании</a:t>
            </a:r>
            <a:endParaRPr lang="en-US" sz="4292" dirty="0"/>
          </a:p>
        </p:txBody>
      </p:sp>
      <p:sp>
        <p:nvSpPr>
          <p:cNvPr id="6" name="Text 2"/>
          <p:cNvSpPr/>
          <p:nvPr/>
        </p:nvSpPr>
        <p:spPr>
          <a:xfrm>
            <a:off x="592336" y="3346609"/>
            <a:ext cx="7959328" cy="126384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90"/>
              </a:lnSpc>
              <a:buNone/>
            </a:pPr>
            <a:r>
              <a:rPr lang="en-US" sz="1600" kern="0" spc="-2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 современном мире искусственный интеллект (ИИ) стремительно проникает во все сферы нашей жизни, включая образование. Внедрение ИИ в учебный процесс открывает новые возможности для повышения качества образования и более эффективного развития функциональной грамотности учащихся. Использование передовых технологий на основе ИИ позволяет персонализировать обучение, адаптировать образовательные программы под индивидуальные потребности каждого ребенка, а также помогает учителям повысить эффективность своей работы.</a:t>
            </a:r>
            <a:endParaRPr lang="en-US" sz="1600" dirty="0"/>
          </a:p>
        </p:txBody>
      </p:sp>
      <p:sp>
        <p:nvSpPr>
          <p:cNvPr id="7" name="Text 3"/>
          <p:cNvSpPr/>
          <p:nvPr/>
        </p:nvSpPr>
        <p:spPr>
          <a:xfrm>
            <a:off x="592336" y="5604748"/>
            <a:ext cx="7959328" cy="126384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90"/>
              </a:lnSpc>
              <a:buNone/>
            </a:pPr>
            <a:r>
              <a:rPr lang="en-US" sz="1600" kern="0" spc="-2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Искусственный интеллект может стать незаменимым помощником для учителей начальных классов, помогая им выявлять пробелы в знаниях учеников, разрабатывать адаптивные учебные программы и эффективные методики преподавания. Это, в свою очередь, позволяет существенно улучшить развитие функциональной грамотности у младших школьников, подготавливая их к дальнейшему обучению и успешному применению полученных знаний в реальной жизни.</a:t>
            </a:r>
            <a:endParaRPr lang="en-US" sz="1600" dirty="0"/>
          </a:p>
        </p:txBody>
      </p:sp>
      <p:sp>
        <p:nvSpPr>
          <p:cNvPr id="8" name="Text 4"/>
          <p:cNvSpPr/>
          <p:nvPr/>
        </p:nvSpPr>
        <p:spPr>
          <a:xfrm>
            <a:off x="412032" y="7737455"/>
            <a:ext cx="7959328" cy="25277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990"/>
              </a:lnSpc>
              <a:buNone/>
            </a:pPr>
            <a:r>
              <a:rPr lang="en-US" sz="1244" i="1" kern="0" spc="-25" dirty="0">
                <a:solidFill>
                  <a:srgbClr val="204C8E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Выполнила:Невмятуллина Е.В.</a:t>
            </a:r>
            <a:endParaRPr lang="en-US" sz="1244" dirty="0"/>
          </a:p>
        </p:txBody>
      </p:sp>
      <p:pic>
        <p:nvPicPr>
          <p:cNvPr id="9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1286947" y="587812"/>
            <a:ext cx="13124512" cy="133421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253"/>
              </a:lnSpc>
              <a:buNone/>
            </a:pPr>
            <a:r>
              <a:rPr lang="en-US" sz="4203" b="1" kern="0" spc="-3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Этические аспекты использования ИИ в образовании</a:t>
            </a:r>
            <a:endParaRPr lang="en-US" sz="4203" dirty="0"/>
          </a:p>
        </p:txBody>
      </p:sp>
      <p:sp>
        <p:nvSpPr>
          <p:cNvPr id="5" name="Shape 2"/>
          <p:cNvSpPr/>
          <p:nvPr/>
        </p:nvSpPr>
        <p:spPr>
          <a:xfrm>
            <a:off x="1286947" y="2412921"/>
            <a:ext cx="213479" cy="213479"/>
          </a:xfrm>
          <a:prstGeom prst="roundRect">
            <a:avLst>
              <a:gd name="adj" fmla="val 45004"/>
            </a:avLst>
          </a:prstGeom>
          <a:noFill/>
          <a:ln w="22860">
            <a:solidFill>
              <a:srgbClr val="BE49DF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>
            <a:off x="1628537" y="2348984"/>
            <a:ext cx="11714917" cy="204882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90"/>
              </a:lnSpc>
              <a:buNone/>
            </a:pPr>
            <a:r>
              <a:rPr lang="en-US" sz="168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искусственного интеллекта в образовании открывает большие возможности для повышения качества обучения и развития функциональной грамотности учащихся. Однако внедрение этих технологий сопряжено с целым рядом этических вопросов, которые необходимо тщательно проработать. Прежде всего, речь идет о защите конфиденциальности и персональных данных детей, которые могут быть получены и использованы ИИ-системами. Кроме того, важны вопросы прозрачности и объяснимости алгоритмов, лежащих в основе обучающих программ на базе ИИ, чтобы педагоги и ученики могли понимать и контролировать процесс принятия решений.</a:t>
            </a:r>
            <a:endParaRPr lang="en-US" sz="1681" dirty="0"/>
          </a:p>
        </p:txBody>
      </p:sp>
      <p:sp>
        <p:nvSpPr>
          <p:cNvPr id="7" name="Shape 4"/>
          <p:cNvSpPr/>
          <p:nvPr/>
        </p:nvSpPr>
        <p:spPr>
          <a:xfrm>
            <a:off x="1286947" y="4547116"/>
            <a:ext cx="213479" cy="213479"/>
          </a:xfrm>
          <a:prstGeom prst="roundRect">
            <a:avLst>
              <a:gd name="adj" fmla="val 45004"/>
            </a:avLst>
          </a:prstGeom>
          <a:noFill/>
          <a:ln w="22860">
            <a:solidFill>
              <a:srgbClr val="BE49D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628537" y="4483179"/>
            <a:ext cx="11714917" cy="170735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90"/>
              </a:lnSpc>
              <a:buNone/>
            </a:pPr>
            <a:r>
              <a:rPr lang="en-US" sz="168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Не менее серьезную проблему представляет собой возможная предвзятость и несправедливость, которая может быть заложена в обучающие алгоритмы ИИ. Необходимо тщательно проверять и устранять любые признаки дискриминации по расовым, социальным, экономическим или другим признакам, чтобы обеспечить равные возможности для всех учеников. Наконец, важно четко определить границы ответственности между человеком и машиной, чтобы учителя могли контролировать процесс обучения и нести ответственность за его результаты.</a:t>
            </a:r>
            <a:endParaRPr lang="en-US" sz="1681" dirty="0"/>
          </a:p>
        </p:txBody>
      </p:sp>
      <p:sp>
        <p:nvSpPr>
          <p:cNvPr id="9" name="Shape 6"/>
          <p:cNvSpPr/>
          <p:nvPr/>
        </p:nvSpPr>
        <p:spPr>
          <a:xfrm>
            <a:off x="1286947" y="6339840"/>
            <a:ext cx="213479" cy="213479"/>
          </a:xfrm>
          <a:prstGeom prst="roundRect">
            <a:avLst>
              <a:gd name="adj" fmla="val 45004"/>
            </a:avLst>
          </a:prstGeom>
          <a:noFill/>
          <a:ln w="22860">
            <a:solidFill>
              <a:srgbClr val="BE49DF"/>
            </a:solidFill>
            <a:prstDash val="solid"/>
          </a:ln>
        </p:spPr>
      </p:sp>
      <p:sp>
        <p:nvSpPr>
          <p:cNvPr id="10" name="Text 7"/>
          <p:cNvSpPr/>
          <p:nvPr/>
        </p:nvSpPr>
        <p:spPr>
          <a:xfrm>
            <a:off x="1628537" y="6275903"/>
            <a:ext cx="11714917" cy="136588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90"/>
              </a:lnSpc>
              <a:buNone/>
            </a:pPr>
            <a:r>
              <a:rPr lang="en-US" sz="168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Только при условии тщательной проработки и решения этих этических вопросов, можно обеспечить ответственное и безопасное использование ИИ-технологий в начальной школе. Это позволит максимально раскрыть потенциал искусственного интеллекта для развития функциональной грамотности младших школьников без риска нанесения им вреда. Разработка четких этических норм и методических рекомендаций станет ключом к успешной интеграции ИИ в образовательный процесс.</a:t>
            </a:r>
            <a:endParaRPr lang="en-US" sz="1681" dirty="0"/>
          </a:p>
        </p:txBody>
      </p:sp>
      <p:pic>
        <p:nvPicPr>
          <p:cNvPr id="11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115026" y="507444"/>
            <a:ext cx="11279002" cy="115085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532"/>
              </a:lnSpc>
              <a:buNone/>
            </a:pPr>
            <a:r>
              <a:rPr lang="en-US" sz="3625" b="1" kern="0" spc="-29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Перспективы развития ИИ в начальной школе</a:t>
            </a:r>
            <a:endParaRPr lang="en-US" sz="3625" dirty="0"/>
          </a:p>
        </p:txBody>
      </p:sp>
      <p:sp>
        <p:nvSpPr>
          <p:cNvPr id="5" name="Text 2"/>
          <p:cNvSpPr/>
          <p:nvPr/>
        </p:nvSpPr>
        <p:spPr>
          <a:xfrm>
            <a:off x="2115026" y="1330757"/>
            <a:ext cx="10400228" cy="88403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20"/>
              </a:lnSpc>
              <a:buNone/>
            </a:pPr>
            <a:r>
              <a:rPr lang="en-US" sz="2800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искусственного интеллекта в начальной школе имеет огромный потенциал для дальнейшего развития и совершенствования. По мере того, как технологии ИИ будут становиться все более продвинутыми и доступными, можно ожидать расширения их применения в образовании младших школьников.</a:t>
            </a:r>
            <a:endParaRPr lang="en-US" sz="280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007" y="3117771"/>
            <a:ext cx="4604266" cy="4604266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6164104" y="7722037"/>
            <a:ext cx="2302073" cy="28777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266"/>
              </a:lnSpc>
              <a:buNone/>
            </a:pPr>
            <a:endParaRPr lang="en-US" sz="1813" dirty="0"/>
          </a:p>
        </p:txBody>
      </p:sp>
      <p:pic>
        <p:nvPicPr>
          <p:cNvPr id="8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-119" y="-23872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489120" y="470773"/>
            <a:ext cx="10904907" cy="106822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206"/>
              </a:lnSpc>
              <a:buNone/>
            </a:pPr>
            <a:r>
              <a:rPr lang="en-US" sz="3365" b="1" kern="0" spc="-27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Перспективы развития ИИ в начальной школе</a:t>
            </a:r>
            <a:endParaRPr lang="en-US" sz="3365" dirty="0"/>
          </a:p>
        </p:txBody>
      </p:sp>
      <p:sp>
        <p:nvSpPr>
          <p:cNvPr id="6" name="Shape 3"/>
          <p:cNvSpPr/>
          <p:nvPr/>
        </p:nvSpPr>
        <p:spPr>
          <a:xfrm>
            <a:off x="7233900" y="1859042"/>
            <a:ext cx="34171" cy="4865251"/>
          </a:xfrm>
          <a:prstGeom prst="roundRect">
            <a:avLst>
              <a:gd name="adj" fmla="val 225089"/>
            </a:avLst>
          </a:prstGeom>
          <a:solidFill>
            <a:srgbClr val="D6BADD"/>
          </a:solidFill>
          <a:ln/>
        </p:spPr>
      </p:sp>
      <p:sp>
        <p:nvSpPr>
          <p:cNvPr id="7" name="Shape 4"/>
          <p:cNvSpPr/>
          <p:nvPr/>
        </p:nvSpPr>
        <p:spPr>
          <a:xfrm>
            <a:off x="6434872" y="1720542"/>
            <a:ext cx="598170" cy="34171"/>
          </a:xfrm>
          <a:prstGeom prst="roundRect">
            <a:avLst>
              <a:gd name="adj" fmla="val 225089"/>
            </a:avLst>
          </a:prstGeom>
          <a:solidFill>
            <a:srgbClr val="D6BADD"/>
          </a:solidFill>
          <a:ln/>
        </p:spPr>
      </p:sp>
      <p:sp>
        <p:nvSpPr>
          <p:cNvPr id="8" name="Shape 5"/>
          <p:cNvSpPr/>
          <p:nvPr/>
        </p:nvSpPr>
        <p:spPr>
          <a:xfrm>
            <a:off x="7041614" y="1495058"/>
            <a:ext cx="384572" cy="384572"/>
          </a:xfrm>
          <a:prstGeom prst="roundRect">
            <a:avLst>
              <a:gd name="adj" fmla="val 20000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7162700" y="1565049"/>
            <a:ext cx="142399" cy="32039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23"/>
              </a:lnSpc>
              <a:buNone/>
            </a:pPr>
            <a:r>
              <a:rPr lang="en-US" sz="2019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1</a:t>
            </a:r>
            <a:endParaRPr lang="en-US" sz="2019" dirty="0"/>
          </a:p>
        </p:txBody>
      </p:sp>
      <p:sp>
        <p:nvSpPr>
          <p:cNvPr id="10" name="Text 7"/>
          <p:cNvSpPr/>
          <p:nvPr/>
        </p:nvSpPr>
        <p:spPr>
          <a:xfrm>
            <a:off x="2489120" y="1374577"/>
            <a:ext cx="3885962" cy="53387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03"/>
              </a:lnSpc>
              <a:buNone/>
            </a:pPr>
            <a:r>
              <a:rPr lang="en-US" sz="1682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Адаптивные обучающие платформы</a:t>
            </a:r>
            <a:endParaRPr lang="en-US" sz="1682" dirty="0"/>
          </a:p>
        </p:txBody>
      </p:sp>
      <p:sp>
        <p:nvSpPr>
          <p:cNvPr id="11" name="Text 8"/>
          <p:cNvSpPr/>
          <p:nvPr/>
        </p:nvSpPr>
        <p:spPr>
          <a:xfrm>
            <a:off x="837127" y="2094587"/>
            <a:ext cx="5633443" cy="164091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53"/>
              </a:lnSpc>
              <a:buNone/>
            </a:pPr>
            <a:r>
              <a:rPr lang="en-US" kern="0" spc="-2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Развитие алгоритмов машинного обучения позволит создавать все более совершенные адаптивные образовательные системы, которые смогут точно подстраивать содержание, темп и сложность обучения под индивидуальные особенности каждого ученика.</a:t>
            </a:r>
            <a:endParaRPr lang="en-US" dirty="0"/>
          </a:p>
        </p:txBody>
      </p:sp>
      <p:sp>
        <p:nvSpPr>
          <p:cNvPr id="12" name="Shape 9"/>
          <p:cNvSpPr/>
          <p:nvPr/>
        </p:nvSpPr>
        <p:spPr>
          <a:xfrm>
            <a:off x="7507367" y="4056757"/>
            <a:ext cx="598170" cy="34171"/>
          </a:xfrm>
          <a:prstGeom prst="roundRect">
            <a:avLst>
              <a:gd name="adj" fmla="val 225089"/>
            </a:avLst>
          </a:prstGeom>
          <a:solidFill>
            <a:srgbClr val="D6BADD"/>
          </a:solidFill>
          <a:ln/>
        </p:spPr>
      </p:sp>
      <p:sp>
        <p:nvSpPr>
          <p:cNvPr id="13" name="Shape 10"/>
          <p:cNvSpPr/>
          <p:nvPr/>
        </p:nvSpPr>
        <p:spPr>
          <a:xfrm>
            <a:off x="7122795" y="3881676"/>
            <a:ext cx="384572" cy="384572"/>
          </a:xfrm>
          <a:prstGeom prst="roundRect">
            <a:avLst>
              <a:gd name="adj" fmla="val 20000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7243882" y="3913703"/>
            <a:ext cx="142399" cy="32039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23"/>
              </a:lnSpc>
              <a:buNone/>
            </a:pPr>
            <a:r>
              <a:rPr lang="en-US" sz="2019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2</a:t>
            </a:r>
            <a:endParaRPr lang="en-US" sz="2019" dirty="0"/>
          </a:p>
        </p:txBody>
      </p:sp>
      <p:sp>
        <p:nvSpPr>
          <p:cNvPr id="15" name="Text 12"/>
          <p:cNvSpPr/>
          <p:nvPr/>
        </p:nvSpPr>
        <p:spPr>
          <a:xfrm>
            <a:off x="8255079" y="3918942"/>
            <a:ext cx="3886081" cy="53387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103"/>
              </a:lnSpc>
              <a:buNone/>
            </a:pPr>
            <a:r>
              <a:rPr lang="en-US" sz="1682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Интеллектуальные виртуальные помощники</a:t>
            </a:r>
            <a:endParaRPr lang="en-US" sz="1682" dirty="0"/>
          </a:p>
        </p:txBody>
      </p:sp>
      <p:sp>
        <p:nvSpPr>
          <p:cNvPr id="16" name="Text 13"/>
          <p:cNvSpPr/>
          <p:nvPr/>
        </p:nvSpPr>
        <p:spPr>
          <a:xfrm>
            <a:off x="8255079" y="4555331"/>
            <a:ext cx="5525315" cy="136743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153"/>
              </a:lnSpc>
              <a:buNone/>
            </a:pPr>
            <a:r>
              <a:rPr lang="en-US" kern="0" spc="-2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Виртуальные ассистенты на базе ИИ станут более продвинутыми, предлагая персонализированные пояснения, рекомендации и обратную связь, тем самым повышая эффективность освоения знаний и развития навыков учащихся.</a:t>
            </a:r>
            <a:endParaRPr lang="en-US" dirty="0"/>
          </a:p>
        </p:txBody>
      </p:sp>
      <p:sp>
        <p:nvSpPr>
          <p:cNvPr id="17" name="Shape 14"/>
          <p:cNvSpPr/>
          <p:nvPr/>
        </p:nvSpPr>
        <p:spPr>
          <a:xfrm>
            <a:off x="6524625" y="5992118"/>
            <a:ext cx="598170" cy="34171"/>
          </a:xfrm>
          <a:prstGeom prst="roundRect">
            <a:avLst>
              <a:gd name="adj" fmla="val 225089"/>
            </a:avLst>
          </a:prstGeom>
          <a:solidFill>
            <a:srgbClr val="D6BADD"/>
          </a:solidFill>
          <a:ln/>
        </p:spPr>
      </p:sp>
      <p:sp>
        <p:nvSpPr>
          <p:cNvPr id="18" name="Shape 15"/>
          <p:cNvSpPr/>
          <p:nvPr/>
        </p:nvSpPr>
        <p:spPr>
          <a:xfrm>
            <a:off x="7122795" y="5817037"/>
            <a:ext cx="384572" cy="384572"/>
          </a:xfrm>
          <a:prstGeom prst="roundRect">
            <a:avLst>
              <a:gd name="adj" fmla="val 20000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9" name="Text 16"/>
          <p:cNvSpPr/>
          <p:nvPr/>
        </p:nvSpPr>
        <p:spPr>
          <a:xfrm>
            <a:off x="7243882" y="5849064"/>
            <a:ext cx="142399" cy="32039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523"/>
              </a:lnSpc>
              <a:buNone/>
            </a:pPr>
            <a:r>
              <a:rPr lang="en-US" sz="2019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3</a:t>
            </a:r>
            <a:endParaRPr lang="en-US" sz="2019" dirty="0"/>
          </a:p>
        </p:txBody>
      </p:sp>
      <p:sp>
        <p:nvSpPr>
          <p:cNvPr id="20" name="Text 17"/>
          <p:cNvSpPr/>
          <p:nvPr/>
        </p:nvSpPr>
        <p:spPr>
          <a:xfrm>
            <a:off x="2653665" y="5854303"/>
            <a:ext cx="3721418" cy="26693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103"/>
              </a:lnSpc>
              <a:buNone/>
            </a:pPr>
            <a:r>
              <a:rPr lang="en-US" sz="1682" b="1" kern="0" spc="-27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Интерактивные обучающие игры</a:t>
            </a:r>
            <a:endParaRPr lang="en-US" sz="1682" dirty="0"/>
          </a:p>
        </p:txBody>
      </p:sp>
      <p:sp>
        <p:nvSpPr>
          <p:cNvPr id="21" name="Text 18"/>
          <p:cNvSpPr/>
          <p:nvPr/>
        </p:nvSpPr>
        <p:spPr>
          <a:xfrm>
            <a:off x="837127" y="6223754"/>
            <a:ext cx="5537956" cy="109394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153"/>
              </a:lnSpc>
              <a:buNone/>
            </a:pPr>
            <a:r>
              <a:rPr lang="en-US" kern="0" spc="-2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игровых механик и интерактивных симуляций, основанных на технологиях ИИ, позволит сделать процесс обучения в начальной школе еще более увлекательным и мотивирующим для детей.</a:t>
            </a:r>
            <a:endParaRPr lang="en-US" dirty="0"/>
          </a:p>
        </p:txBody>
      </p:sp>
      <p:pic>
        <p:nvPicPr>
          <p:cNvPr id="22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31624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034064" y="514350"/>
            <a:ext cx="11501632" cy="11687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602"/>
              </a:lnSpc>
              <a:buNone/>
            </a:pPr>
            <a:r>
              <a:rPr lang="en-US" sz="3682" b="1" kern="0" spc="-29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Перспективы развития ИИ в </a:t>
            </a:r>
            <a:r>
              <a:rPr lang="en-US" sz="3682" b="1" kern="0" spc="-29" dirty="0" err="1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начальной</a:t>
            </a:r>
            <a:r>
              <a:rPr lang="en-US" sz="3682" b="1" kern="0" spc="-29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 </a:t>
            </a:r>
            <a:r>
              <a:rPr lang="en-US" sz="3682" b="1" kern="0" spc="-29" dirty="0" err="1" smtClean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школ</a:t>
            </a:r>
            <a:r>
              <a:rPr lang="ru-RU" sz="3682" b="1" kern="0" spc="-29" dirty="0" smtClean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е</a:t>
            </a:r>
            <a:endParaRPr lang="en-US" sz="3682" dirty="0"/>
          </a:p>
        </p:txBody>
      </p:sp>
      <p:sp>
        <p:nvSpPr>
          <p:cNvPr id="5" name="Shape 2"/>
          <p:cNvSpPr/>
          <p:nvPr/>
        </p:nvSpPr>
        <p:spPr>
          <a:xfrm>
            <a:off x="7296507" y="2057043"/>
            <a:ext cx="37386" cy="3654623"/>
          </a:xfrm>
          <a:prstGeom prst="roundRect">
            <a:avLst>
              <a:gd name="adj" fmla="val 225135"/>
            </a:avLst>
          </a:prstGeom>
          <a:solidFill>
            <a:srgbClr val="D6BADD"/>
          </a:solidFill>
          <a:ln/>
        </p:spPr>
      </p:sp>
      <p:sp>
        <p:nvSpPr>
          <p:cNvPr id="6" name="Shape 3"/>
          <p:cNvSpPr/>
          <p:nvPr/>
        </p:nvSpPr>
        <p:spPr>
          <a:xfrm>
            <a:off x="6450211" y="2394823"/>
            <a:ext cx="654606" cy="37386"/>
          </a:xfrm>
          <a:prstGeom prst="roundRect">
            <a:avLst>
              <a:gd name="adj" fmla="val 225135"/>
            </a:avLst>
          </a:prstGeom>
          <a:solidFill>
            <a:srgbClr val="D6BADD"/>
          </a:solidFill>
          <a:ln/>
        </p:spPr>
      </p:sp>
      <p:sp>
        <p:nvSpPr>
          <p:cNvPr id="7" name="Shape 4"/>
          <p:cNvSpPr/>
          <p:nvPr/>
        </p:nvSpPr>
        <p:spPr>
          <a:xfrm>
            <a:off x="7104817" y="2203133"/>
            <a:ext cx="420767" cy="420767"/>
          </a:xfrm>
          <a:prstGeom prst="roundRect">
            <a:avLst>
              <a:gd name="adj" fmla="val 20004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237214" y="2238137"/>
            <a:ext cx="155853" cy="35063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61"/>
              </a:lnSpc>
              <a:buNone/>
            </a:pPr>
            <a:r>
              <a:rPr lang="ru-RU" sz="2209" b="1" kern="0" spc="-29" dirty="0">
                <a:solidFill>
                  <a:srgbClr val="272525"/>
                </a:solidFill>
                <a:ea typeface="adonis-web" pitchFamily="34" charset="-122"/>
              </a:rPr>
              <a:t>4</a:t>
            </a:r>
            <a:endParaRPr lang="en-US" sz="2209" dirty="0"/>
          </a:p>
        </p:txBody>
      </p:sp>
      <p:sp>
        <p:nvSpPr>
          <p:cNvPr id="9" name="Text 6"/>
          <p:cNvSpPr/>
          <p:nvPr/>
        </p:nvSpPr>
        <p:spPr>
          <a:xfrm>
            <a:off x="3296126" y="2243971"/>
            <a:ext cx="2990374" cy="29229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r">
              <a:lnSpc>
                <a:spcPts val="2301"/>
              </a:lnSpc>
              <a:buNone/>
            </a:pPr>
            <a:r>
              <a:rPr lang="en-US" sz="1841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Анализ больших данных</a:t>
            </a:r>
            <a:endParaRPr lang="en-US" sz="1841" dirty="0"/>
          </a:p>
        </p:txBody>
      </p:sp>
      <p:sp>
        <p:nvSpPr>
          <p:cNvPr id="10" name="Text 7"/>
          <p:cNvSpPr/>
          <p:nvPr/>
        </p:nvSpPr>
        <p:spPr>
          <a:xfrm>
            <a:off x="772732" y="2648426"/>
            <a:ext cx="5513768" cy="14960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r">
              <a:lnSpc>
                <a:spcPts val="2356"/>
              </a:lnSpc>
              <a:buNone/>
            </a:pPr>
            <a:r>
              <a:rPr lang="en-US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Продвинутые системы сбора и обработки больших данных с помощью ИИ помогут учителям получать более глубокую аналитику об успеваемости и прогрессе каждого ученика, что позволит оптимизировать учебные стратегии.</a:t>
            </a:r>
            <a:endParaRPr lang="en-US" dirty="0"/>
          </a:p>
        </p:txBody>
      </p:sp>
      <p:sp>
        <p:nvSpPr>
          <p:cNvPr id="11" name="Shape 8"/>
          <p:cNvSpPr/>
          <p:nvPr/>
        </p:nvSpPr>
        <p:spPr>
          <a:xfrm>
            <a:off x="7525583" y="3329821"/>
            <a:ext cx="654606" cy="37386"/>
          </a:xfrm>
          <a:prstGeom prst="roundRect">
            <a:avLst>
              <a:gd name="adj" fmla="val 225135"/>
            </a:avLst>
          </a:prstGeom>
          <a:solidFill>
            <a:srgbClr val="D6BADD"/>
          </a:solidFill>
          <a:ln/>
        </p:spPr>
      </p:sp>
      <p:sp>
        <p:nvSpPr>
          <p:cNvPr id="12" name="Shape 9"/>
          <p:cNvSpPr/>
          <p:nvPr/>
        </p:nvSpPr>
        <p:spPr>
          <a:xfrm>
            <a:off x="7104817" y="3138130"/>
            <a:ext cx="420767" cy="420767"/>
          </a:xfrm>
          <a:prstGeom prst="roundRect">
            <a:avLst>
              <a:gd name="adj" fmla="val 20004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7237214" y="3173135"/>
            <a:ext cx="155853" cy="35063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61"/>
              </a:lnSpc>
              <a:buNone/>
            </a:pPr>
            <a:r>
              <a:rPr lang="ru-RU" sz="2209" b="1" kern="0" spc="-29" dirty="0">
                <a:solidFill>
                  <a:srgbClr val="272525"/>
                </a:solidFill>
                <a:ea typeface="adonis-web" pitchFamily="34" charset="-122"/>
              </a:rPr>
              <a:t>5</a:t>
            </a:r>
            <a:endParaRPr lang="en-US" sz="2209" dirty="0"/>
          </a:p>
        </p:txBody>
      </p:sp>
      <p:sp>
        <p:nvSpPr>
          <p:cNvPr id="14" name="Text 11"/>
          <p:cNvSpPr/>
          <p:nvPr/>
        </p:nvSpPr>
        <p:spPr>
          <a:xfrm>
            <a:off x="8343900" y="3178969"/>
            <a:ext cx="3903464" cy="29229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301"/>
              </a:lnSpc>
              <a:buNone/>
            </a:pPr>
            <a:r>
              <a:rPr lang="en-US" sz="1841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Автоматизация рутинных задач</a:t>
            </a:r>
            <a:endParaRPr lang="en-US" sz="1841" dirty="0"/>
          </a:p>
        </p:txBody>
      </p:sp>
      <p:sp>
        <p:nvSpPr>
          <p:cNvPr id="15" name="Text 12"/>
          <p:cNvSpPr/>
          <p:nvPr/>
        </p:nvSpPr>
        <p:spPr>
          <a:xfrm>
            <a:off x="8343899" y="3583424"/>
            <a:ext cx="5887255" cy="179522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356"/>
              </a:lnSpc>
              <a:buNone/>
            </a:pPr>
            <a:r>
              <a:rPr lang="en-US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Интеллектуальные ИИ-системы смогут взять на себя ряд рутинных задач, таких как проверка домашних заданий или формирование индивидуальных образовательных маршрутов, освобождая время учителей для более творческой и развивающей работы с детьми.</a:t>
            </a:r>
            <a:endParaRPr lang="en-US" dirty="0"/>
          </a:p>
        </p:txBody>
      </p:sp>
      <p:sp>
        <p:nvSpPr>
          <p:cNvPr id="16" name="Text 13"/>
          <p:cNvSpPr/>
          <p:nvPr/>
        </p:nvSpPr>
        <p:spPr>
          <a:xfrm>
            <a:off x="592428" y="5746670"/>
            <a:ext cx="13497059" cy="179522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356"/>
              </a:lnSpc>
              <a:buNone/>
            </a:pPr>
            <a:r>
              <a:rPr lang="en-US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Развитие технологий искусственного интеллекта открывает широкие перспективы для их более эффективного использования в начальной школе. Обучающие платформы, виртуальные помощники, обучающие игры и продвинутые системы аналитики данных на основе ИИ позволят сделать процесс обучения более персонализированным, увлекательным и эффективным. Это, в свою очередь, позволит значительно повысить уровень функциональной грамотности младших школьников, готовя их к успешной социализации и реализации в современном мире. Интеграция передовых ИИ-технологий в образовательный процесс начальной школы станет одним из ключевых трендов в ближайшем будущем.</a:t>
            </a:r>
            <a:endParaRPr lang="en-US" dirty="0"/>
          </a:p>
        </p:txBody>
      </p:sp>
      <p:pic>
        <p:nvPicPr>
          <p:cNvPr id="17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30553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1183243" y="597218"/>
            <a:ext cx="12263795" cy="13573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5344"/>
              </a:lnSpc>
              <a:buNone/>
            </a:pPr>
            <a:r>
              <a:rPr lang="en-US" sz="4275" b="1" kern="0" spc="-3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Как составить </a:t>
            </a:r>
            <a:r>
              <a:rPr lang="en-US" sz="4275" b="1" kern="0" spc="-34" dirty="0" err="1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правильный</a:t>
            </a:r>
            <a:r>
              <a:rPr lang="en-US" sz="4275" b="1" kern="0" spc="-3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 </a:t>
            </a:r>
            <a:r>
              <a:rPr lang="en-US" sz="4275" b="1" kern="0" spc="-34" dirty="0" err="1" smtClean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промт</a:t>
            </a:r>
            <a:endParaRPr lang="ru-RU" sz="4275" b="1" kern="0" spc="-34" dirty="0" smtClean="0">
              <a:solidFill>
                <a:srgbClr val="204C8E"/>
              </a:solidFill>
              <a:latin typeface="adonis-web" pitchFamily="34" charset="0"/>
              <a:ea typeface="adonis-web" pitchFamily="34" charset="-122"/>
              <a:cs typeface="adonis-web" pitchFamily="34" charset="-120"/>
            </a:endParaRPr>
          </a:p>
          <a:p>
            <a:pPr marL="0" indent="0" algn="ctr">
              <a:lnSpc>
                <a:spcPts val="5344"/>
              </a:lnSpc>
              <a:buNone/>
            </a:pPr>
            <a:r>
              <a:rPr lang="en-US" sz="4275" b="1" kern="0" spc="-34" dirty="0" err="1" smtClean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для</a:t>
            </a:r>
            <a:r>
              <a:rPr lang="en-US" sz="4275" b="1" kern="0" spc="-34" dirty="0" smtClean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 </a:t>
            </a:r>
            <a:r>
              <a:rPr lang="en-US" sz="4275" b="1" kern="0" spc="-3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ИИ-генератора</a:t>
            </a:r>
            <a:endParaRPr lang="en-US" sz="4275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8421" y="2041328"/>
            <a:ext cx="9613438" cy="378440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1356955" y="5829823"/>
            <a:ext cx="11916370" cy="34742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36"/>
              </a:lnSpc>
              <a:buSzPct val="100000"/>
              <a:buFont typeface="+mj-lt"/>
              <a:buAutoNum type="arabicPeriod"/>
            </a:pP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Определите </a:t>
            </a:r>
            <a:r>
              <a:rPr lang="en-US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цель</a:t>
            </a: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промта. Чего вы хотите достичь с помощью ИИ-генератора - создание изображения, текста, идеи?</a:t>
            </a:r>
            <a:endParaRPr lang="en-US" dirty="0"/>
          </a:p>
        </p:txBody>
      </p:sp>
      <p:sp>
        <p:nvSpPr>
          <p:cNvPr id="7" name="Text 3"/>
          <p:cNvSpPr/>
          <p:nvPr/>
        </p:nvSpPr>
        <p:spPr>
          <a:xfrm>
            <a:off x="1356955" y="6210442"/>
            <a:ext cx="11916370" cy="347424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36"/>
              </a:lnSpc>
              <a:buSzPct val="100000"/>
              <a:buFont typeface="+mj-lt"/>
              <a:buAutoNum type="arabicPeriod" startAt="2"/>
            </a:pP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Опишите </a:t>
            </a:r>
            <a:r>
              <a:rPr lang="en-US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изображение или сюжет</a:t>
            </a: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максимально подробно. Включите детали о стиле, </a:t>
            </a:r>
            <a:r>
              <a:rPr lang="en-US" kern="0" spc="-34" dirty="0" err="1" smtClean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настроении</a:t>
            </a:r>
            <a:r>
              <a:rPr lang="en-US" kern="0" spc="-34" dirty="0" smtClean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,</a:t>
            </a:r>
            <a:endParaRPr lang="ru-RU" kern="0" spc="-34" dirty="0">
              <a:solidFill>
                <a:srgbClr val="272525"/>
              </a:solidFill>
              <a:latin typeface="Source Sans Pro" pitchFamily="34" charset="0"/>
              <a:ea typeface="Source Sans Pro" pitchFamily="34" charset="-122"/>
              <a:cs typeface="Source Sans Pro" pitchFamily="34" charset="-120"/>
            </a:endParaRPr>
          </a:p>
          <a:p>
            <a:pPr algn="l">
              <a:lnSpc>
                <a:spcPts val="2736"/>
              </a:lnSpc>
              <a:buSzPct val="100000"/>
            </a:pPr>
            <a:r>
              <a:rPr lang="ru-RU" kern="0" spc="-34" dirty="0" smtClean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     </a:t>
            </a:r>
            <a:r>
              <a:rPr lang="en-US" kern="0" spc="-34" dirty="0" err="1" smtClean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освещении</a:t>
            </a:r>
            <a:r>
              <a:rPr lang="en-US" kern="0" spc="-34" dirty="0" smtClean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</a:t>
            </a: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 других аспектах.</a:t>
            </a:r>
            <a:endParaRPr lang="en-US" dirty="0"/>
          </a:p>
        </p:txBody>
      </p:sp>
      <p:sp>
        <p:nvSpPr>
          <p:cNvPr id="8" name="Text 4"/>
          <p:cNvSpPr/>
          <p:nvPr/>
        </p:nvSpPr>
        <p:spPr>
          <a:xfrm>
            <a:off x="1356955" y="6938486"/>
            <a:ext cx="11916370" cy="69484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342900" indent="-342900" algn="l">
              <a:lnSpc>
                <a:spcPts val="2736"/>
              </a:lnSpc>
              <a:buSzPct val="100000"/>
              <a:buFont typeface="+mj-lt"/>
              <a:buAutoNum type="arabicPeriod" startAt="3"/>
            </a:pP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Для </a:t>
            </a:r>
            <a:r>
              <a:rPr lang="en-US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написания текста</a:t>
            </a:r>
            <a:r>
              <a:rPr lang="en-US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 указывайте жанр, тон, персонажей и другие важные элементы. Не забудьте про правильный выбор ключевых слов.</a:t>
            </a:r>
            <a:endParaRPr lang="en-US" dirty="0"/>
          </a:p>
        </p:txBody>
      </p:sp>
      <p:pic>
        <p:nvPicPr>
          <p:cNvPr id="9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227" y="130671"/>
            <a:ext cx="9090714" cy="3561517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156" y="4003834"/>
            <a:ext cx="8285347" cy="3914120"/>
          </a:xfrm>
          <a:prstGeom prst="rect">
            <a:avLst/>
          </a:prstGeom>
        </p:spPr>
      </p:pic>
      <p:pic>
        <p:nvPicPr>
          <p:cNvPr id="6" name="Image 3" descr="preencoded.pn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580" y="380280"/>
            <a:ext cx="13445543" cy="7411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Ссылки на сайты с ИИ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текстом, рисунком, игры (викторина для детей, графический диктант, легко сказать)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Алиса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https://a.ya.ru/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Преобразуй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 в игры-викторины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https://www.kwizie.ai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Рисование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анимирование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рисунков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https://www.sberbank.com/promo/kandinsky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Звуковые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редакторы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https://texttospeech.ru/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Презентации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https://gamma.app/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8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1199912" y="595908"/>
            <a:ext cx="11204138" cy="67687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329"/>
              </a:lnSpc>
              <a:buNone/>
            </a:pPr>
            <a:r>
              <a:rPr lang="en-US" sz="4263" b="1" kern="0" spc="-3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Понятие функциональной грамотности</a:t>
            </a:r>
            <a:endParaRPr lang="en-US" sz="4263" dirty="0"/>
          </a:p>
        </p:txBody>
      </p:sp>
      <p:sp>
        <p:nvSpPr>
          <p:cNvPr id="5" name="Text 2"/>
          <p:cNvSpPr/>
          <p:nvPr/>
        </p:nvSpPr>
        <p:spPr>
          <a:xfrm>
            <a:off x="1199912" y="1705928"/>
            <a:ext cx="12230576" cy="17323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29"/>
              </a:lnSpc>
              <a:buNone/>
            </a:pPr>
            <a:r>
              <a:rPr lang="en-US" sz="1705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Функциональная грамотность </a:t>
            </a: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- это способность человека использовать приобретенные в процессе обучения знания, умения и навыки для решения широкого диапазона жизненных задач в различных сферах деятельности. В отличие от традиционной грамотности, которая подразумевает владение чтением, письмом и счетом, функциональная грамотность предполагает более высокий уровень владения знаниями и умениями, необходимыми для успешной социализации и адаптации в современном обществе.</a:t>
            </a:r>
            <a:endParaRPr lang="en-US" sz="1705" dirty="0"/>
          </a:p>
        </p:txBody>
      </p:sp>
      <p:sp>
        <p:nvSpPr>
          <p:cNvPr id="6" name="Text 3"/>
          <p:cNvSpPr/>
          <p:nvPr/>
        </p:nvSpPr>
        <p:spPr>
          <a:xfrm>
            <a:off x="1199912" y="3681889"/>
            <a:ext cx="12230576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29"/>
              </a:lnSpc>
              <a:buNone/>
            </a:pPr>
            <a:r>
              <a:rPr lang="en-US" sz="1705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Ключевыми характеристиками функциональной грамотности являются:</a:t>
            </a:r>
            <a:endParaRPr lang="en-US" sz="1705" dirty="0"/>
          </a:p>
        </p:txBody>
      </p:sp>
      <p:sp>
        <p:nvSpPr>
          <p:cNvPr id="7" name="Text 4"/>
          <p:cNvSpPr/>
          <p:nvPr/>
        </p:nvSpPr>
        <p:spPr>
          <a:xfrm>
            <a:off x="1546265" y="4271963"/>
            <a:ext cx="11884223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29"/>
              </a:lnSpc>
              <a:buSzPct val="100000"/>
              <a:buChar char="•"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Способность применять полученные в школе знания в реальных жизненных ситуациях</a:t>
            </a:r>
            <a:endParaRPr lang="en-US" sz="1705" dirty="0"/>
          </a:p>
        </p:txBody>
      </p:sp>
      <p:sp>
        <p:nvSpPr>
          <p:cNvPr id="8" name="Text 5"/>
          <p:cNvSpPr/>
          <p:nvPr/>
        </p:nvSpPr>
        <p:spPr>
          <a:xfrm>
            <a:off x="1546265" y="4704993"/>
            <a:ext cx="11884223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29"/>
              </a:lnSpc>
              <a:buSzPct val="100000"/>
              <a:buChar char="•"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Умение решать разнообразные практические задачи</a:t>
            </a:r>
            <a:endParaRPr lang="en-US" sz="1705" dirty="0"/>
          </a:p>
        </p:txBody>
      </p:sp>
      <p:sp>
        <p:nvSpPr>
          <p:cNvPr id="9" name="Text 6"/>
          <p:cNvSpPr/>
          <p:nvPr/>
        </p:nvSpPr>
        <p:spPr>
          <a:xfrm>
            <a:off x="1546265" y="5138023"/>
            <a:ext cx="11884223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29"/>
              </a:lnSpc>
              <a:buSzPct val="100000"/>
              <a:buChar char="•"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Навыки критического мышления, анализа и самостоятельного принятия решений</a:t>
            </a:r>
            <a:endParaRPr lang="en-US" sz="1705" dirty="0"/>
          </a:p>
        </p:txBody>
      </p:sp>
      <p:sp>
        <p:nvSpPr>
          <p:cNvPr id="10" name="Text 7"/>
          <p:cNvSpPr/>
          <p:nvPr/>
        </p:nvSpPr>
        <p:spPr>
          <a:xfrm>
            <a:off x="1546265" y="5571053"/>
            <a:ext cx="11884223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29"/>
              </a:lnSpc>
              <a:buSzPct val="100000"/>
              <a:buChar char="•"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Готовность к непрерывному обучению и самообразованию в течение всей жизни</a:t>
            </a:r>
            <a:endParaRPr lang="en-US" sz="1705" dirty="0"/>
          </a:p>
        </p:txBody>
      </p:sp>
      <p:sp>
        <p:nvSpPr>
          <p:cNvPr id="11" name="Text 8"/>
          <p:cNvSpPr/>
          <p:nvPr/>
        </p:nvSpPr>
        <p:spPr>
          <a:xfrm>
            <a:off x="1546265" y="6004084"/>
            <a:ext cx="11884223" cy="34647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342900" indent="-342900" algn="l">
              <a:lnSpc>
                <a:spcPts val="2729"/>
              </a:lnSpc>
              <a:buSzPct val="100000"/>
              <a:buChar char="•"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Владение ключевыми компетенциями, необходимыми для успешной социализации</a:t>
            </a:r>
            <a:endParaRPr lang="en-US" sz="1705" dirty="0"/>
          </a:p>
        </p:txBody>
      </p:sp>
      <p:sp>
        <p:nvSpPr>
          <p:cNvPr id="12" name="Text 9"/>
          <p:cNvSpPr/>
          <p:nvPr/>
        </p:nvSpPr>
        <p:spPr>
          <a:xfrm>
            <a:off x="1199912" y="6594158"/>
            <a:ext cx="12230576" cy="10394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29"/>
              </a:lnSpc>
              <a:buNone/>
            </a:pPr>
            <a:r>
              <a:rPr lang="en-US" sz="1705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Развитие функциональной грамотности становится одной из важнейших задач современного образования, поскольку оно напрямую связано с формированием всесторонне развитой личности, способной адаптироваться к быстро меняющимся условиям жизни и успешно реализовывать себя в различных сферах деятельности.</a:t>
            </a:r>
            <a:endParaRPr lang="en-US" sz="1705" dirty="0"/>
          </a:p>
        </p:txBody>
      </p:sp>
      <p:pic>
        <p:nvPicPr>
          <p:cNvPr id="13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32338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185868" y="499467"/>
            <a:ext cx="10258544" cy="113514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470"/>
              </a:lnSpc>
              <a:buNone/>
            </a:pPr>
            <a:r>
              <a:rPr lang="en-US" sz="3576" b="1" kern="0" spc="-29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Преимущества использования ИИ для развития функциональной грамотности</a:t>
            </a:r>
            <a:endParaRPr lang="en-US" sz="3576" dirty="0"/>
          </a:p>
        </p:txBody>
      </p:sp>
      <p:sp>
        <p:nvSpPr>
          <p:cNvPr id="5" name="Shape 2"/>
          <p:cNvSpPr/>
          <p:nvPr/>
        </p:nvSpPr>
        <p:spPr>
          <a:xfrm>
            <a:off x="2185868" y="2185154"/>
            <a:ext cx="317897" cy="317897"/>
          </a:xfrm>
          <a:prstGeom prst="roundRect">
            <a:avLst>
              <a:gd name="adj" fmla="val 25715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>
            <a:off x="2685336" y="2202180"/>
            <a:ext cx="3507105" cy="2837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235"/>
              </a:lnSpc>
              <a:buNone/>
            </a:pPr>
            <a:r>
              <a:rPr lang="en-US" sz="1788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Индивидуализация обучения</a:t>
            </a:r>
            <a:endParaRPr lang="en-US" sz="1788" dirty="0"/>
          </a:p>
        </p:txBody>
      </p:sp>
      <p:sp>
        <p:nvSpPr>
          <p:cNvPr id="7" name="Text 4"/>
          <p:cNvSpPr/>
          <p:nvPr/>
        </p:nvSpPr>
        <p:spPr>
          <a:xfrm>
            <a:off x="1403797" y="2594848"/>
            <a:ext cx="5820559" cy="203442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289"/>
              </a:lnSpc>
              <a:buNone/>
            </a:pPr>
            <a:r>
              <a:rPr lang="en-US" sz="1430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ИИ позволяет анализировать индивидуальные особенности и потребности каждого ученика, создавая персонализированные учебные программы. Это помогает выявлять и устранять пробелы в знаниях, а также развивать сильные стороны ребенка, что в конечном итоге способствует повышению уровня его функциональной грамотности.</a:t>
            </a:r>
            <a:endParaRPr lang="en-US" sz="1430" dirty="0"/>
          </a:p>
        </p:txBody>
      </p:sp>
      <p:sp>
        <p:nvSpPr>
          <p:cNvPr id="8" name="Shape 5"/>
          <p:cNvSpPr/>
          <p:nvPr/>
        </p:nvSpPr>
        <p:spPr>
          <a:xfrm>
            <a:off x="7405926" y="2185154"/>
            <a:ext cx="317897" cy="317897"/>
          </a:xfrm>
          <a:prstGeom prst="roundRect">
            <a:avLst>
              <a:gd name="adj" fmla="val 25715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7905393" y="2202180"/>
            <a:ext cx="3385661" cy="2837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235"/>
              </a:lnSpc>
              <a:buNone/>
            </a:pPr>
            <a:r>
              <a:rPr lang="en-US" sz="1788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Адаптация к темпу обучения</a:t>
            </a:r>
            <a:endParaRPr lang="en-US" sz="1788" dirty="0"/>
          </a:p>
        </p:txBody>
      </p:sp>
      <p:sp>
        <p:nvSpPr>
          <p:cNvPr id="10" name="Text 7"/>
          <p:cNvSpPr/>
          <p:nvPr/>
        </p:nvSpPr>
        <p:spPr>
          <a:xfrm>
            <a:off x="7905393" y="2594848"/>
            <a:ext cx="5553030" cy="174378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289"/>
              </a:lnSpc>
              <a:buNone/>
            </a:pPr>
            <a:r>
              <a:rPr lang="en-US" sz="1430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Технологии ИИ позволяют подстраивать скорость и сложность учебного материала под индивидуальные возможности каждого ребенка. Это дает возможность медленно обучающимся ученикам усваивать информацию в комфортном для них темпе, а более способным детям - углублять и расширять свои знания.</a:t>
            </a:r>
            <a:endParaRPr lang="en-US" sz="1430" dirty="0"/>
          </a:p>
        </p:txBody>
      </p:sp>
      <p:sp>
        <p:nvSpPr>
          <p:cNvPr id="11" name="Shape 8"/>
          <p:cNvSpPr/>
          <p:nvPr/>
        </p:nvSpPr>
        <p:spPr>
          <a:xfrm>
            <a:off x="2185868" y="4998125"/>
            <a:ext cx="317897" cy="317897"/>
          </a:xfrm>
          <a:prstGeom prst="roundRect">
            <a:avLst>
              <a:gd name="adj" fmla="val 25715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2685336" y="5015151"/>
            <a:ext cx="4092535" cy="2837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235"/>
              </a:lnSpc>
              <a:buNone/>
            </a:pPr>
            <a:r>
              <a:rPr lang="en-US" sz="1788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Интерактивность и вовлеченность</a:t>
            </a:r>
            <a:endParaRPr lang="en-US" sz="1788" dirty="0"/>
          </a:p>
        </p:txBody>
      </p:sp>
      <p:sp>
        <p:nvSpPr>
          <p:cNvPr id="13" name="Text 10"/>
          <p:cNvSpPr/>
          <p:nvPr/>
        </p:nvSpPr>
        <p:spPr>
          <a:xfrm>
            <a:off x="1403797" y="5407819"/>
            <a:ext cx="5820559" cy="203442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289"/>
              </a:lnSpc>
              <a:buNone/>
            </a:pPr>
            <a:r>
              <a:rPr lang="en-US" sz="1430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Интерактивные обучающие системы на основе ИИ делают процесс обучения более увлекательным и динамичным, что способствует повышению мотивации учеников и их вовлеченности в учебную деятельность. Использование игровых элементов, симуляций и визуализаций помогает сделать изучение предметов более интересным и понятным для младших школьников.</a:t>
            </a:r>
            <a:endParaRPr lang="en-US" sz="1430" dirty="0"/>
          </a:p>
        </p:txBody>
      </p:sp>
      <p:sp>
        <p:nvSpPr>
          <p:cNvPr id="14" name="Shape 11"/>
          <p:cNvSpPr/>
          <p:nvPr/>
        </p:nvSpPr>
        <p:spPr>
          <a:xfrm>
            <a:off x="7405926" y="4998125"/>
            <a:ext cx="317897" cy="317897"/>
          </a:xfrm>
          <a:prstGeom prst="roundRect">
            <a:avLst>
              <a:gd name="adj" fmla="val 25715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7905393" y="5015151"/>
            <a:ext cx="3655100" cy="2837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235"/>
              </a:lnSpc>
              <a:buNone/>
            </a:pPr>
            <a:r>
              <a:rPr lang="en-US" sz="1788" b="1" kern="0" spc="-29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Своевременная обратная связь</a:t>
            </a:r>
            <a:endParaRPr lang="en-US" sz="1788" dirty="0"/>
          </a:p>
        </p:txBody>
      </p:sp>
      <p:sp>
        <p:nvSpPr>
          <p:cNvPr id="16" name="Text 13"/>
          <p:cNvSpPr/>
          <p:nvPr/>
        </p:nvSpPr>
        <p:spPr>
          <a:xfrm>
            <a:off x="7905393" y="5407819"/>
            <a:ext cx="5913638" cy="232505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289"/>
              </a:lnSpc>
              <a:buNone/>
            </a:pPr>
            <a:r>
              <a:rPr lang="en-US" sz="1430" kern="0" spc="-29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Системы ИИ позволяют в режиме реального времени отслеживать прогресс учеников, выявлять проблемные области и предоставлять им своевременную обратную связь. Это помогает учителям корректировать учебные стратегии и оказывать адресную поддержку каждому ребенку, что в конечном итоге способствует более эффективному развитию их функциональной грамотности.</a:t>
            </a:r>
            <a:endParaRPr lang="en-US" sz="143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31624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1275008" y="443151"/>
            <a:ext cx="12428113" cy="100726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966"/>
              </a:lnSpc>
              <a:buNone/>
            </a:pPr>
            <a:r>
              <a:rPr lang="en-US" sz="3173" b="1" kern="0" spc="-25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Основные направления применения ИИ в начальной школе</a:t>
            </a:r>
            <a:endParaRPr lang="en-US" sz="3173" dirty="0"/>
          </a:p>
        </p:txBody>
      </p:sp>
      <p:sp>
        <p:nvSpPr>
          <p:cNvPr id="5" name="Shape 2"/>
          <p:cNvSpPr/>
          <p:nvPr/>
        </p:nvSpPr>
        <p:spPr>
          <a:xfrm>
            <a:off x="2764631" y="4909542"/>
            <a:ext cx="9101018" cy="32147"/>
          </a:xfrm>
          <a:prstGeom prst="roundRect">
            <a:avLst>
              <a:gd name="adj" fmla="val 225602"/>
            </a:avLst>
          </a:prstGeom>
          <a:solidFill>
            <a:srgbClr val="D6BADD"/>
          </a:solidFill>
          <a:ln/>
        </p:spPr>
      </p:sp>
      <p:sp>
        <p:nvSpPr>
          <p:cNvPr id="6" name="Shape 3"/>
          <p:cNvSpPr/>
          <p:nvPr/>
        </p:nvSpPr>
        <p:spPr>
          <a:xfrm>
            <a:off x="4983480" y="4345603"/>
            <a:ext cx="32147" cy="563999"/>
          </a:xfrm>
          <a:prstGeom prst="roundRect">
            <a:avLst>
              <a:gd name="adj" fmla="val 225602"/>
            </a:avLst>
          </a:prstGeom>
          <a:solidFill>
            <a:srgbClr val="D6BADD"/>
          </a:solidFill>
          <a:ln/>
        </p:spPr>
      </p:sp>
      <p:sp>
        <p:nvSpPr>
          <p:cNvPr id="7" name="Shape 4"/>
          <p:cNvSpPr/>
          <p:nvPr/>
        </p:nvSpPr>
        <p:spPr>
          <a:xfrm>
            <a:off x="4818340" y="4728270"/>
            <a:ext cx="362545" cy="362545"/>
          </a:xfrm>
          <a:prstGeom prst="roundRect">
            <a:avLst>
              <a:gd name="adj" fmla="val 20004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932402" y="4758511"/>
            <a:ext cx="134303" cy="30206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379"/>
              </a:lnSpc>
              <a:buNone/>
            </a:pPr>
            <a:r>
              <a:rPr lang="en-US" sz="1904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1</a:t>
            </a:r>
            <a:endParaRPr lang="en-US" sz="1904" dirty="0"/>
          </a:p>
        </p:txBody>
      </p:sp>
      <p:sp>
        <p:nvSpPr>
          <p:cNvPr id="9" name="Text 6"/>
          <p:cNvSpPr/>
          <p:nvPr/>
        </p:nvSpPr>
        <p:spPr>
          <a:xfrm>
            <a:off x="3857744" y="1772722"/>
            <a:ext cx="2283738" cy="25181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1983"/>
              </a:lnSpc>
              <a:buNone/>
            </a:pPr>
            <a:r>
              <a:rPr lang="en-US" sz="1586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Адаптивное обучение</a:t>
            </a:r>
            <a:endParaRPr lang="en-US" sz="1586" dirty="0"/>
          </a:p>
        </p:txBody>
      </p:sp>
      <p:sp>
        <p:nvSpPr>
          <p:cNvPr id="10" name="Text 7"/>
          <p:cNvSpPr/>
          <p:nvPr/>
        </p:nvSpPr>
        <p:spPr>
          <a:xfrm>
            <a:off x="940158" y="2121218"/>
            <a:ext cx="6133345" cy="206311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030"/>
              </a:lnSpc>
              <a:buNone/>
            </a:pPr>
            <a:r>
              <a:rPr lang="en-US" sz="1600" kern="0" spc="-2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Технологии ИИ позволяют создавать цифровые образовательные платформы, которые могут адаптировать учебные задания и материалы под индивидуальные особенности и потребности каждого ученика. Такие системы анализируют ответы и действия детей, выявляют их сильные и слабые стороны, а затем предлагают оптимальные траектории обучения, помогая развивать функциональную грамотность.</a:t>
            </a:r>
            <a:endParaRPr lang="en-US" sz="1600" dirty="0"/>
          </a:p>
        </p:txBody>
      </p:sp>
      <p:sp>
        <p:nvSpPr>
          <p:cNvPr id="11" name="Shape 8"/>
          <p:cNvSpPr/>
          <p:nvPr/>
        </p:nvSpPr>
        <p:spPr>
          <a:xfrm>
            <a:off x="7299007" y="4909483"/>
            <a:ext cx="32147" cy="563999"/>
          </a:xfrm>
          <a:prstGeom prst="roundRect">
            <a:avLst>
              <a:gd name="adj" fmla="val 225602"/>
            </a:avLst>
          </a:prstGeom>
          <a:solidFill>
            <a:srgbClr val="D6BADD"/>
          </a:solidFill>
          <a:ln/>
        </p:spPr>
      </p:sp>
      <p:sp>
        <p:nvSpPr>
          <p:cNvPr id="12" name="Shape 9"/>
          <p:cNvSpPr/>
          <p:nvPr/>
        </p:nvSpPr>
        <p:spPr>
          <a:xfrm>
            <a:off x="7133868" y="4728270"/>
            <a:ext cx="362545" cy="362545"/>
          </a:xfrm>
          <a:prstGeom prst="roundRect">
            <a:avLst>
              <a:gd name="adj" fmla="val 20004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7247930" y="4758511"/>
            <a:ext cx="134303" cy="30206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379"/>
              </a:lnSpc>
              <a:buNone/>
            </a:pPr>
            <a:r>
              <a:rPr lang="en-US" sz="1904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2</a:t>
            </a:r>
            <a:endParaRPr lang="en-US" sz="1904" dirty="0"/>
          </a:p>
        </p:txBody>
      </p:sp>
      <p:sp>
        <p:nvSpPr>
          <p:cNvPr id="14" name="Text 11"/>
          <p:cNvSpPr/>
          <p:nvPr/>
        </p:nvSpPr>
        <p:spPr>
          <a:xfrm>
            <a:off x="5488662" y="5634752"/>
            <a:ext cx="3652957" cy="25181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1983"/>
              </a:lnSpc>
              <a:buNone/>
            </a:pPr>
            <a:r>
              <a:rPr lang="en-US" sz="1586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Интеллектуальный анализ данных</a:t>
            </a:r>
            <a:endParaRPr lang="en-US" sz="1586" dirty="0"/>
          </a:p>
        </p:txBody>
      </p:sp>
      <p:sp>
        <p:nvSpPr>
          <p:cNvPr id="15" name="Text 12"/>
          <p:cNvSpPr/>
          <p:nvPr/>
        </p:nvSpPr>
        <p:spPr>
          <a:xfrm>
            <a:off x="3857745" y="5983248"/>
            <a:ext cx="7398390" cy="18052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030"/>
              </a:lnSpc>
              <a:buNone/>
            </a:pPr>
            <a:r>
              <a:rPr lang="en-US" sz="1600" kern="0" spc="-2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ИИ может помогать учителям обрабатывать и анализировать большие объемы данных об успеваемости и поведении учеников. Это позволяет выявлять закономерности, определять зоны развития и разрабатывать эффективные методики преподавания, направленные на повышение функциональной грамотности младших школьников.</a:t>
            </a:r>
            <a:endParaRPr lang="en-US" sz="1600" dirty="0"/>
          </a:p>
        </p:txBody>
      </p:sp>
      <p:sp>
        <p:nvSpPr>
          <p:cNvPr id="16" name="Shape 13"/>
          <p:cNvSpPr/>
          <p:nvPr/>
        </p:nvSpPr>
        <p:spPr>
          <a:xfrm>
            <a:off x="9614535" y="4345603"/>
            <a:ext cx="32147" cy="563999"/>
          </a:xfrm>
          <a:prstGeom prst="roundRect">
            <a:avLst>
              <a:gd name="adj" fmla="val 225602"/>
            </a:avLst>
          </a:prstGeom>
          <a:solidFill>
            <a:srgbClr val="D6BADD"/>
          </a:solidFill>
          <a:ln/>
        </p:spPr>
      </p:sp>
      <p:sp>
        <p:nvSpPr>
          <p:cNvPr id="17" name="Shape 14"/>
          <p:cNvSpPr/>
          <p:nvPr/>
        </p:nvSpPr>
        <p:spPr>
          <a:xfrm>
            <a:off x="9449395" y="4728270"/>
            <a:ext cx="362545" cy="362545"/>
          </a:xfrm>
          <a:prstGeom prst="roundRect">
            <a:avLst>
              <a:gd name="adj" fmla="val 20004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8" name="Text 15"/>
          <p:cNvSpPr/>
          <p:nvPr/>
        </p:nvSpPr>
        <p:spPr>
          <a:xfrm>
            <a:off x="9563457" y="4758511"/>
            <a:ext cx="134303" cy="30206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379"/>
              </a:lnSpc>
              <a:buNone/>
            </a:pPr>
            <a:r>
              <a:rPr lang="en-US" sz="1904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3</a:t>
            </a:r>
            <a:endParaRPr lang="en-US" sz="1904" dirty="0"/>
          </a:p>
        </p:txBody>
      </p:sp>
      <p:sp>
        <p:nvSpPr>
          <p:cNvPr id="19" name="Text 16"/>
          <p:cNvSpPr/>
          <p:nvPr/>
        </p:nvSpPr>
        <p:spPr>
          <a:xfrm>
            <a:off x="8314968" y="2030611"/>
            <a:ext cx="2631400" cy="25181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1983"/>
              </a:lnSpc>
              <a:buNone/>
            </a:pPr>
            <a:r>
              <a:rPr lang="en-US" sz="1586" b="1" kern="0" spc="-25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Виртуальные ассистенты</a:t>
            </a:r>
            <a:endParaRPr lang="en-US" sz="1586" dirty="0"/>
          </a:p>
        </p:txBody>
      </p:sp>
      <p:sp>
        <p:nvSpPr>
          <p:cNvPr id="20" name="Text 17"/>
          <p:cNvSpPr/>
          <p:nvPr/>
        </p:nvSpPr>
        <p:spPr>
          <a:xfrm>
            <a:off x="7556778" y="2379107"/>
            <a:ext cx="6481194" cy="18052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030"/>
              </a:lnSpc>
              <a:buNone/>
            </a:pPr>
            <a:r>
              <a:rPr lang="en-US" sz="1600" kern="0" spc="-2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виртуальных ассистентов, построенных на основе ИИ, помогает учащимся начальных классов получать своевременную помощь и поддержку в процессе обучения. Такие ассистенты могут отвечать на вопросы, объяснять сложные темы, находить дополнительные материалы и даже проверять домашние задания, тем самым способствуя развитию функциональной грамотности.</a:t>
            </a:r>
            <a:endParaRPr lang="en-US" sz="1600" dirty="0"/>
          </a:p>
        </p:txBody>
      </p:sp>
      <p:pic>
        <p:nvPicPr>
          <p:cNvPr id="21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1620" y="0"/>
            <a:ext cx="5486400" cy="822960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15804" y="832366"/>
            <a:ext cx="8131982" cy="178986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698"/>
              </a:lnSpc>
              <a:buNone/>
            </a:pPr>
            <a:r>
              <a:rPr lang="en-US" sz="3758" b="1" kern="0" spc="-30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Разработка адаптивных учебных программ с помощью ИИ</a:t>
            </a:r>
            <a:endParaRPr lang="en-US" sz="3758" dirty="0"/>
          </a:p>
        </p:txBody>
      </p:sp>
      <p:sp>
        <p:nvSpPr>
          <p:cNvPr id="6" name="Text 2"/>
          <p:cNvSpPr/>
          <p:nvPr/>
        </p:nvSpPr>
        <p:spPr>
          <a:xfrm>
            <a:off x="818835" y="1992749"/>
            <a:ext cx="7712392" cy="183165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405"/>
              </a:lnSpc>
              <a:buNone/>
            </a:pPr>
            <a:r>
              <a:rPr lang="en-US" sz="1600" kern="0" spc="-30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искусственного интеллекта открывает новые возможности для создания адаптивных учебных программ, которые могут подстраиваться под индивидуальные особенности и потребности каждого ученика начальной школы. Такие программы построены на основе сложных алгоритмов машинного обучения, позволяющих анализировать данные об успеваемости, темпе обучения, сильных и слабых сторонах ребенка, а затем формировать оптимальный образовательный маршрут.</a:t>
            </a:r>
            <a:endParaRPr lang="en-US" sz="1600" dirty="0"/>
          </a:p>
        </p:txBody>
      </p:sp>
      <p:sp>
        <p:nvSpPr>
          <p:cNvPr id="7" name="Text 3"/>
          <p:cNvSpPr/>
          <p:nvPr/>
        </p:nvSpPr>
        <p:spPr>
          <a:xfrm>
            <a:off x="768424" y="4375356"/>
            <a:ext cx="7712392" cy="244221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405"/>
              </a:lnSpc>
              <a:buNone/>
            </a:pPr>
            <a:r>
              <a:rPr lang="en-US" sz="1600" kern="0" spc="-30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Адаптивные учебные программы, разработанные с помощью ИИ, не только учитывают индивидуальные особенности каждого ученика, но и постоянно совершенствуются, самостоятельно корректируя содержание и сложность заданий по мере продвижения ребенка вперед. Это позволяет поддерживать высокий уровень вовлеченности учащихся, обеспечивая им ощущение успеха и постоянного развития. Кроме того, такие программы выявляют пробелы в знаниях и оперативно предлагают дополнительные материалы для их устранения, что способствует более эффективному формированию функциональной грамотности младших школьников.</a:t>
            </a:r>
            <a:endParaRPr lang="en-US" sz="1600" dirty="0"/>
          </a:p>
        </p:txBody>
      </p:sp>
      <p:pic>
        <p:nvPicPr>
          <p:cNvPr id="8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966835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1873876" y="427673"/>
            <a:ext cx="12080383" cy="9720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827"/>
              </a:lnSpc>
              <a:buNone/>
            </a:pPr>
            <a:r>
              <a:rPr lang="en-US" sz="3062" b="1" kern="0" spc="-2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Использование ИИ для индивидуализации обучения</a:t>
            </a:r>
            <a:endParaRPr lang="en-US" sz="3062" dirty="0"/>
          </a:p>
        </p:txBody>
      </p:sp>
      <p:sp>
        <p:nvSpPr>
          <p:cNvPr id="5" name="Text 2"/>
          <p:cNvSpPr/>
          <p:nvPr/>
        </p:nvSpPr>
        <p:spPr>
          <a:xfrm>
            <a:off x="528034" y="1587224"/>
            <a:ext cx="2490858" cy="72902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600" b="1" kern="0" spc="-24" dirty="0">
                <a:solidFill>
                  <a:srgbClr val="000000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Адаптивные учебные программы</a:t>
            </a:r>
            <a:endParaRPr lang="en-US" sz="1600" dirty="0"/>
          </a:p>
        </p:txBody>
      </p:sp>
      <p:sp>
        <p:nvSpPr>
          <p:cNvPr id="6" name="Text 3"/>
          <p:cNvSpPr/>
          <p:nvPr/>
        </p:nvSpPr>
        <p:spPr>
          <a:xfrm>
            <a:off x="412124" y="2436973"/>
            <a:ext cx="2923504" cy="547187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just">
              <a:lnSpc>
                <a:spcPts val="1960"/>
              </a:lnSpc>
              <a:buNone/>
            </a:pPr>
            <a:r>
              <a:rPr lang="en-US" sz="16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Технологии искусственного интеллекта позволяют создавать цифровые образовательные платформы, которые постоянно анализируют успеваемость и поведение каждого ученика. На основе этих данных платформы адаптируют учебные материалы, задания и темп обучения под индивидуальные особенности и потребности конкретного ребенка. Это помогает устранять пробелы в знаниях, развивать сильные стороны и поддерживать высокий уровень мотивации и вовлеченности учащихся в процесс обучения.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3930138" y="1562307"/>
            <a:ext cx="2764713" cy="4860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600" b="1" kern="0" spc="-24" dirty="0">
                <a:solidFill>
                  <a:srgbClr val="000000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Виртуальные помощники</a:t>
            </a:r>
            <a:endParaRPr lang="en-US" sz="1600" dirty="0"/>
          </a:p>
        </p:txBody>
      </p:sp>
      <p:sp>
        <p:nvSpPr>
          <p:cNvPr id="8" name="Text 5"/>
          <p:cNvSpPr/>
          <p:nvPr/>
        </p:nvSpPr>
        <p:spPr>
          <a:xfrm>
            <a:off x="3747752" y="2486022"/>
            <a:ext cx="3090930" cy="497443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just">
              <a:lnSpc>
                <a:spcPts val="1960"/>
              </a:lnSpc>
              <a:buNone/>
            </a:pPr>
            <a:r>
              <a:rPr lang="en-US" sz="16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виртуальных ассистентов на базе ИИ дает возможность младшим школьникам получать персонализированную поддержку и помощь в режиме реального времени. Такие ассистенты могут отвечать на вопросы учеников, объяснять сложные темы, находить дополнительные материалы и даже проверять домашние задания. Тем самым они способствуют более эффективному усвоению знаний и развитию функциональной грамотности у каждого ребенка в отдельности.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7519985" y="1584365"/>
            <a:ext cx="3105003" cy="4860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600" b="1" kern="0" spc="-24" dirty="0">
                <a:solidFill>
                  <a:srgbClr val="000000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Аналитика и обратная связь</a:t>
            </a:r>
            <a:endParaRPr lang="en-US" sz="1600" dirty="0"/>
          </a:p>
        </p:txBody>
      </p:sp>
      <p:sp>
        <p:nvSpPr>
          <p:cNvPr id="10" name="Text 7"/>
          <p:cNvSpPr/>
          <p:nvPr/>
        </p:nvSpPr>
        <p:spPr>
          <a:xfrm>
            <a:off x="7519987" y="2429947"/>
            <a:ext cx="3079325" cy="59693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just">
              <a:lnSpc>
                <a:spcPts val="1960"/>
              </a:lnSpc>
              <a:buNone/>
            </a:pPr>
            <a:r>
              <a:rPr lang="en-US" sz="16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Системы ИИ позволяют учителям анализировать большие объемы данных об успеваемости, темпе обучения и поведении учащихся. На основе этих данных можно выявлять индивидуальные проблемы и зоны развития каждого ребенка, а также разрабатывать специальные методики преподавания, направленные на устранение пробелов и повышение уровня функциональной грамотности. Кроме того, ИИ обеспечивает своевременную и адресную обратную связь, помогая учителям корректировать учебные стратегии и оказывать необходимую поддержку ученикам.</a:t>
            </a:r>
            <a:endParaRPr lang="en-US" sz="1600" dirty="0"/>
          </a:p>
        </p:txBody>
      </p:sp>
      <p:sp>
        <p:nvSpPr>
          <p:cNvPr id="11" name="Text 8"/>
          <p:cNvSpPr/>
          <p:nvPr/>
        </p:nvSpPr>
        <p:spPr>
          <a:xfrm>
            <a:off x="11330253" y="1634971"/>
            <a:ext cx="2475013" cy="48601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b="1" kern="0" spc="-24" dirty="0">
                <a:solidFill>
                  <a:srgbClr val="000000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Игровые элементы</a:t>
            </a:r>
            <a:endParaRPr lang="en-US" dirty="0"/>
          </a:p>
        </p:txBody>
      </p:sp>
      <p:sp>
        <p:nvSpPr>
          <p:cNvPr id="12" name="Text 9"/>
          <p:cNvSpPr/>
          <p:nvPr/>
        </p:nvSpPr>
        <p:spPr>
          <a:xfrm>
            <a:off x="11098314" y="2316244"/>
            <a:ext cx="3033083" cy="596931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just">
              <a:lnSpc>
                <a:spcPts val="1960"/>
              </a:lnSpc>
              <a:buNone/>
            </a:pPr>
            <a:r>
              <a:rPr lang="en-US" sz="16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Внедрение игровых механик и элементов в обучение с помощью ИИ позволяет сделать процесс усвоения знаний более увлекательным и интерактивным для младших школьников. Использование симуляций, визуализаций и других интерактивных форматов способствует повышению мотивации и вовлеченности детей, что в свою очередь ускоряет развитие их функциональной грамотности. Такой подход помогает сделать обучение более персонализированным и адаптированным под индивидуальные потребности каждого ученика.</a:t>
            </a:r>
            <a:endParaRPr lang="en-US" sz="1600" dirty="0"/>
          </a:p>
        </p:txBody>
      </p:sp>
      <p:pic>
        <p:nvPicPr>
          <p:cNvPr id="13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10750153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923461" y="427673"/>
            <a:ext cx="8783360" cy="9720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827"/>
              </a:lnSpc>
              <a:buNone/>
            </a:pPr>
            <a:r>
              <a:rPr lang="en-US" sz="3062" b="1" kern="0" spc="-2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Роль учителя в интеграции ИИ в учебный процесс</a:t>
            </a:r>
            <a:endParaRPr lang="en-US" sz="3062" dirty="0"/>
          </a:p>
        </p:txBody>
      </p:sp>
      <p:sp>
        <p:nvSpPr>
          <p:cNvPr id="5" name="Shape 2"/>
          <p:cNvSpPr/>
          <p:nvPr/>
        </p:nvSpPr>
        <p:spPr>
          <a:xfrm>
            <a:off x="2923461" y="1710690"/>
            <a:ext cx="3964186" cy="194310"/>
          </a:xfrm>
          <a:prstGeom prst="roundRect">
            <a:avLst>
              <a:gd name="adj" fmla="val 36021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>
            <a:off x="1352282" y="2099310"/>
            <a:ext cx="5846237" cy="315908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Несмотря на активное внедрение технологий искусственного интеллекта в начальную школу, учитель по-прежнему играет ключевую роль в успешной интеграции ИИ в учебный процесс. Именно педагог, обладающий глубокими знаниями предметной области и пониманием особенностей развития младших школьников, может наиболее эффективно использовать возможности ИИ для повышения качества образования и развития функциональной грамотности учеников.</a:t>
            </a:r>
            <a:endParaRPr lang="en-US" sz="1531" dirty="0"/>
          </a:p>
        </p:txBody>
      </p:sp>
      <p:sp>
        <p:nvSpPr>
          <p:cNvPr id="7" name="Shape 4"/>
          <p:cNvSpPr/>
          <p:nvPr/>
        </p:nvSpPr>
        <p:spPr>
          <a:xfrm>
            <a:off x="7431762" y="1710690"/>
            <a:ext cx="3964186" cy="194310"/>
          </a:xfrm>
          <a:prstGeom prst="roundRect">
            <a:avLst>
              <a:gd name="adj" fmla="val 36021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431762" y="2099310"/>
            <a:ext cx="6103934" cy="38881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В первую очередь, учитель должен быть готов к цифровой трансформации своей профессиональной деятельности. Это предполагает освоение новых цифровых навыков, понимание принципов работы ИИ-систем и методов их эффективного применения в преподавании. Учителя начальных классов должны пройти соответствующее обучение и методическую подготовку, чтобы быть способными грамотно интегрировать ИИ-технологии в учебный процесс, настраивать адаптивные образовательные платформы и эффективно взаимодействовать с виртуальными помощниками.</a:t>
            </a:r>
            <a:endParaRPr lang="en-US" sz="1531" dirty="0"/>
          </a:p>
        </p:txBody>
      </p:sp>
      <p:sp>
        <p:nvSpPr>
          <p:cNvPr id="9" name="Shape 6"/>
          <p:cNvSpPr/>
          <p:nvPr/>
        </p:nvSpPr>
        <p:spPr>
          <a:xfrm>
            <a:off x="2923461" y="4934789"/>
            <a:ext cx="3964186" cy="194310"/>
          </a:xfrm>
          <a:prstGeom prst="roundRect">
            <a:avLst>
              <a:gd name="adj" fmla="val 36021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0" name="Text 7"/>
          <p:cNvSpPr/>
          <p:nvPr/>
        </p:nvSpPr>
        <p:spPr>
          <a:xfrm>
            <a:off x="1352282" y="5236656"/>
            <a:ext cx="5690801" cy="340209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Не менее важна роль педагога в качестве наставника, который направляет и мотивирует учеников к использованию ИИ-технологий в учебе. Учитель должен помочь детям преодолеть страх перед новыми технологиями, обучить их базовым навыкам взаимодействия с ИИ-ассистентами и научить критически оценивать получаемую с их помощью информацию. Только в тесном сотрудничестве с педагогом ученики смогут в полной мере раскрыть потенциал ИИ для развития своей функциональной грамотности.</a:t>
            </a:r>
            <a:endParaRPr lang="en-US" sz="1531" dirty="0"/>
          </a:p>
        </p:txBody>
      </p:sp>
      <p:sp>
        <p:nvSpPr>
          <p:cNvPr id="11" name="Shape 8"/>
          <p:cNvSpPr/>
          <p:nvPr/>
        </p:nvSpPr>
        <p:spPr>
          <a:xfrm>
            <a:off x="7587198" y="4934789"/>
            <a:ext cx="3964186" cy="194310"/>
          </a:xfrm>
          <a:prstGeom prst="roundRect">
            <a:avLst>
              <a:gd name="adj" fmla="val 36021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7505089" y="5261702"/>
            <a:ext cx="6159396" cy="340209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Кроме того, учителя начальных классов должны выступать в роли экспертов, которые анализируют данные, полученные от ИИ-систем, и корректируют образовательные стратегии с учетом индивидуальных особенностей каждого ребенка. Именно педагоги обладают уникальными знаниями о когнитивных особенностях младших школьников, что позволяет им оптимально сочетать возможности ИИ и личный опыт для достижения наилучших результатов в развитии функциональной грамотности учащихся.</a:t>
            </a:r>
            <a:endParaRPr lang="en-US" sz="1531" dirty="0"/>
          </a:p>
        </p:txBody>
      </p:sp>
      <p:pic>
        <p:nvPicPr>
          <p:cNvPr id="13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-978" y="84117"/>
            <a:ext cx="14630400" cy="9022199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923461" y="427673"/>
            <a:ext cx="8172331" cy="48601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3827"/>
              </a:lnSpc>
              <a:buNone/>
            </a:pPr>
            <a:r>
              <a:rPr lang="en-US" sz="3062" b="1" kern="0" spc="-2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Оценка эффективности применения ИИ</a:t>
            </a:r>
            <a:endParaRPr lang="en-US" sz="3062" dirty="0"/>
          </a:p>
        </p:txBody>
      </p:sp>
      <p:sp>
        <p:nvSpPr>
          <p:cNvPr id="5" name="Text 2"/>
          <p:cNvSpPr/>
          <p:nvPr/>
        </p:nvSpPr>
        <p:spPr>
          <a:xfrm>
            <a:off x="1262130" y="1224677"/>
            <a:ext cx="12415233" cy="9948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60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Оценка эффективности использования искусственного интеллекта (ИИ) в начальной школе для развития функциональной грамотности является ключевым аспектом внедрения этих технологий в образовательный процесс. Чтобы гарантировать, что применение ИИ действительно приносит ожидаемые результаты, необходимо разработать и внедрить всестороннюю систему мониторинга и анализа влияния данных технологий на учебные достижения и общее развитие младших школьников.</a:t>
            </a:r>
            <a:endParaRPr lang="en-US" sz="1225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3461" y="2394466"/>
            <a:ext cx="5782389" cy="2200751"/>
          </a:xfrm>
          <a:prstGeom prst="rect">
            <a:avLst/>
          </a:prstGeom>
        </p:spPr>
      </p:pic>
      <p:sp>
        <p:nvSpPr>
          <p:cNvPr id="7" name="Shape 3"/>
          <p:cNvSpPr/>
          <p:nvPr/>
        </p:nvSpPr>
        <p:spPr>
          <a:xfrm>
            <a:off x="4327088" y="4750832"/>
            <a:ext cx="155496" cy="155496"/>
          </a:xfrm>
          <a:prstGeom prst="roundRect">
            <a:avLst>
              <a:gd name="adj" fmla="val 11761"/>
            </a:avLst>
          </a:prstGeom>
          <a:solidFill>
            <a:srgbClr val="350B41"/>
          </a:solidFill>
          <a:ln/>
        </p:spPr>
      </p:sp>
      <p:sp>
        <p:nvSpPr>
          <p:cNvPr id="8" name="Text 4"/>
          <p:cNvSpPr/>
          <p:nvPr/>
        </p:nvSpPr>
        <p:spPr>
          <a:xfrm>
            <a:off x="4560332" y="4750832"/>
            <a:ext cx="296704" cy="15549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225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2019</a:t>
            </a:r>
            <a:endParaRPr lang="en-US" sz="1225" dirty="0"/>
          </a:p>
        </p:txBody>
      </p:sp>
      <p:sp>
        <p:nvSpPr>
          <p:cNvPr id="9" name="Shape 5"/>
          <p:cNvSpPr/>
          <p:nvPr/>
        </p:nvSpPr>
        <p:spPr>
          <a:xfrm>
            <a:off x="5090279" y="4750832"/>
            <a:ext cx="155496" cy="155496"/>
          </a:xfrm>
          <a:prstGeom prst="roundRect">
            <a:avLst>
              <a:gd name="adj" fmla="val 11761"/>
            </a:avLst>
          </a:prstGeom>
          <a:solidFill>
            <a:srgbClr val="621577"/>
          </a:solidFill>
          <a:ln/>
        </p:spPr>
      </p:sp>
      <p:sp>
        <p:nvSpPr>
          <p:cNvPr id="10" name="Text 6"/>
          <p:cNvSpPr/>
          <p:nvPr/>
        </p:nvSpPr>
        <p:spPr>
          <a:xfrm>
            <a:off x="5323523" y="4750832"/>
            <a:ext cx="296704" cy="15549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225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2020</a:t>
            </a:r>
            <a:endParaRPr lang="en-US" sz="1225" dirty="0"/>
          </a:p>
        </p:txBody>
      </p:sp>
      <p:sp>
        <p:nvSpPr>
          <p:cNvPr id="11" name="Shape 7"/>
          <p:cNvSpPr/>
          <p:nvPr/>
        </p:nvSpPr>
        <p:spPr>
          <a:xfrm>
            <a:off x="5853470" y="4750832"/>
            <a:ext cx="155496" cy="155496"/>
          </a:xfrm>
          <a:prstGeom prst="roundRect">
            <a:avLst>
              <a:gd name="adj" fmla="val 11761"/>
            </a:avLst>
          </a:prstGeom>
          <a:solidFill>
            <a:srgbClr val="8E1FAD"/>
          </a:solidFill>
          <a:ln/>
        </p:spPr>
      </p:sp>
      <p:sp>
        <p:nvSpPr>
          <p:cNvPr id="12" name="Text 8"/>
          <p:cNvSpPr/>
          <p:nvPr/>
        </p:nvSpPr>
        <p:spPr>
          <a:xfrm>
            <a:off x="6086713" y="4750832"/>
            <a:ext cx="296704" cy="15549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225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2021</a:t>
            </a:r>
            <a:endParaRPr lang="en-US" sz="1225" dirty="0"/>
          </a:p>
        </p:txBody>
      </p:sp>
      <p:sp>
        <p:nvSpPr>
          <p:cNvPr id="13" name="Shape 9"/>
          <p:cNvSpPr/>
          <p:nvPr/>
        </p:nvSpPr>
        <p:spPr>
          <a:xfrm>
            <a:off x="6616660" y="4750832"/>
            <a:ext cx="155496" cy="155496"/>
          </a:xfrm>
          <a:prstGeom prst="roundRect">
            <a:avLst>
              <a:gd name="adj" fmla="val 11761"/>
            </a:avLst>
          </a:prstGeom>
          <a:solidFill>
            <a:srgbClr val="B531DB"/>
          </a:solidFill>
          <a:ln/>
        </p:spPr>
      </p:sp>
      <p:sp>
        <p:nvSpPr>
          <p:cNvPr id="14" name="Text 10"/>
          <p:cNvSpPr/>
          <p:nvPr/>
        </p:nvSpPr>
        <p:spPr>
          <a:xfrm>
            <a:off x="6849904" y="4750832"/>
            <a:ext cx="296704" cy="15549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225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2022</a:t>
            </a:r>
            <a:endParaRPr lang="en-US" sz="1225" dirty="0"/>
          </a:p>
        </p:txBody>
      </p:sp>
      <p:sp>
        <p:nvSpPr>
          <p:cNvPr id="15" name="Shape 11"/>
          <p:cNvSpPr/>
          <p:nvPr/>
        </p:nvSpPr>
        <p:spPr>
          <a:xfrm>
            <a:off x="8867469" y="2630806"/>
            <a:ext cx="155496" cy="155496"/>
          </a:xfrm>
          <a:prstGeom prst="roundRect">
            <a:avLst>
              <a:gd name="adj" fmla="val 45013"/>
            </a:avLst>
          </a:prstGeom>
          <a:noFill/>
          <a:ln w="15240">
            <a:solidFill>
              <a:srgbClr val="BE49DF"/>
            </a:solidFill>
            <a:prstDash val="solid"/>
          </a:ln>
        </p:spPr>
      </p:sp>
      <p:sp>
        <p:nvSpPr>
          <p:cNvPr id="16" name="Text 12"/>
          <p:cNvSpPr/>
          <p:nvPr/>
        </p:nvSpPr>
        <p:spPr>
          <a:xfrm>
            <a:off x="9063433" y="2539668"/>
            <a:ext cx="5685183" cy="12436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Данные, представленные на графике, демонстрируют положительную динамику в развитии функциональной грамотности учеников начальной школы после внедрения ИИ-технологий в образовательный процесс. За последние 4 года наблюдается устойчивый рост показателей, таких как уровень функциональной грамотности, успеваемость по ключевым предметам и качество выполнения практических заданий. Это свидетельствует о том, что применение искусственного интеллекта в обучении оказывает значительное положительное влияние на развитие ключевых компетенций младших школьников.</a:t>
            </a:r>
            <a:endParaRPr lang="en-US" sz="1225" dirty="0"/>
          </a:p>
        </p:txBody>
      </p:sp>
      <p:sp>
        <p:nvSpPr>
          <p:cNvPr id="17" name="Shape 13"/>
          <p:cNvSpPr/>
          <p:nvPr/>
        </p:nvSpPr>
        <p:spPr>
          <a:xfrm>
            <a:off x="657254" y="5364961"/>
            <a:ext cx="155496" cy="155496"/>
          </a:xfrm>
          <a:prstGeom prst="roundRect">
            <a:avLst>
              <a:gd name="adj" fmla="val 45013"/>
            </a:avLst>
          </a:prstGeom>
          <a:noFill/>
          <a:ln w="15240">
            <a:solidFill>
              <a:srgbClr val="BE49DF"/>
            </a:solidFill>
            <a:prstDash val="solid"/>
          </a:ln>
        </p:spPr>
      </p:sp>
      <p:sp>
        <p:nvSpPr>
          <p:cNvPr id="18" name="Text 14"/>
          <p:cNvSpPr/>
          <p:nvPr/>
        </p:nvSpPr>
        <p:spPr>
          <a:xfrm>
            <a:off x="834078" y="5245524"/>
            <a:ext cx="13271335" cy="9948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Кроме того, учителя начальных классов отмечают, что использование адаптивных обучающих платформ на базе ИИ способствует более эффективному выявлению и устранению пробелов в знаниях учеников, а также повышению их мотивации и вовлеченности в учебный процесс. Дети легче справляются с заданиями, демонстрируют более глубокое понимание изучаемого материала и активнее применяют полученные знания в практической деятельности.</a:t>
            </a:r>
            <a:endParaRPr lang="en-US" sz="1225" dirty="0"/>
          </a:p>
        </p:txBody>
      </p:sp>
      <p:sp>
        <p:nvSpPr>
          <p:cNvPr id="19" name="Shape 15"/>
          <p:cNvSpPr/>
          <p:nvPr/>
        </p:nvSpPr>
        <p:spPr>
          <a:xfrm>
            <a:off x="678582" y="6324527"/>
            <a:ext cx="155496" cy="155496"/>
          </a:xfrm>
          <a:prstGeom prst="roundRect">
            <a:avLst>
              <a:gd name="adj" fmla="val 45013"/>
            </a:avLst>
          </a:prstGeom>
          <a:noFill/>
          <a:ln w="15240">
            <a:solidFill>
              <a:srgbClr val="BE49DF"/>
            </a:solidFill>
            <a:prstDash val="solid"/>
          </a:ln>
        </p:spPr>
      </p:sp>
      <p:sp>
        <p:nvSpPr>
          <p:cNvPr id="20" name="Text 16"/>
          <p:cNvSpPr/>
          <p:nvPr/>
        </p:nvSpPr>
        <p:spPr>
          <a:xfrm>
            <a:off x="834078" y="6307099"/>
            <a:ext cx="13093957" cy="99488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225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Таким образом, комплексная оценка эффективности использования ИИ в начальной школе подтверждает, что данные технологии оказывают позитивное влияние на развитие функциональной грамотности учащихся. Дальнейшее совершенствование и повсеместное внедрение ИИ-систем в образовательный процесс, при условии тесного сотрудничества с педагогами, позволит достичь еще более высоких результатов в формировании всесторонне развитых и успешных личностей.</a:t>
            </a:r>
            <a:endParaRPr lang="en-US" sz="1225" dirty="0"/>
          </a:p>
        </p:txBody>
      </p:sp>
      <p:pic>
        <p:nvPicPr>
          <p:cNvPr id="21" name="Image 2" descr="preencoded.pn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77748" y="-57448"/>
            <a:ext cx="14630400" cy="8344495"/>
          </a:xfrm>
          <a:prstGeom prst="rect">
            <a:avLst/>
          </a:prstGeom>
          <a:solidFill>
            <a:srgbClr val="FFFFFF">
              <a:alpha val="75000"/>
            </a:srgbClr>
          </a:solidFill>
          <a:ln/>
        </p:spPr>
      </p:sp>
      <p:sp>
        <p:nvSpPr>
          <p:cNvPr id="4" name="Text 1"/>
          <p:cNvSpPr/>
          <p:nvPr/>
        </p:nvSpPr>
        <p:spPr>
          <a:xfrm>
            <a:off x="2923461" y="427673"/>
            <a:ext cx="10959964" cy="9720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3827"/>
              </a:lnSpc>
              <a:buNone/>
            </a:pPr>
            <a:r>
              <a:rPr lang="en-US" sz="3062" b="1" kern="0" spc="-24" dirty="0">
                <a:solidFill>
                  <a:srgbClr val="204C8E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Этические аспекты использования ИИ в образовании</a:t>
            </a:r>
            <a:endParaRPr lang="en-US" sz="3062" dirty="0"/>
          </a:p>
        </p:txBody>
      </p:sp>
      <p:sp>
        <p:nvSpPr>
          <p:cNvPr id="5" name="Shape 2"/>
          <p:cNvSpPr/>
          <p:nvPr/>
        </p:nvSpPr>
        <p:spPr>
          <a:xfrm>
            <a:off x="1056068" y="1492924"/>
            <a:ext cx="6181385" cy="3367445"/>
          </a:xfrm>
          <a:prstGeom prst="roundRect">
            <a:avLst>
              <a:gd name="adj" fmla="val 2222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6" name="Text 3"/>
          <p:cNvSpPr/>
          <p:nvPr/>
        </p:nvSpPr>
        <p:spPr>
          <a:xfrm>
            <a:off x="3086576" y="1873806"/>
            <a:ext cx="3010138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Конфиденциальность данных</a:t>
            </a:r>
            <a:endParaRPr lang="en-US" sz="1531" dirty="0"/>
          </a:p>
        </p:txBody>
      </p:sp>
      <p:sp>
        <p:nvSpPr>
          <p:cNvPr id="7" name="Text 4"/>
          <p:cNvSpPr/>
          <p:nvPr/>
        </p:nvSpPr>
        <p:spPr>
          <a:xfrm>
            <a:off x="1236372" y="2210038"/>
            <a:ext cx="5837964" cy="24872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60"/>
              </a:lnSpc>
              <a:buNone/>
            </a:pPr>
            <a:r>
              <a:rPr lang="en-US" sz="14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Использование ИИ в образовании поднимает серьезные вопросы о конфиденциальности и защите персональных данных учащихся. Системы на основе ИИ могут собирать и обрабатывать обширную информацию о успеваемости, поведении и даже психологическом состоянии детей. Учителя и школы должны обеспечить надежную защиту этих данных, чтобы предотвратить их утечку или использование в нежелательных целях. Разработка четких этических норм и законодательных гарантий является ключом к ответственному применению ИИ в образовании.</a:t>
            </a:r>
            <a:endParaRPr lang="en-US" sz="1400" dirty="0"/>
          </a:p>
        </p:txBody>
      </p:sp>
      <p:sp>
        <p:nvSpPr>
          <p:cNvPr id="8" name="Shape 5"/>
          <p:cNvSpPr/>
          <p:nvPr/>
        </p:nvSpPr>
        <p:spPr>
          <a:xfrm>
            <a:off x="7392948" y="1457148"/>
            <a:ext cx="6645024" cy="3395602"/>
          </a:xfrm>
          <a:prstGeom prst="roundRect">
            <a:avLst>
              <a:gd name="adj" fmla="val 2222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7556063" y="1873806"/>
            <a:ext cx="3059668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Прозрачность и объяснимость</a:t>
            </a:r>
            <a:endParaRPr lang="en-US" sz="1531" dirty="0"/>
          </a:p>
        </p:txBody>
      </p:sp>
      <p:sp>
        <p:nvSpPr>
          <p:cNvPr id="10" name="Text 7"/>
          <p:cNvSpPr/>
          <p:nvPr/>
        </p:nvSpPr>
        <p:spPr>
          <a:xfrm>
            <a:off x="7556063" y="2210038"/>
            <a:ext cx="6172816" cy="223849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60"/>
              </a:lnSpc>
              <a:buNone/>
            </a:pPr>
            <a:r>
              <a:rPr lang="en-US" sz="16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Алгоритмы ИИ, лежащие в основе обучающих систем, зачастую являются "черными ящиками", что затрудняет понимание того, как они принимают решения. Это может вызывать недоверие и непонимание со стороны как учителей, так и учеников. Разработчикам ИИ-решений необходимо стремиться к максимальной прозрачности, обеспечивая доступное объяснение принципов работы своих систем. Только в этом случае педагоги смогут эффективно применять ИИ-технологии и доверять им.</a:t>
            </a:r>
            <a:endParaRPr lang="en-US" sz="1600" dirty="0"/>
          </a:p>
        </p:txBody>
      </p:sp>
      <p:sp>
        <p:nvSpPr>
          <p:cNvPr id="11" name="Shape 8"/>
          <p:cNvSpPr/>
          <p:nvPr/>
        </p:nvSpPr>
        <p:spPr>
          <a:xfrm>
            <a:off x="1056068" y="5015865"/>
            <a:ext cx="6181385" cy="2900958"/>
          </a:xfrm>
          <a:prstGeom prst="roundRect">
            <a:avLst>
              <a:gd name="adj" fmla="val 2413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3086576" y="5178981"/>
            <a:ext cx="3219093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Предвзятость и справедливость</a:t>
            </a:r>
            <a:endParaRPr lang="en-US" sz="1531" dirty="0"/>
          </a:p>
        </p:txBody>
      </p:sp>
      <p:sp>
        <p:nvSpPr>
          <p:cNvPr id="13" name="Text 10"/>
          <p:cNvSpPr/>
          <p:nvPr/>
        </p:nvSpPr>
        <p:spPr>
          <a:xfrm>
            <a:off x="1236372" y="5515213"/>
            <a:ext cx="5837964" cy="223849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60"/>
              </a:lnSpc>
              <a:buNone/>
            </a:pPr>
            <a:r>
              <a:rPr lang="en-US" sz="14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Искусственный интеллект может отражать предвзятость, заложенную в данные, на основе которых он был обучен. Это может привести к несправедливому или дискриминационному отношению к ученикам из определенных социальных, этнических или экономических групп. Чтобы избежать этой проблемы, разработчикам ИИ-систем необходимо тщательно проверять их на наличие предвзятости и обеспечивать равные возможности для всех детей, независимо от их индивидуальных характеристик.</a:t>
            </a:r>
            <a:endParaRPr lang="en-US" sz="1400" dirty="0"/>
          </a:p>
        </p:txBody>
      </p:sp>
      <p:sp>
        <p:nvSpPr>
          <p:cNvPr id="14" name="Shape 11"/>
          <p:cNvSpPr/>
          <p:nvPr/>
        </p:nvSpPr>
        <p:spPr>
          <a:xfrm>
            <a:off x="7392948" y="5015865"/>
            <a:ext cx="6645024" cy="2900958"/>
          </a:xfrm>
          <a:prstGeom prst="roundRect">
            <a:avLst>
              <a:gd name="adj" fmla="val 2413"/>
            </a:avLst>
          </a:prstGeom>
          <a:solidFill>
            <a:srgbClr val="F0D4F7"/>
          </a:solidFill>
          <a:ln w="7620">
            <a:solidFill>
              <a:srgbClr val="D6BADD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7556063" y="5178981"/>
            <a:ext cx="2759869" cy="24300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1914"/>
              </a:lnSpc>
              <a:buNone/>
            </a:pPr>
            <a:r>
              <a:rPr lang="en-US" sz="1531" b="1" kern="0" spc="-24" dirty="0">
                <a:solidFill>
                  <a:srgbClr val="272525"/>
                </a:solidFill>
                <a:latin typeface="adonis-web" pitchFamily="34" charset="0"/>
                <a:ea typeface="adonis-web" pitchFamily="34" charset="-122"/>
                <a:cs typeface="adonis-web" pitchFamily="34" charset="-120"/>
              </a:rPr>
              <a:t>Этическая ответственность</a:t>
            </a:r>
            <a:endParaRPr lang="en-US" sz="1531" dirty="0"/>
          </a:p>
        </p:txBody>
      </p:sp>
      <p:sp>
        <p:nvSpPr>
          <p:cNvPr id="16" name="Text 13"/>
          <p:cNvSpPr/>
          <p:nvPr/>
        </p:nvSpPr>
        <p:spPr>
          <a:xfrm>
            <a:off x="7556063" y="5515213"/>
            <a:ext cx="6327362" cy="223849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1960"/>
              </a:lnSpc>
              <a:buNone/>
            </a:pPr>
            <a:r>
              <a:rPr lang="en-US" sz="1400" kern="0" spc="-2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Внедрение ИИ в образование требует четкого определения границ ответственности между технологиями и людьми. Учителя должны понимать, где заканчивается их собственная роль и начинается роль ИИ-систем, чтобы иметь возможность контролировать процесс обучения и нести ответственность за его результаты. Кроме того, необходимо разработать механизмы, позволяющие быстро идентифицировать и устранять ошибки или сбои в работе ИИ, чтобы защитить детей от возможного вреда.</a:t>
            </a:r>
            <a:endParaRPr lang="en-US" sz="1400" dirty="0"/>
          </a:p>
        </p:txBody>
      </p:sp>
      <p:pic>
        <p:nvPicPr>
          <p:cNvPr id="17" name="Image 1" descr="preencoded.pn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2513</Words>
  <Application>Microsoft Office PowerPoint</Application>
  <PresentationFormat>Произвольный</PresentationFormat>
  <Paragraphs>124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adonis-web</vt:lpstr>
      <vt:lpstr>Arial</vt:lpstr>
      <vt:lpstr>Calibri</vt:lpstr>
      <vt:lpstr>Source Sans Pro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Екатерина Невмятулина</cp:lastModifiedBy>
  <cp:revision>6</cp:revision>
  <dcterms:created xsi:type="dcterms:W3CDTF">2024-05-10T13:56:16Z</dcterms:created>
  <dcterms:modified xsi:type="dcterms:W3CDTF">2024-05-14T13:00:19Z</dcterms:modified>
</cp:coreProperties>
</file>