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60" r:id="rId2"/>
    <p:sldId id="272" r:id="rId3"/>
    <p:sldId id="273" r:id="rId4"/>
    <p:sldId id="275" r:id="rId5"/>
    <p:sldId id="306" r:id="rId6"/>
    <p:sldId id="276" r:id="rId7"/>
    <p:sldId id="296" r:id="rId8"/>
    <p:sldId id="308" r:id="rId9"/>
    <p:sldId id="298" r:id="rId10"/>
    <p:sldId id="282" r:id="rId11"/>
    <p:sldId id="265" r:id="rId12"/>
    <p:sldId id="286" r:id="rId13"/>
    <p:sldId id="257" r:id="rId14"/>
    <p:sldId id="258" r:id="rId15"/>
    <p:sldId id="262" r:id="rId16"/>
    <p:sldId id="263" r:id="rId17"/>
    <p:sldId id="261" r:id="rId18"/>
    <p:sldId id="264" r:id="rId19"/>
    <p:sldId id="307" r:id="rId20"/>
    <p:sldId id="294" r:id="rId21"/>
    <p:sldId id="287" r:id="rId22"/>
    <p:sldId id="309" r:id="rId23"/>
    <p:sldId id="292" r:id="rId24"/>
    <p:sldId id="293" r:id="rId25"/>
    <p:sldId id="291" r:id="rId26"/>
    <p:sldId id="288" r:id="rId27"/>
    <p:sldId id="299" r:id="rId28"/>
    <p:sldId id="301" r:id="rId29"/>
    <p:sldId id="302" r:id="rId30"/>
    <p:sldId id="303" r:id="rId31"/>
    <p:sldId id="304" r:id="rId32"/>
    <p:sldId id="278" r:id="rId33"/>
    <p:sldId id="279" r:id="rId34"/>
    <p:sldId id="30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1AA029-3445-4031-BC2A-5BDA81779FEE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003A4A-A199-46EB-A065-A282B9C956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6635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1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1843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2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3740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3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5044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4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0085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5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60085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6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6298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7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543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32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07864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362F44-9596-4777-9210-067DBE9D47F3}" type="slidenum">
              <a:rPr lang="ru-RU"/>
              <a:pPr/>
              <a:t>33</a:t>
            </a:fld>
            <a:endParaRPr lang="ru-RU"/>
          </a:p>
        </p:txBody>
      </p:sp>
      <p:sp>
        <p:nvSpPr>
          <p:cNvPr id="61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 cap="flat"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4590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122363"/>
            <a:ext cx="7770813" cy="23860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0"/>
          </p:nvPr>
        </p:nvSpPr>
        <p:spPr>
          <a:xfrm>
            <a:off x="628650" y="6356350"/>
            <a:ext cx="2055813" cy="36353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14.9.15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1"/>
          </p:nvPr>
        </p:nvSpPr>
        <p:spPr>
          <a:xfrm>
            <a:off x="6457950" y="6356350"/>
            <a:ext cx="2055813" cy="363538"/>
          </a:xfrm>
        </p:spPr>
        <p:txBody>
          <a:bodyPr/>
          <a:lstStyle>
            <a:lvl1pPr>
              <a:defRPr/>
            </a:lvl1pPr>
          </a:lstStyle>
          <a:p>
            <a:fld id="{B38DCA2B-1AB1-4BBD-A335-5764AC93BA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D72B7-C7B5-4CCE-BE63-26D6E921776D}" type="datetimeFigureOut">
              <a:rPr lang="ru-RU" smtClean="0"/>
              <a:pPr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2ADAA-364B-400F-84B0-F47608BB5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user\Desktop\&#1084;&#1072;&#1089;&#1083;&#1077;&#1085;&#1080;&#1094;&#1072;\&#1084;&#1072;&#1089;&#1083;&#1077;&#1085;&#1080;&#1094;&#1072;%20&#1082;&#1088;&#1080;&#1074;&#1086;&#1096;&#1077;&#1081;&#1082;&#1072;.mp4" TargetMode="Externa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4;&#1072;&#1089;&#1083;&#1077;&#1085;&#1080;&#1094;&#1072;\&#1055;.&#1048;.%20&#1063;&#1072;&#1081;&#1082;&#1086;&#1074;&#1089;&#1082;&#1080;&#1081;%20-%20_&#1042;&#1088;&#1077;&#1084;&#1077;&#1085;&#1072;%20&#1075;&#1086;&#1076;&#1072;_,%20Op.%2037a%20-%20&#1060;&#1077;&#1074;&#1088;&#1072;&#1083;&#1100;_%20&#1052;&#1072;&#1089;&#1083;&#1077;&#1085;&#1080;&#1094;&#1072;%20(&#1053;.%20&#1051;&#1091;&#1075;&#1072;&#1085;&#1089;&#1082;&#1080;&#1081;)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6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84;&#1072;&#1089;&#1083;&#1077;&#1085;&#1080;&#1094;&#1072;\&#1048;.&#1057;&#1090;&#1088;&#1072;&#1074;&#1080;&#1085;&#1089;&#1082;&#1080;&#1081;%20-%20&#1052;&#1091;&#1079;&#1099;&#1082;&#1072;%20&#1080;&#1079;%20&#1073;&#1072;&#1083;&#1077;&#1090;&#1072;%20_&#1055;&#1077;&#1090;&#1088;&#1091;&#1096;&#1082;&#1072;_,%204-&#1072;&#1103;%20&#1082;&#1072;&#1088;&#1090;&#1080;&#1085;&#1072;.%20&#1053;&#1072;&#1088;&#1086;&#1076;&#1085;&#1086;&#1077;%20&#1075;&#1091;&#1083;&#1103;&#1085;&#1100;&#1077;%20&#1085;&#1072;%20&#1084;&#1072;&#1089;&#1083;&#1077;&#1085;&#1080;&#1094;&#1077;%20(&#1087;&#1086;&#1076;%20&#1074;&#1077;&#1095;&#1077;&#1088;),%20&#1090;&#1072;&#1085;&#1077;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3.jpeg"/><Relationship Id="rId7" Type="http://schemas.openxmlformats.org/officeDocument/2006/relationships/image" Target="../media/image4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Relationship Id="rId9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E:\&#1084;&#1072;&#1089;&#1083;&#1077;&#1085;&#1080;&#1094;&#1072;\&#1086;&#1081;,%20&#1073;&#1083;&#1080;&#1085;&#1099;.mp4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84;&#1072;&#1089;&#1083;&#1077;&#1085;&#1080;&#1094;&#1072;\&#1084;&#1072;&#1089;&#1083;&#1077;&#1085;&#1080;&#1095;&#1085;&#1086;&#1077;%20&#1075;&#1091;&#1083;&#1103;&#1085;&#1100;&#1077;.mp4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33.jpeg"/><Relationship Id="rId7" Type="http://schemas.openxmlformats.org/officeDocument/2006/relationships/image" Target="../media/image6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33.jpeg"/><Relationship Id="rId7" Type="http://schemas.openxmlformats.org/officeDocument/2006/relationships/image" Target="../media/image6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&#1084;&#1072;&#1089;&#1083;&#1077;&#1085;&#1080;&#1094;&#1072;.pptx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57158" y="42860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502017"/>
            <a:ext cx="371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МБОУ «Весьегонская СОШ»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683568" y="1417087"/>
            <a:ext cx="7143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</a:rPr>
              <a:t>Коллективный творческий проект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</a:rPr>
              <a:t>обучающихся 1 «</a:t>
            </a:r>
            <a:r>
              <a:rPr lang="ru-RU" sz="2000" b="1" dirty="0" smtClean="0">
                <a:solidFill>
                  <a:srgbClr val="FF0000"/>
                </a:solidFill>
              </a:rPr>
              <a:t>в» </a:t>
            </a:r>
            <a:r>
              <a:rPr lang="ru-RU" sz="2000" b="1" dirty="0">
                <a:solidFill>
                  <a:srgbClr val="FF0000"/>
                </a:solidFill>
              </a:rPr>
              <a:t>класса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1475656" y="4578169"/>
            <a:ext cx="415423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Руководители: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Круглышева</a:t>
            </a:r>
            <a:r>
              <a:rPr lang="ru-RU" b="1" dirty="0">
                <a:solidFill>
                  <a:srgbClr val="FF0000"/>
                </a:solidFill>
              </a:rPr>
              <a:t> О.Г., Фомина Г.Н.</a:t>
            </a:r>
          </a:p>
          <a:p>
            <a:pPr algn="ctr"/>
            <a:endParaRPr lang="ru-RU" b="1" dirty="0">
              <a:solidFill>
                <a:srgbClr val="FF0000"/>
              </a:solidFill>
            </a:endParaRP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2024 год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3488" y="2350640"/>
            <a:ext cx="8715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FF0000"/>
                </a:solidFill>
              </a:rPr>
              <a:t>«Масленица у ворот – заходи в наш дружный семейный хоровод»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" y="-4091"/>
            <a:ext cx="9138552" cy="6862091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34" y="1785926"/>
            <a:ext cx="26432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9154" name="Picture 2" descr="C:\Users\User\Downloads\21a07787ee08cb554d235df867afa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857364"/>
            <a:ext cx="3143272" cy="444766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857232"/>
            <a:ext cx="38576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Во вторник на уроке музыки мы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познакомились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с произведениями, которые сочинялись и русским народом,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 русскими композиторами в честь этого весеннего праздника.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н для презентации масленица (6)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714356"/>
            <a:ext cx="65008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Мы узнали, что каждый день Масленой недели был наполнен музыкой и песнями. Отовсюду звучали частушки, прибаутки, колядки, дразнилки, обрядовые песни —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 все это весело, задорно, со смехом и шутками.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0694" y="2928934"/>
            <a:ext cx="27146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Пели все, ведь Масленица — особый праздник, который объединял каждую семью, и молодых, и старых. Все здесь не просто зрители, но и активные участники гуляний.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н для презентации масленица (6)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57224" y="857232"/>
            <a:ext cx="62151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Эти песни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исполнялись на улицах, во дворах, на площадях.  </a:t>
            </a:r>
            <a:r>
              <a:rPr lang="ru-RU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Они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сопровождали танцы, игры и другие развлечения, которые проводились во время Масленицы.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4286256"/>
            <a:ext cx="292895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 масленичных дразнилках Масленицу даже человеческими именами наделяли, такими как 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Изотьевна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Автдотьюшка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, Акулина 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Саввишна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" name="Рисунок 4" descr="8d49c8d7f29327bdc245e5c016494447.jpg"/>
          <p:cNvPicPr>
            <a:picLocks noChangeAspect="1"/>
          </p:cNvPicPr>
          <p:nvPr/>
        </p:nvPicPr>
        <p:blipFill>
          <a:blip r:embed="rId3"/>
          <a:srcRect b="7291"/>
          <a:stretch>
            <a:fillRect/>
          </a:stretch>
        </p:blipFill>
        <p:spPr>
          <a:xfrm>
            <a:off x="6357950" y="1785926"/>
            <a:ext cx="2033156" cy="2348799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Фон для презентации масленица (6).jpg"/>
          <p:cNvPicPr>
            <a:picLocks noChangeAspect="1"/>
          </p:cNvPicPr>
          <p:nvPr/>
        </p:nvPicPr>
        <p:blipFill>
          <a:blip r:embed="rId2">
            <a:lum bright="10000" contras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559773"/>
            <a:ext cx="857256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Но ей присваивались не только хвалебные имена, а и ругательства, которые произносились в шутливой форме.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Обзывали Масленицу "обманщицей", "объедалой"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 "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кривошейкой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", поскольку она приходила всего лишь на одну неделю,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которая пролетала быстро и казалась короткой. Впереди был Великий пост, поэтому славянам так хотелось продлить это развеселое время. Одна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из масленичных песенок даже так и называлась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«Масленица – </a:t>
            </a:r>
            <a:r>
              <a:rPr lang="ru-RU" b="1" dirty="0" err="1">
                <a:solidFill>
                  <a:srgbClr val="C00000"/>
                </a:solidFill>
                <a:cs typeface="Times New Roman" pitchFamily="18" charset="0"/>
              </a:rPr>
              <a:t>кривошейка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». Она имела множество вариантов.</a:t>
            </a:r>
            <a:r>
              <a:rPr lang="ru-RU" sz="2000" b="1" dirty="0">
                <a:solidFill>
                  <a:srgbClr val="C00000"/>
                </a:solidFill>
                <a:cs typeface="Times New Roman" pitchFamily="18" charset="0"/>
              </a:rPr>
              <a:t> </a:t>
            </a:r>
            <a:endParaRPr lang="ru-RU" sz="1600" b="1" dirty="0">
              <a:solidFill>
                <a:srgbClr val="C00000"/>
              </a:solidFill>
              <a:cs typeface="Times New Roman" pitchFamily="18" charset="0"/>
            </a:endParaRPr>
          </a:p>
          <a:p>
            <a:r>
              <a:rPr lang="ru-RU" sz="1200" dirty="0">
                <a:cs typeface="Times New Roman" pitchFamily="18" charset="0"/>
              </a:rPr>
              <a:t>. </a:t>
            </a:r>
          </a:p>
        </p:txBody>
      </p:sp>
      <p:pic>
        <p:nvPicPr>
          <p:cNvPr id="5" name="Рисунок 4" descr="маслен.jpg"/>
          <p:cNvPicPr>
            <a:picLocks noChangeAspect="1"/>
          </p:cNvPicPr>
          <p:nvPr/>
        </p:nvPicPr>
        <p:blipFill>
          <a:blip r:embed="rId3" cstate="print"/>
          <a:srcRect b="5236"/>
          <a:stretch>
            <a:fillRect/>
          </a:stretch>
        </p:blipFill>
        <p:spPr>
          <a:xfrm>
            <a:off x="5214942" y="3643314"/>
            <a:ext cx="3286116" cy="190220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79730072_bogatyr-club-p-fon-dlya-prezentatsii-maslenitsa-instagram-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8" y="-4091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8596" y="571480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Под эту песню молодежь кланялась чучелу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Масленицы и плясала вокруг нее.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Одна из молодиц подносила Масленице каравай.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Мы тоже разучили такую прибаутку.</a:t>
            </a:r>
          </a:p>
        </p:txBody>
      </p:sp>
      <p:pic>
        <p:nvPicPr>
          <p:cNvPr id="8" name="масленица кривошей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00166" y="1785926"/>
            <a:ext cx="6405607" cy="4804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53532168_13-celes-club-p-fon-dlya-prezentatsii-narodnie-igri-krasiv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1142984"/>
            <a:ext cx="43577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Оказывается, не только русский народ воспевал Масленицу в песнях,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но и нашим композиторам во все времена тоже был близок и дорог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этот весенний праздник.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На уроках музыки мы познакомились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с такими произведениями. </a:t>
            </a:r>
          </a:p>
        </p:txBody>
      </p:sp>
      <p:sp>
        <p:nvSpPr>
          <p:cNvPr id="4098" name="AutoShape 2" descr="https://krasotka-tlt.ru/wp-content/uploads/3/9/3/3935b307721c8c2fc8ce916976fa595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krasotka-tlt.ru/wp-content/uploads/3/9/3/3935b307721c8c2fc8ce916976fa595f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3935b307721c8c2fc8ce916976fa595f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1" y="3714752"/>
            <a:ext cx="2752719" cy="2064539"/>
          </a:xfrm>
          <a:prstGeom prst="rect">
            <a:avLst/>
          </a:prstGeom>
        </p:spPr>
      </p:pic>
      <p:pic>
        <p:nvPicPr>
          <p:cNvPr id="7" name="Рисунок 6" descr="591e7d7218a24a8ddca3ccfb7ecd2611-800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3643314"/>
            <a:ext cx="2809868" cy="2107401"/>
          </a:xfrm>
          <a:prstGeom prst="rect">
            <a:avLst/>
          </a:prstGeom>
        </p:spPr>
      </p:pic>
      <p:pic>
        <p:nvPicPr>
          <p:cNvPr id="8" name="Рисунок 7" descr="image-83.jpg"/>
          <p:cNvPicPr>
            <a:picLocks noChangeAspect="1"/>
          </p:cNvPicPr>
          <p:nvPr/>
        </p:nvPicPr>
        <p:blipFill>
          <a:blip r:embed="rId5"/>
          <a:srcRect l="18145" t="1" r="18346"/>
          <a:stretch>
            <a:fillRect/>
          </a:stretch>
        </p:blipFill>
        <p:spPr>
          <a:xfrm>
            <a:off x="6000760" y="1285860"/>
            <a:ext cx="1857388" cy="21934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928662" y="500042"/>
            <a:ext cx="62151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Сцену прощания с чучелом Масленицы мы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увидели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 опере «Снегурочка» Н.А. Римского-Корсакова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по сказке А.Н. Островского.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Это настоящий древний обряд встречи весны с зимой.</a:t>
            </a:r>
            <a:r>
              <a:rPr lang="ru-RU" dirty="0"/>
              <a:t> 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pic>
        <p:nvPicPr>
          <p:cNvPr id="4" name="Рисунок 3" descr="IMG_20240321_0946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2786058"/>
            <a:ext cx="4286248" cy="3214686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5" name="Рисунок 4" descr="IMG_20240321_0948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928802"/>
            <a:ext cx="3533741" cy="2650306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28596" y="428604"/>
            <a:ext cx="7072362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Образ народного гуляния на Масленой неделе отразил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 фортепианном цикле «Времена года»  Петр Ильич Чайковский.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Композитор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передал в нем удаль и размах народного гуляния.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Мы услышали в нем и русскую гармонику, и шум толпы, и звон бубенчиков в тройке. А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в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середине пьесы 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можно даже представить  медведя.</a:t>
            </a:r>
            <a:r>
              <a:rPr lang="ru-RU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 А ведь это действительно так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: там были и медведи,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и театрализованные представления, и многие другие диковинки.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pic>
        <p:nvPicPr>
          <p:cNvPr id="6" name="Рисунок 5" descr="13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670" y="2571744"/>
            <a:ext cx="5993099" cy="3478137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Рисунок 4" descr="maxresdefault.jpg"/>
          <p:cNvPicPr>
            <a:picLocks noChangeAspect="1"/>
          </p:cNvPicPr>
          <p:nvPr/>
        </p:nvPicPr>
        <p:blipFill>
          <a:blip r:embed="rId5"/>
          <a:srcRect l="32143" t="78307" r="30953"/>
          <a:stretch>
            <a:fillRect/>
          </a:stretch>
        </p:blipFill>
        <p:spPr>
          <a:xfrm>
            <a:off x="2928926" y="5214950"/>
            <a:ext cx="2214578" cy="732222"/>
          </a:xfrm>
          <a:prstGeom prst="rect">
            <a:avLst/>
          </a:prstGeom>
        </p:spPr>
      </p:pic>
      <p:pic>
        <p:nvPicPr>
          <p:cNvPr id="7" name="Рисунок 6" descr="maxresdefault.jpg"/>
          <p:cNvPicPr>
            <a:picLocks noChangeAspect="1"/>
          </p:cNvPicPr>
          <p:nvPr/>
        </p:nvPicPr>
        <p:blipFill>
          <a:blip r:embed="rId5"/>
          <a:srcRect l="4762" t="2114" r="69048" b="72488"/>
          <a:stretch>
            <a:fillRect/>
          </a:stretch>
        </p:blipFill>
        <p:spPr>
          <a:xfrm>
            <a:off x="2143108" y="2643182"/>
            <a:ext cx="1571636" cy="857256"/>
          </a:xfrm>
          <a:prstGeom prst="rect">
            <a:avLst/>
          </a:prstGeom>
        </p:spPr>
      </p:pic>
      <p:pic>
        <p:nvPicPr>
          <p:cNvPr id="8" name="П.И. Чайковский - _Времена года_, Op. 37a - Февраль_ Масленица (Н. Луганский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1643042" y="600076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82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500042"/>
            <a:ext cx="264320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Гуляния на Масленицу стали фоном,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на котором разворачивается действие в балете «Петрушка» Игоря Фёдоровича Стравинского.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Здесь </a:t>
            </a:r>
            <a:r>
              <a:rPr lang="ru-RU" b="1" dirty="0">
                <a:solidFill>
                  <a:srgbClr val="C00000"/>
                </a:solidFill>
                <a:ea typeface="Calibri" pitchFamily="34" charset="0"/>
                <a:cs typeface="Times New Roman" pitchFamily="18" charset="0"/>
              </a:rPr>
              <a:t>звучат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 народные мелодии «Ах вы, сени»,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«Вдоль по Питерской»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и напевы,  созданные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в духе народных песен.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pic>
        <p:nvPicPr>
          <p:cNvPr id="5" name="Рисунок 4" descr="1520420483_8.jpg"/>
          <p:cNvPicPr>
            <a:picLocks noChangeAspect="1"/>
          </p:cNvPicPr>
          <p:nvPr/>
        </p:nvPicPr>
        <p:blipFill>
          <a:blip r:embed="rId4"/>
          <a:srcRect l="48869" t="50414" r="9296"/>
          <a:stretch>
            <a:fillRect/>
          </a:stretch>
        </p:blipFill>
        <p:spPr>
          <a:xfrm>
            <a:off x="285720" y="4500570"/>
            <a:ext cx="1285884" cy="2156468"/>
          </a:xfrm>
          <a:prstGeom prst="rect">
            <a:avLst/>
          </a:prstGeom>
        </p:spPr>
      </p:pic>
      <p:pic>
        <p:nvPicPr>
          <p:cNvPr id="6" name="Рисунок 5" descr="bwBo8nul1q8.jpg"/>
          <p:cNvPicPr>
            <a:picLocks noChangeAspect="1"/>
          </p:cNvPicPr>
          <p:nvPr/>
        </p:nvPicPr>
        <p:blipFill>
          <a:blip r:embed="rId5"/>
          <a:srcRect l="6054" r="14844"/>
          <a:stretch>
            <a:fillRect/>
          </a:stretch>
        </p:blipFill>
        <p:spPr>
          <a:xfrm>
            <a:off x="7286644" y="357166"/>
            <a:ext cx="1389438" cy="2568898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7" name="Рисунок 6" descr="1sofijska_opera_petrushka7R8A731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00364" y="428604"/>
            <a:ext cx="4000528" cy="244032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8" name="Рисунок 7" descr="3a262e08ebb0763ba5e6bb3823233c75-800x.jpg"/>
          <p:cNvPicPr>
            <a:picLocks noChangeAspect="1"/>
          </p:cNvPicPr>
          <p:nvPr/>
        </p:nvPicPr>
        <p:blipFill>
          <a:blip r:embed="rId7"/>
          <a:srcRect l="4062" t="12500" r="5000" b="19600"/>
          <a:stretch>
            <a:fillRect/>
          </a:stretch>
        </p:blipFill>
        <p:spPr>
          <a:xfrm>
            <a:off x="3214678" y="3214686"/>
            <a:ext cx="5357850" cy="3000396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9" name="И.Стравинский - Музыка из балета _Петрушка_, 4-ая картина. Народное гулянье на масленице (под вечер), тан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2071670" y="6000768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1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9139642" cy="6858000"/>
          </a:xfrm>
          <a:prstGeom prst="rect">
            <a:avLst/>
          </a:prstGeom>
        </p:spPr>
      </p:pic>
      <p:pic>
        <p:nvPicPr>
          <p:cNvPr id="48130" name="Picture 2" descr="C:\Users\User\Downloads\1655451170_1-kartinkof-club-p-maslenitsa-po-dnyam-nedeli-v-kartinkakh-1.jpg"/>
          <p:cNvPicPr>
            <a:picLocks noChangeAspect="1" noChangeArrowheads="1"/>
          </p:cNvPicPr>
          <p:nvPr/>
        </p:nvPicPr>
        <p:blipFill rotWithShape="1">
          <a:blip r:embed="rId3" cstate="print"/>
          <a:srcRect l="14759" r="15458"/>
          <a:stretch/>
        </p:blipFill>
        <p:spPr bwMode="auto">
          <a:xfrm>
            <a:off x="285720" y="857232"/>
            <a:ext cx="3976277" cy="5698018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86248" y="1142984"/>
            <a:ext cx="421484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Настала среда, и чтобы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расширить</a:t>
            </a:r>
            <a:endParaRPr lang="ru-RU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 свой кругозор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масленой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неделе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мы отправились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 детскую библиотеку.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Здесь нас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познакомили с 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книжной </a:t>
            </a:r>
            <a:r>
              <a:rPr lang="ru-RU" b="1" dirty="0" smtClean="0">
                <a:solidFill>
                  <a:srgbClr val="C00000"/>
                </a:solidFill>
              </a:rPr>
              <a:t>выставкой и со стихами </a:t>
            </a:r>
            <a:r>
              <a:rPr lang="ru-RU" b="1" dirty="0" smtClean="0">
                <a:solidFill>
                  <a:srgbClr val="C00000"/>
                </a:solidFill>
              </a:rPr>
              <a:t>известных русских </a:t>
            </a:r>
            <a:r>
              <a:rPr lang="ru-RU" b="1" dirty="0" smtClean="0">
                <a:solidFill>
                  <a:srgbClr val="C00000"/>
                </a:solidFill>
              </a:rPr>
              <a:t>поэтов.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pic>
        <p:nvPicPr>
          <p:cNvPr id="6146" name="Picture 2" descr="C:\Users\User\Downloads\VtoqDnDXOm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714752"/>
            <a:ext cx="3714776" cy="278608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39237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0034" y="214290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Цель:</a:t>
            </a:r>
            <a:r>
              <a:rPr lang="ru-RU" b="1" i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FF0000"/>
              </a:solidFill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Познакомиться с народными и семейными традициями  путем погружения в атмосферу праздника Масленица.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1142984"/>
            <a:ext cx="764386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- изучить историю праздника;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 - изучить семейные обычаи и традиции русской Масленицы;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 - уточнить и выделить важные моменты (символы) Масленичных  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   гуляний;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 - разучить русские народные песни об этом празднике;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 - познакомиться с произведениями русских композиторов, в которых   </a:t>
            </a:r>
          </a:p>
          <a:p>
            <a:pPr fontAlgn="base"/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    нашли  отражения народные Масленичные гуляния;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4358" y="0"/>
            <a:ext cx="9139642" cy="6858000"/>
          </a:xfrm>
          <a:prstGeom prst="rect">
            <a:avLst/>
          </a:prstGeom>
        </p:spPr>
      </p:pic>
      <p:pic>
        <p:nvPicPr>
          <p:cNvPr id="5" name="Рисунок 4" descr="1520420483_8.jpg"/>
          <p:cNvPicPr>
            <a:picLocks noChangeAspect="1"/>
          </p:cNvPicPr>
          <p:nvPr/>
        </p:nvPicPr>
        <p:blipFill>
          <a:blip r:embed="rId3"/>
          <a:srcRect l="48869" t="50414" r="9296"/>
          <a:stretch>
            <a:fillRect/>
          </a:stretch>
        </p:blipFill>
        <p:spPr>
          <a:xfrm>
            <a:off x="285720" y="4500570"/>
            <a:ext cx="1285884" cy="2156468"/>
          </a:xfrm>
          <a:prstGeom prst="rect">
            <a:avLst/>
          </a:prstGeom>
        </p:spPr>
      </p:pic>
      <p:pic>
        <p:nvPicPr>
          <p:cNvPr id="3074" name="Picture 2" descr="C:\Users\User\Downloads\97NlkmDKKQ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429132"/>
            <a:ext cx="2714644" cy="2035983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075" name="Picture 3" descr="C:\Users\User\Downloads\6RlyRm_tGv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4318365"/>
            <a:ext cx="2643206" cy="198240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3076" name="Picture 4" descr="C:\Users\User\Downloads\WsfKZKZ7Pe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572008"/>
            <a:ext cx="2643206" cy="198240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3078" name="AutoShape 6" descr="https://sun9-34.userapi.com/impg/CmlhdwzVhypJXoId2iWAdLTHytyDH7QQkzlkmw/Zi_mbZDtL5A.jpg?size=1280x960&amp;quality=96&amp;sign=eb58f34bbcf940f84c1b3dfd0cca79a6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2071678"/>
            <a:ext cx="2667018" cy="2000263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3079" name="Picture 7" descr="C:\Users\User\Downloads\Zi_mbZDtL5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214554"/>
            <a:ext cx="2714644" cy="203598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428596" y="571480"/>
            <a:ext cx="75724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Нам очень интересно рассказали о символах этого праздника – солнце, блинах, чучеле зимы. Здесь мы играли в масленичные игры,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водили хороводы, рисовали, угощались пышными блинами.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43636" y="1928802"/>
            <a:ext cx="2632163" cy="197412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13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571868" y="4572008"/>
            <a:ext cx="47149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А в самый разгар Масленой недели, в четверг, мы  организовали  и провели праздничное мероприятие «Разгуляй Масленица»  вместе с  родителями.</a:t>
            </a:r>
          </a:p>
        </p:txBody>
      </p:sp>
      <p:pic>
        <p:nvPicPr>
          <p:cNvPr id="7" name="Рисунок 6" descr="1679730020_bogatyr-club-p-fon-dlya-prezentatsii-maslenitsa-instagram-20.jpg"/>
          <p:cNvPicPr>
            <a:picLocks noChangeAspect="1"/>
          </p:cNvPicPr>
          <p:nvPr/>
        </p:nvPicPr>
        <p:blipFill>
          <a:blip r:embed="rId3" cstate="print"/>
          <a:srcRect t="36246" r="67961"/>
          <a:stretch>
            <a:fillRect/>
          </a:stretch>
        </p:blipFill>
        <p:spPr>
          <a:xfrm>
            <a:off x="214282" y="3857628"/>
            <a:ext cx="2357454" cy="263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0" name="Picture 2" descr="C:\Users\User\Downloads\P4J2uscZid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642918"/>
            <a:ext cx="4976847" cy="373263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79730020_bogatyr-club-p-fon-dlya-prezentatsii-maslenitsa-instagram-20.jpg"/>
          <p:cNvPicPr>
            <a:picLocks noChangeAspect="1"/>
          </p:cNvPicPr>
          <p:nvPr/>
        </p:nvPicPr>
        <p:blipFill>
          <a:blip r:embed="rId3" cstate="print"/>
          <a:srcRect t="36246" r="67961"/>
          <a:stretch>
            <a:fillRect/>
          </a:stretch>
        </p:blipFill>
        <p:spPr>
          <a:xfrm>
            <a:off x="214282" y="3857628"/>
            <a:ext cx="2357454" cy="263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679730072_bogatyr-club-p-fon-dlya-prezentatsii-maslenitsa-instagram-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13"/>
            <a:ext cx="9138552" cy="686209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00166" y="714356"/>
            <a:ext cx="5015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Начало праздника мы открыли веселой песней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«Ой, блины»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10" name="ой, блин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2786050" y="1928802"/>
            <a:ext cx="5715039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91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5720" y="428604"/>
            <a:ext cx="4500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Наш Ольга Геннадьевна провела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с родителями мастер класс «Кукла «Масленица»</a:t>
            </a:r>
          </a:p>
        </p:txBody>
      </p:sp>
      <p:pic>
        <p:nvPicPr>
          <p:cNvPr id="7" name="Рисунок 6" descr="1679730020_bogatyr-club-p-fon-dlya-prezentatsii-maslenitsa-instagram-20.jpg"/>
          <p:cNvPicPr>
            <a:picLocks noChangeAspect="1"/>
          </p:cNvPicPr>
          <p:nvPr/>
        </p:nvPicPr>
        <p:blipFill>
          <a:blip r:embed="rId3" cstate="print"/>
          <a:srcRect t="36246" r="67961"/>
          <a:stretch>
            <a:fillRect/>
          </a:stretch>
        </p:blipFill>
        <p:spPr>
          <a:xfrm>
            <a:off x="214282" y="3857628"/>
            <a:ext cx="2357454" cy="263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46" name="Picture 2" descr="C:\Users\User\Downloads\JHLZ4xXfgd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429000"/>
            <a:ext cx="4000528" cy="3000395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7347" name="Picture 3" descr="C:\Users\User\Downloads\hl0bNidV9i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785926"/>
            <a:ext cx="3643338" cy="273250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7348" name="Picture 4" descr="C:\Users\User\Downloads\KSVFo9ySeO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500042"/>
            <a:ext cx="2035965" cy="271462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91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428992" y="428605"/>
            <a:ext cx="3429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Мы весело играли в народные игры «Карусель», «Веселый бубен», «Масленица», «Горелки», «Ручеек» </a:t>
            </a:r>
          </a:p>
        </p:txBody>
      </p:sp>
      <p:pic>
        <p:nvPicPr>
          <p:cNvPr id="7" name="Рисунок 6" descr="1679730020_bogatyr-club-p-fon-dlya-prezentatsii-maslenitsa-instagram-20.jpg"/>
          <p:cNvPicPr>
            <a:picLocks noChangeAspect="1"/>
          </p:cNvPicPr>
          <p:nvPr/>
        </p:nvPicPr>
        <p:blipFill>
          <a:blip r:embed="rId3" cstate="print"/>
          <a:srcRect t="36246" r="67961"/>
          <a:stretch>
            <a:fillRect/>
          </a:stretch>
        </p:blipFill>
        <p:spPr>
          <a:xfrm>
            <a:off x="214282" y="3857628"/>
            <a:ext cx="2357454" cy="263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0" name="Picture 2" descr="C:\Users\User\Downloads\vDHLaAAgv0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786058"/>
            <a:ext cx="2857502" cy="381000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8371" name="Picture 3" descr="C:\Users\User\Downloads\LA4nicbN1z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860" y="1000108"/>
            <a:ext cx="2893239" cy="385765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8372" name="Picture 4" descr="C:\Users\User\Downloads\hEjCJLXT8cU (1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071678"/>
            <a:ext cx="2643188" cy="352425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91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9058" y="428604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679730020_bogatyr-club-p-fon-dlya-prezentatsii-maslenitsa-instagram-20.jpg"/>
          <p:cNvPicPr>
            <a:picLocks noChangeAspect="1"/>
          </p:cNvPicPr>
          <p:nvPr/>
        </p:nvPicPr>
        <p:blipFill>
          <a:blip r:embed="rId3" cstate="print"/>
          <a:srcRect t="36246" r="67961"/>
          <a:stretch>
            <a:fillRect/>
          </a:stretch>
        </p:blipFill>
        <p:spPr>
          <a:xfrm>
            <a:off x="214282" y="3857628"/>
            <a:ext cx="2357454" cy="2638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2" name="Picture 2" descr="C:\Users\User\Downloads\lUmTM6ezzf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857364"/>
            <a:ext cx="3809995" cy="2857496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6323" name="Picture 3" descr="C:\Users\User\Downloads\XVJYLUvIy5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571744"/>
            <a:ext cx="3357562" cy="335756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857224" y="571480"/>
            <a:ext cx="6000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 завершении праздника мы пили чай, лакомились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домашними блинами и варением.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91"/>
            <a:ext cx="9138552" cy="6862091"/>
          </a:xfrm>
          <a:prstGeom prst="rect">
            <a:avLst/>
          </a:prstGeom>
        </p:spPr>
      </p:pic>
      <p:pic>
        <p:nvPicPr>
          <p:cNvPr id="7" name="Picture 7" descr="C:\Users\User\Downloads\x2jyn_FoGI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85926"/>
            <a:ext cx="6215106" cy="466133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857224" y="642918"/>
            <a:ext cx="608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Теплое семейное фото стало финалом нашего праздника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0" y="0"/>
            <a:ext cx="9139642" cy="6858000"/>
          </a:xfrm>
          <a:prstGeom prst="rect">
            <a:avLst/>
          </a:prstGeom>
        </p:spPr>
      </p:pic>
      <p:pic>
        <p:nvPicPr>
          <p:cNvPr id="5" name="Рисунок 4" descr="1520420483_8.jpg"/>
          <p:cNvPicPr>
            <a:picLocks noChangeAspect="1"/>
          </p:cNvPicPr>
          <p:nvPr/>
        </p:nvPicPr>
        <p:blipFill>
          <a:blip r:embed="rId4"/>
          <a:srcRect l="48869" t="50414" r="9296"/>
          <a:stretch>
            <a:fillRect/>
          </a:stretch>
        </p:blipFill>
        <p:spPr>
          <a:xfrm>
            <a:off x="285720" y="4500570"/>
            <a:ext cx="1285884" cy="2156468"/>
          </a:xfrm>
          <a:prstGeom prst="rect">
            <a:avLst/>
          </a:prstGeom>
        </p:spPr>
      </p:pic>
      <p:pic>
        <p:nvPicPr>
          <p:cNvPr id="54274" name="Picture 2" descr="C:\Users\User\Downloads\b35a1bd010e4e77c3125a817732bdb5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85728"/>
            <a:ext cx="4429156" cy="626716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285728"/>
            <a:ext cx="3143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Где мы только не побывали на масленичной неделе. В пятницу веселились на городской площади.</a:t>
            </a:r>
          </a:p>
        </p:txBody>
      </p:sp>
      <p:pic>
        <p:nvPicPr>
          <p:cNvPr id="7" name="Picture 6" descr="C:\Users\User\Downloads\rMad3Wn1DL4.jpg"/>
          <p:cNvPicPr>
            <a:picLocks noChangeAspect="1" noChangeArrowheads="1"/>
          </p:cNvPicPr>
          <p:nvPr/>
        </p:nvPicPr>
        <p:blipFill>
          <a:blip r:embed="rId6" cstate="print"/>
          <a:srcRect l="3846" t="3846" r="3846" b="3846"/>
          <a:stretch>
            <a:fillRect/>
          </a:stretch>
        </p:blipFill>
        <p:spPr bwMode="auto">
          <a:xfrm>
            <a:off x="1785918" y="4357694"/>
            <a:ext cx="2214578" cy="2214578"/>
          </a:xfrm>
          <a:prstGeom prst="rect">
            <a:avLst/>
          </a:prstGeom>
          <a:noFill/>
        </p:spPr>
      </p:pic>
      <p:pic>
        <p:nvPicPr>
          <p:cNvPr id="8" name="масленичное гулянье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28596" y="1714488"/>
            <a:ext cx="3486158" cy="26146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9139642" cy="6858000"/>
          </a:xfrm>
          <a:prstGeom prst="rect">
            <a:avLst/>
          </a:prstGeom>
        </p:spPr>
      </p:pic>
      <p:pic>
        <p:nvPicPr>
          <p:cNvPr id="5" name="Рисунок 4" descr="1520420483_8.jpg"/>
          <p:cNvPicPr>
            <a:picLocks noChangeAspect="1"/>
          </p:cNvPicPr>
          <p:nvPr/>
        </p:nvPicPr>
        <p:blipFill>
          <a:blip r:embed="rId3"/>
          <a:srcRect l="48869" t="50414" r="9296"/>
          <a:stretch>
            <a:fillRect/>
          </a:stretch>
        </p:blipFill>
        <p:spPr>
          <a:xfrm>
            <a:off x="285720" y="4500570"/>
            <a:ext cx="1285884" cy="2156468"/>
          </a:xfrm>
          <a:prstGeom prst="rect">
            <a:avLst/>
          </a:prstGeom>
        </p:spPr>
      </p:pic>
      <p:pic>
        <p:nvPicPr>
          <p:cNvPr id="5122" name="Picture 2" descr="C:\Users\User\Downloads\zbBwIZMQjgo.jpg"/>
          <p:cNvPicPr>
            <a:picLocks noChangeAspect="1" noChangeArrowheads="1"/>
          </p:cNvPicPr>
          <p:nvPr/>
        </p:nvPicPr>
        <p:blipFill>
          <a:blip r:embed="rId4" cstate="print"/>
          <a:srcRect t="2777" r="10415"/>
          <a:stretch>
            <a:fillRect/>
          </a:stretch>
        </p:blipFill>
        <p:spPr bwMode="auto">
          <a:xfrm>
            <a:off x="285720" y="357166"/>
            <a:ext cx="3071834" cy="2500306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124" name="Picture 4" descr="C:\Users\User\Downloads\QV2Di3s52Gc.jpg"/>
          <p:cNvPicPr>
            <a:picLocks noChangeAspect="1" noChangeArrowheads="1"/>
          </p:cNvPicPr>
          <p:nvPr/>
        </p:nvPicPr>
        <p:blipFill>
          <a:blip r:embed="rId5" cstate="print"/>
          <a:srcRect l="14062"/>
          <a:stretch>
            <a:fillRect/>
          </a:stretch>
        </p:blipFill>
        <p:spPr bwMode="auto">
          <a:xfrm>
            <a:off x="5357818" y="3786190"/>
            <a:ext cx="3143272" cy="274321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4" name="Picture 2" descr="C:\Users\User\Downloads\8RR6F7xhXIA.jpg"/>
          <p:cNvPicPr>
            <a:picLocks noChangeAspect="1" noChangeArrowheads="1"/>
          </p:cNvPicPr>
          <p:nvPr/>
        </p:nvPicPr>
        <p:blipFill>
          <a:blip r:embed="rId6" cstate="print"/>
          <a:srcRect l="12767" r="17020" b="8510"/>
          <a:stretch>
            <a:fillRect/>
          </a:stretch>
        </p:blipFill>
        <p:spPr bwMode="auto">
          <a:xfrm>
            <a:off x="357158" y="3498814"/>
            <a:ext cx="3071833" cy="3002019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126" name="Picture 6" descr="C:\Users\User\Downloads\hihFhkjb2Qc.jpg"/>
          <p:cNvPicPr>
            <a:picLocks noChangeAspect="1" noChangeArrowheads="1"/>
          </p:cNvPicPr>
          <p:nvPr/>
        </p:nvPicPr>
        <p:blipFill>
          <a:blip r:embed="rId7" cstate="print"/>
          <a:srcRect l="11720" t="9375" r="8593"/>
          <a:stretch>
            <a:fillRect/>
          </a:stretch>
        </p:blipFill>
        <p:spPr bwMode="auto">
          <a:xfrm>
            <a:off x="6000760" y="357166"/>
            <a:ext cx="2680154" cy="228601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5123" name="Picture 3" descr="C:\Users\User\Downloads\53zxmfzDJfQ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1857364"/>
            <a:ext cx="3071834" cy="2303875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9139642" cy="6858000"/>
          </a:xfrm>
          <a:prstGeom prst="rect">
            <a:avLst/>
          </a:prstGeom>
        </p:spPr>
      </p:pic>
      <p:pic>
        <p:nvPicPr>
          <p:cNvPr id="5" name="Рисунок 4" descr="1520420483_8.jpg"/>
          <p:cNvPicPr>
            <a:picLocks noChangeAspect="1"/>
          </p:cNvPicPr>
          <p:nvPr/>
        </p:nvPicPr>
        <p:blipFill>
          <a:blip r:embed="rId3"/>
          <a:srcRect l="48869" t="50414" r="9296"/>
          <a:stretch>
            <a:fillRect/>
          </a:stretch>
        </p:blipFill>
        <p:spPr>
          <a:xfrm>
            <a:off x="285720" y="4500570"/>
            <a:ext cx="1285884" cy="2156468"/>
          </a:xfrm>
          <a:prstGeom prst="rect">
            <a:avLst/>
          </a:prstGeom>
        </p:spPr>
      </p:pic>
      <p:pic>
        <p:nvPicPr>
          <p:cNvPr id="4099" name="Picture 3" descr="C:\Users\User\Downloads\uIm1tX_dOOc.jpg"/>
          <p:cNvPicPr>
            <a:picLocks noChangeAspect="1" noChangeArrowheads="1"/>
          </p:cNvPicPr>
          <p:nvPr/>
        </p:nvPicPr>
        <p:blipFill>
          <a:blip r:embed="rId4" cstate="print"/>
          <a:srcRect l="11203" r="17842" b="7054"/>
          <a:stretch>
            <a:fillRect/>
          </a:stretch>
        </p:blipFill>
        <p:spPr bwMode="auto">
          <a:xfrm>
            <a:off x="5857884" y="3500438"/>
            <a:ext cx="2928958" cy="287757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4101" name="Picture 5" descr="C:\Users\User\Downloads\_aZcr44Yph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1785926"/>
            <a:ext cx="2928992" cy="219674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214282" y="285728"/>
            <a:ext cx="55721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Пожалуй, это масленичное гулянье в теплый весенний день с веселыми песнями, хороводами, конкурсами, ароматным чаем с блинами нам больше всего понравилось!</a:t>
            </a:r>
            <a:r>
              <a:rPr lang="ru-RU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4102" name="Picture 6" descr="C:\Users\User\Downloads\jja2132ElsM.jpg"/>
          <p:cNvPicPr>
            <a:picLocks noChangeAspect="1" noChangeArrowheads="1"/>
          </p:cNvPicPr>
          <p:nvPr/>
        </p:nvPicPr>
        <p:blipFill>
          <a:blip r:embed="rId6" cstate="print"/>
          <a:srcRect l="7826" r="19129" b="9565"/>
          <a:stretch>
            <a:fillRect/>
          </a:stretch>
        </p:blipFill>
        <p:spPr bwMode="auto">
          <a:xfrm>
            <a:off x="6182104" y="285728"/>
            <a:ext cx="2538796" cy="2357454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4" name="Picture 5" descr="C:\Users\User\Downloads\HdO4shd9NRQ.jpg"/>
          <p:cNvPicPr>
            <a:picLocks noChangeAspect="1" noChangeArrowheads="1"/>
          </p:cNvPicPr>
          <p:nvPr/>
        </p:nvPicPr>
        <p:blipFill>
          <a:blip r:embed="rId7" cstate="print"/>
          <a:srcRect l="26785" t="14286" r="8929" b="-3574"/>
          <a:stretch>
            <a:fillRect/>
          </a:stretch>
        </p:blipFill>
        <p:spPr bwMode="auto">
          <a:xfrm>
            <a:off x="357158" y="4286256"/>
            <a:ext cx="2286016" cy="2381268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6" name="Picture 2" descr="C:\Users\User\Downloads\NvOMhG700K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43240" y="2714620"/>
            <a:ext cx="2786082" cy="2786082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7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642918"/>
            <a:ext cx="892971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Россия богата своими традициями, обычаями, народными праздниками.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Одним из таких праздников является большое народное гулянье в конце зимы Масленица. Это гулянье было не только одним из самых любимых праздников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на Руси. В нем нашли свое отражение многие семейные традиции. Мы решили не только побольше узнать о Масленице, ее песнях, плясках, играх, символах, но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и вместе с родителями погрузиться в атмосферу этого весеннего праздника.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Ведь этот год объявлен Годом семьи. Наши родители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много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работают,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куда-то спешат, очень устают. А Масленица именно такой праздник,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когда можно собраться всей семьей,</a:t>
            </a: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поиграть, вкусно поесть,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да и просто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пообщаться.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Times New Roman" pitchFamily="18" charset="0"/>
              </a:rPr>
              <a:t>         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357166"/>
            <a:ext cx="31518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Актуальность проекта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pic>
        <p:nvPicPr>
          <p:cNvPr id="52226" name="Picture 2" descr="C:\Users\User\Downloads\суббо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85728"/>
            <a:ext cx="4442850" cy="628654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3" y="214291"/>
            <a:ext cx="3714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Домашним заданием на сегодня был просмотр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веселых  мультфильмов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про Масленицу: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«Ишь ты, Масленица», «Смешарики», «Простоквашино»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В них мы увидели много смешного и поучительного.</a:t>
            </a:r>
          </a:p>
        </p:txBody>
      </p:sp>
      <p:pic>
        <p:nvPicPr>
          <p:cNvPr id="1026" name="Picture 2" descr="C:\Users\User\Downloads\i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2714620"/>
            <a:ext cx="3214710" cy="2411033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1027" name="Picture 3" descr="C:\Users\User\Downloads\s-maslenitsei-vsego-vkusnog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72073"/>
            <a:ext cx="2071702" cy="1553777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4358" y="0"/>
            <a:ext cx="9139642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86050" y="714356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Users\User\Downloads\f165b62f161a05b6f64dfe1ed6c5e2b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00174"/>
            <a:ext cx="3571900" cy="505416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42910" y="357166"/>
            <a:ext cx="3714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Многие из нас посетили веселое городское гулянье!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Прощай, зимушка-зима!</a:t>
            </a:r>
          </a:p>
        </p:txBody>
      </p:sp>
      <p:pic>
        <p:nvPicPr>
          <p:cNvPr id="3074" name="Picture 2" descr="C:\Users\User\Downloads\jcPkcJw3tu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85728"/>
            <a:ext cx="4069348" cy="242889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3075" name="Picture 3" descr="C:\Users\User\Downloads\IhDFc3me1M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000372"/>
            <a:ext cx="4191028" cy="314327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3076" name="Picture 4" descr="C:\Users\User\Downloads\hPXkrMbDvu4.jpg"/>
          <p:cNvPicPr>
            <a:picLocks noChangeAspect="1" noChangeArrowheads="1"/>
          </p:cNvPicPr>
          <p:nvPr/>
        </p:nvPicPr>
        <p:blipFill>
          <a:blip r:embed="rId6" cstate="print"/>
          <a:srcRect l="27641" t="12623" r="24974" b="21108"/>
          <a:stretch>
            <a:fillRect/>
          </a:stretch>
        </p:blipFill>
        <p:spPr bwMode="auto">
          <a:xfrm>
            <a:off x="4857752" y="4857760"/>
            <a:ext cx="1571636" cy="16502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7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2428860" y="214290"/>
            <a:ext cx="40005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Вывод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71480"/>
            <a:ext cx="835824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Все поставленные задачи были выполнены. Мы узнали много нового: познакомились с историей праздника, его символами, традициями каждого дня, разучили народные песни, послушали музыкальные произведения, сами принимали активное участие в Масленой неделе. Традиции празднования Масленицы актуальны в современных семьях. Масленица - это праздник, который отражает натуру настоящего русского человека с его широкой, доброй душой, человека хлебосольного и щедрого.  Этот праздник имеет долгую многовековую историю в нашей стране, в ней переплелись народные и христианские обычаи и  семейные традиции.  Мы считаем, что ценности добра, милосердия, семейные ценности должны передаваться из поколения в поколение.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39237" cy="68580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28596" y="285728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Проект  был посвящен Году семьи и, конечно же, Масленице.</a:t>
            </a:r>
            <a:br>
              <a:rPr lang="ru-RU" b="1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Семейные традиции необычайно важны, потому что традиции – это особый дух, неповторимый уют и атмосфера, характерные для каждой семьи.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Они сплачивают семью, помогают стать единым целым. Любя и прощая друг друга, мы будет делать наш мир более уютным и радостным.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Ведь любовь и дружба ценятся на свете выше всего.</a:t>
            </a:r>
          </a:p>
        </p:txBody>
      </p:sp>
      <p:pic>
        <p:nvPicPr>
          <p:cNvPr id="3074" name="Picture 2" descr="C:\Users\User\Downloads\PrVRjuEn-3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214554"/>
            <a:ext cx="5187992" cy="319791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91"/>
            <a:ext cx="9138552" cy="686209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29058" y="428604"/>
            <a:ext cx="34290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571480"/>
            <a:ext cx="35301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Источники информации: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5786" y="1071546"/>
            <a:ext cx="7500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b="1" i="1">
                <a:solidFill>
                  <a:srgbClr val="FF0000"/>
                </a:solidFill>
              </a:rPr>
              <a:t>1</a:t>
            </a:r>
            <a:r>
              <a:rPr lang="ru-RU" b="1" i="1" dirty="0">
                <a:solidFill>
                  <a:srgbClr val="FF0000"/>
                </a:solidFill>
              </a:rPr>
              <a:t>. Кагальницкая, Е.И. Совместные праздники для школьников и родителей. –  Москва: Глобус, 2007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</a:rPr>
              <a:t>2. Михеева, Л.Н. Русские народные праздники. – Москва: Дрофа плюс, 2007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</a:rPr>
              <a:t>3. Панкеев, И.А. Сударыня Масленица. – Москва: Эксмо, 2003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  <a:hlinkClick r:id="rId3" action="ppaction://hlinkpres?slideindex=1&amp;slidetitle="/>
              </a:rPr>
              <a:t>4.https://foma.ru/stixi-i-pesni-o-maslenicze.html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  <a:hlinkClick r:id="rId3" action="ppaction://hlinkpres?slideindex=1&amp;slidetitle="/>
              </a:rPr>
              <a:t>5.http://sovettebe.ru/prazdniki/maslenitsa/ http://www.prazdnik.by/ 6.http://allscenarios.ucoz.ru/ http://ped-kopilka.ru/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  <a:hlinkClick r:id="rId3" action="ppaction://hlinkpres?slideindex=1&amp;slidetitle="/>
              </a:rPr>
              <a:t>7.http://xn--80aaomnek3a3c.xn--p1ai/</a:t>
            </a:r>
            <a:r>
              <a:rPr lang="ru-RU" b="1" i="1" dirty="0" err="1">
                <a:solidFill>
                  <a:srgbClr val="FF0000"/>
                </a:solidFill>
                <a:hlinkClick r:id="rId3" action="ppaction://hlinkpres?slideindex=1&amp;slidetitle="/>
              </a:rPr>
              <a:t>zaklichki</a:t>
            </a:r>
            <a:r>
              <a:rPr lang="ru-RU" b="1" i="1" dirty="0">
                <a:solidFill>
                  <a:srgbClr val="FF0000"/>
                </a:solidFill>
                <a:hlinkClick r:id="rId3" action="ppaction://hlinkpres?slideindex=1&amp;slidetitle="/>
              </a:rPr>
              <a:t>/</a:t>
            </a:r>
          </a:p>
          <a:p>
            <a:pPr fontAlgn="base"/>
            <a:r>
              <a:rPr lang="ru-RU" b="1" i="1" dirty="0">
                <a:solidFill>
                  <a:srgbClr val="FF0000"/>
                </a:solidFill>
                <a:hlinkClick r:id="rId3" action="ppaction://hlinkpres?slideindex=1&amp;slidetitle="/>
              </a:rPr>
              <a:t>8.https://lektsii.org/14-26887.html</a:t>
            </a:r>
            <a:endParaRPr lang="ru-RU" b="1" i="1" dirty="0">
              <a:solidFill>
                <a:srgbClr val="FF0000"/>
              </a:solidFill>
            </a:endParaRPr>
          </a:p>
          <a:p>
            <a:pPr fontAlgn="base"/>
            <a:r>
              <a:rPr lang="ru-RU" b="1" i="1" dirty="0">
                <a:solidFill>
                  <a:srgbClr val="FF0000"/>
                </a:solidFill>
              </a:rPr>
              <a:t>9. Яндекс картинки </a:t>
            </a:r>
          </a:p>
          <a:p>
            <a:pPr fontAlgn="base"/>
            <a:endParaRPr lang="ru-RU" i="1" dirty="0">
              <a:solidFill>
                <a:srgbClr val="FF0000"/>
              </a:solidFill>
            </a:endParaRPr>
          </a:p>
          <a:p>
            <a:pPr fontAlgn="base"/>
            <a:endParaRPr lang="ru-RU" i="1" dirty="0">
              <a:solidFill>
                <a:srgbClr val="FF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53532168_13-celes-club-p-fon-dlya-prezentatsii-narodnie-igri-krasiv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85852" y="1000108"/>
            <a:ext cx="685215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Мы узнали о том, что Масленица – один из самых древних праздников славян, восходящий еще к языческим временам. Оказывается, в древние времена на Руси проводы зимы и встреча весны были связаны с именем Велеса – языческого бога плодородия и скотоводства. 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sp>
        <p:nvSpPr>
          <p:cNvPr id="38914" name="AutoShape 2" descr="https://avatars.mds.yandex.net/get-entity_search/1020180/725203983/S600xU_2x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scale_12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2714620"/>
            <a:ext cx="2851026" cy="2980854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53532168_13-celes-club-p-fon-dlya-prezentatsii-narodnie-igri-krasiv-1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85852" y="928670"/>
            <a:ext cx="6643734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После того как Русь приняла христианство, праздник этот сохранился. С </a:t>
            </a:r>
            <a:r>
              <a:rPr lang="en-US" b="1" dirty="0">
                <a:solidFill>
                  <a:srgbClr val="C00000"/>
                </a:solidFill>
                <a:cs typeface="Times New Roman" pitchFamily="18" charset="0"/>
              </a:rPr>
              <a:t>XVI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века он стал называться Масленицей. Люди поняли, что силы природы играют большую роль в их жизни. С большой радостью они ждали прихода весны и хотели прогнать надоевшую зиму. А чтобы старуха-зима не злилась, ушла по-хорошему и в положенный срок, русский народ издавна устраивал ей пышные проводы. Он называл Масленицу веселою, широкою, разгульною, честною, тридцати братьев  сестрою, сорока бабушек внучкой, трех матерей.</a:t>
            </a:r>
            <a:endParaRPr kumimoji="0" lang="ru-RU" b="1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cs typeface="Times New Roman" pitchFamily="18" charset="0"/>
            </a:endParaRPr>
          </a:p>
        </p:txBody>
      </p:sp>
      <p:pic>
        <p:nvPicPr>
          <p:cNvPr id="5" name="Рисунок 4" descr="1644871091_5-almode-ru-p-prazdnovanie-maslenitsi-v-drevnei-rusi-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3555956"/>
            <a:ext cx="2928958" cy="2276219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6" name="Рисунок 5" descr="150217210358 (1)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1604" y="3571876"/>
            <a:ext cx="2994132" cy="2211380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3462463_24-p-fon-dlya-prezentatsii-pro-maslenitsu-2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404664"/>
            <a:ext cx="73917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Главным делом на Масленице было катание на лошадях, санках,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 соломе и телячьих шкурах, а также кулачные бои.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К традиционным обычаям относилось печение и поедание блинов. Круглые, румяные, горячие они являли собой символ солнца,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которое все ярче разгоралось, удлиняя дни. Солнце дает свет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 тепло, а значит дает пищу и жизнь. </a:t>
            </a:r>
          </a:p>
        </p:txBody>
      </p:sp>
      <p:pic>
        <p:nvPicPr>
          <p:cNvPr id="1027" name="Picture 3" descr="C:\Users\User\Downloads\KdMAEulleFc (1).jpg"/>
          <p:cNvPicPr>
            <a:picLocks noChangeAspect="1" noChangeArrowheads="1"/>
          </p:cNvPicPr>
          <p:nvPr/>
        </p:nvPicPr>
        <p:blipFill>
          <a:blip r:embed="rId4" cstate="print"/>
          <a:srcRect l="5446" t="11719" r="2818" b="5423"/>
          <a:stretch>
            <a:fillRect/>
          </a:stretch>
        </p:blipFill>
        <p:spPr bwMode="auto">
          <a:xfrm>
            <a:off x="6000760" y="4500570"/>
            <a:ext cx="2214578" cy="2000264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9" name="Рисунок 8" descr="150217210358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0694" y="2285992"/>
            <a:ext cx="3159116" cy="2021834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  <p:pic>
        <p:nvPicPr>
          <p:cNvPr id="11" name="Рисунок 10" descr="м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57290" y="2786058"/>
            <a:ext cx="3929090" cy="3120442"/>
          </a:xfrm>
          <a:prstGeom prst="rect">
            <a:avLst/>
          </a:prstGeom>
          <a:ln w="5715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13462463_24-p-fon-dlya-prezentatsii-pro-maslenitsu-27.jpg"/>
          <p:cNvPicPr>
            <a:picLocks noChangeAspect="1"/>
          </p:cNvPicPr>
          <p:nvPr/>
        </p:nvPicPr>
        <p:blipFill>
          <a:blip r:embed="rId3">
            <a:lum bright="10000"/>
          </a:blip>
          <a:stretch>
            <a:fillRect/>
          </a:stretch>
        </p:blipFill>
        <p:spPr>
          <a:xfrm>
            <a:off x="2179" y="0"/>
            <a:ext cx="9139642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14348" y="428604"/>
            <a:ext cx="5000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Есть пословица: «Первый блин комом». А почему так говорят? Разве дело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 непрогретой сковороде? Первый блин предназначался душам усопших родителей. Его клали на подоконник и говорили при этом: «Честные наши родители! Вот для вашей души блинок». Хорошее правило – поминать.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Не будь родителей, мы бы не веселились. «Комом»- значит не мне. Вернее,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это мне будет комом, если забуду кому первый блин.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Нравственной стороной праздника было угощение блинами бедных.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Такие блины назывались убогими. </a:t>
            </a:r>
          </a:p>
        </p:txBody>
      </p:sp>
      <p:pic>
        <p:nvPicPr>
          <p:cNvPr id="6" name="Рисунок 5" descr="1705341560_sporty24-site-p-pervii-blin-komom-smeshnie-kartinki-4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0232" y="4357694"/>
            <a:ext cx="2857520" cy="210742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9" name="Picture 3" descr="C:\Users\User\Downloads\l4Sqk2lwHd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2714620"/>
            <a:ext cx="3214710" cy="3214710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7" name="Рисунок 6" descr="2406699_origina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2643182"/>
            <a:ext cx="3028971" cy="1893107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462463_24-p-fon-dlya-prezentatsii-pro-maslenitsu-27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4358" y="0"/>
            <a:ext cx="9139642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57158" y="214290"/>
            <a:ext cx="75272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Праздник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продолжается неделю, 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и каждый день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имеет </a:t>
            </a:r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свое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название. Мы не просто узнавали о каждом дне, но и сами принимали участие </a:t>
            </a:r>
            <a:endParaRPr lang="ru-RU" b="1" dirty="0" smtClean="0">
              <a:solidFill>
                <a:srgbClr val="C00000"/>
              </a:solidFill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C00000"/>
                </a:solidFill>
                <a:cs typeface="Times New Roman" pitchFamily="18" charset="0"/>
              </a:rPr>
              <a:t>славных гуляниях.</a:t>
            </a:r>
          </a:p>
        </p:txBody>
      </p:sp>
      <p:pic>
        <p:nvPicPr>
          <p:cNvPr id="2050" name="Picture 2" descr="C:\Users\User\Downloads\rMad3Wn1DL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3143272" cy="3143272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</p:pic>
      <p:pic>
        <p:nvPicPr>
          <p:cNvPr id="2051" name="Picture 3" descr="C:\Users\User\Downloads\d37f6fe05933c540937170b17ecda07d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7" y="2625324"/>
            <a:ext cx="5072097" cy="38040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5000628" y="1142984"/>
            <a:ext cx="32147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Они хранили в жизни мирной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Привычки милой старины.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У них на масленице жирной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Водились русские блины.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(А.С. Пушкин)</a:t>
            </a:r>
            <a:endParaRPr lang="ru-RU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79730072_bogatyr-club-p-fon-dlya-prezentatsii-maslenitsa-instagram-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" y="-4091"/>
            <a:ext cx="9138552" cy="6862091"/>
          </a:xfrm>
          <a:prstGeom prst="rect">
            <a:avLst/>
          </a:prstGeom>
        </p:spPr>
      </p:pic>
      <p:pic>
        <p:nvPicPr>
          <p:cNvPr id="6146" name="Picture 2" descr="C:\Users\User\Downloads\dDEWo6fabI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500042"/>
            <a:ext cx="2304255" cy="1728191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0298" y="4572008"/>
            <a:ext cx="2398635" cy="1798976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7422" y="2500306"/>
            <a:ext cx="2500403" cy="1875302"/>
          </a:xfrm>
          <a:prstGeom prst="rect">
            <a:avLst/>
          </a:prstGeom>
          <a:ln w="76200"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2066" y="1071546"/>
            <a:ext cx="3717095" cy="5263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2356" y="1412776"/>
            <a:ext cx="20135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В понедельник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у нас тоже были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первые блины.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Только мы их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не пекли,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а раскрашивали,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решая при этом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cs typeface="Times New Roman" pitchFamily="18" charset="0"/>
              </a:rPr>
              <a:t>математические задачи.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</TotalTime>
  <Words>1324</Words>
  <Application>Microsoft Office PowerPoint</Application>
  <PresentationFormat>Экран (4:3)</PresentationFormat>
  <Paragraphs>144</Paragraphs>
  <Slides>34</Slides>
  <Notes>9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183</cp:revision>
  <dcterms:created xsi:type="dcterms:W3CDTF">2024-03-17T06:59:06Z</dcterms:created>
  <dcterms:modified xsi:type="dcterms:W3CDTF">2024-03-28T20:08:38Z</dcterms:modified>
</cp:coreProperties>
</file>