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63" r:id="rId10"/>
    <p:sldId id="264" r:id="rId11"/>
    <p:sldId id="265" r:id="rId12"/>
    <p:sldId id="267" r:id="rId13"/>
    <p:sldId id="269" r:id="rId14"/>
    <p:sldId id="272" r:id="rId15"/>
    <p:sldId id="270" r:id="rId16"/>
    <p:sldId id="271" r:id="rId17"/>
    <p:sldId id="273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7" d="100"/>
          <a:sy n="117" d="100"/>
        </p:scale>
        <p:origin x="23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015BB-5103-400D-BF5A-C5027C051452}" type="datetimeFigureOut">
              <a:rPr lang="ru-RU" smtClean="0"/>
              <a:t>18.04.2025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F3D5E-1CDE-4718-9723-C57F6D152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396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015BB-5103-400D-BF5A-C5027C051452}" type="datetimeFigureOut">
              <a:rPr lang="ru-RU" smtClean="0"/>
              <a:t>18.04.2025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F3D5E-1CDE-4718-9723-C57F6D152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202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015BB-5103-400D-BF5A-C5027C051452}" type="datetimeFigureOut">
              <a:rPr lang="ru-RU" smtClean="0"/>
              <a:t>18.04.2025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F3D5E-1CDE-4718-9723-C57F6D152C03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6455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015BB-5103-400D-BF5A-C5027C051452}" type="datetimeFigureOut">
              <a:rPr lang="ru-RU" smtClean="0"/>
              <a:t>18.04.2025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F3D5E-1CDE-4718-9723-C57F6D152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5470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015BB-5103-400D-BF5A-C5027C051452}" type="datetimeFigureOut">
              <a:rPr lang="ru-RU" smtClean="0"/>
              <a:t>18.04.2025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F3D5E-1CDE-4718-9723-C57F6D152C0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207802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015BB-5103-400D-BF5A-C5027C051452}" type="datetimeFigureOut">
              <a:rPr lang="ru-RU" smtClean="0"/>
              <a:t>18.04.2025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F3D5E-1CDE-4718-9723-C57F6D152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0691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015BB-5103-400D-BF5A-C5027C051452}" type="datetimeFigureOut">
              <a:rPr lang="ru-RU" smtClean="0"/>
              <a:t>18.04.2025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F3D5E-1CDE-4718-9723-C57F6D152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674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015BB-5103-400D-BF5A-C5027C051452}" type="datetimeFigureOut">
              <a:rPr lang="ru-RU" smtClean="0"/>
              <a:t>18.04.2025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F3D5E-1CDE-4718-9723-C57F6D152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005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015BB-5103-400D-BF5A-C5027C051452}" type="datetimeFigureOut">
              <a:rPr lang="ru-RU" smtClean="0"/>
              <a:t>18.04.2025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F3D5E-1CDE-4718-9723-C57F6D152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224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015BB-5103-400D-BF5A-C5027C051452}" type="datetimeFigureOut">
              <a:rPr lang="ru-RU" smtClean="0"/>
              <a:t>18.04.2025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F3D5E-1CDE-4718-9723-C57F6D152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865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015BB-5103-400D-BF5A-C5027C051452}" type="datetimeFigureOut">
              <a:rPr lang="ru-RU" smtClean="0"/>
              <a:t>18.04.2025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F3D5E-1CDE-4718-9723-C57F6D152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458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015BB-5103-400D-BF5A-C5027C051452}" type="datetimeFigureOut">
              <a:rPr lang="ru-RU" smtClean="0"/>
              <a:t>18.04.2025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F3D5E-1CDE-4718-9723-C57F6D152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580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015BB-5103-400D-BF5A-C5027C051452}" type="datetimeFigureOut">
              <a:rPr lang="ru-RU" smtClean="0"/>
              <a:t>18.04.2025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F3D5E-1CDE-4718-9723-C57F6D152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766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015BB-5103-400D-BF5A-C5027C051452}" type="datetimeFigureOut">
              <a:rPr lang="ru-RU" smtClean="0"/>
              <a:t>18.04.2025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F3D5E-1CDE-4718-9723-C57F6D152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238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015BB-5103-400D-BF5A-C5027C051452}" type="datetimeFigureOut">
              <a:rPr lang="ru-RU" smtClean="0"/>
              <a:t>18.04.2025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F3D5E-1CDE-4718-9723-C57F6D152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560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015BB-5103-400D-BF5A-C5027C051452}" type="datetimeFigureOut">
              <a:rPr lang="ru-RU" smtClean="0"/>
              <a:t>18.04.2025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F3D5E-1CDE-4718-9723-C57F6D152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466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015BB-5103-400D-BF5A-C5027C051452}" type="datetimeFigureOut">
              <a:rPr lang="ru-RU" smtClean="0"/>
              <a:t>18.04.2025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84F3D5E-1CDE-4718-9723-C57F6D152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399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  <p:sldLayoutId id="2147483819" r:id="rId13"/>
    <p:sldLayoutId id="2147483820" r:id="rId14"/>
    <p:sldLayoutId id="2147483821" r:id="rId15"/>
    <p:sldLayoutId id="214748382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E19F541-FF43-45DD-A5CF-C30DE678B0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927104"/>
            <a:ext cx="9144000" cy="2354943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Урок: Параболы: исследование зависимости формы и расположения от коэффициентов (Метод Case-Study)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ru-RU" sz="3100" dirty="0">
                <a:solidFill>
                  <a:schemeClr val="tx1"/>
                </a:solidFill>
              </a:rPr>
              <a:t>Предмет: Алгебра</a:t>
            </a:r>
            <a:br>
              <a:rPr lang="ru-RU" sz="3100" dirty="0">
                <a:solidFill>
                  <a:schemeClr val="tx1"/>
                </a:solidFill>
              </a:rPr>
            </a:br>
            <a:r>
              <a:rPr lang="ru-RU" sz="3100" dirty="0">
                <a:solidFill>
                  <a:schemeClr val="tx1"/>
                </a:solidFill>
              </a:rPr>
              <a:t>Класс: 9 </a:t>
            </a:r>
            <a:br>
              <a:rPr lang="ru-RU" sz="3100" dirty="0">
                <a:solidFill>
                  <a:schemeClr val="tx1"/>
                </a:solidFill>
              </a:rPr>
            </a:br>
            <a:r>
              <a:rPr lang="ru-RU" sz="3100" dirty="0">
                <a:solidFill>
                  <a:schemeClr val="tx1"/>
                </a:solidFill>
              </a:rPr>
              <a:t>Тема: Квадратичная функция и её график (парабола)</a:t>
            </a:r>
          </a:p>
        </p:txBody>
      </p:sp>
    </p:spTree>
    <p:extLst>
      <p:ext uri="{BB962C8B-B14F-4D97-AF65-F5344CB8AC3E}">
        <p14:creationId xmlns:p14="http://schemas.microsoft.com/office/powerpoint/2010/main" val="32265863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EA478DB-6358-4ED8-86C8-DA93C942D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Влияние коэффициента «b»: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38D0E0D-64ED-4089-A3BA-ED453D2B72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600" dirty="0"/>
              <a:t>•  Зафиксируйте значения a = 1 и c = 0. Исследуйте, как изменяется график параболы при изменении коэффициента 'b' (например, b = 0, 1, -1, 2, -2).</a:t>
            </a:r>
          </a:p>
          <a:p>
            <a:pPr marL="0" indent="0">
              <a:buNone/>
            </a:pPr>
            <a:endParaRPr lang="ru-RU" sz="3600" dirty="0"/>
          </a:p>
          <a:p>
            <a:r>
              <a:rPr lang="ru-RU" sz="3600" dirty="0"/>
              <a:t>  Опишите, как коэффициент 'b' влияет на положение вершины параболы.</a:t>
            </a:r>
          </a:p>
        </p:txBody>
      </p:sp>
    </p:spTree>
    <p:extLst>
      <p:ext uri="{BB962C8B-B14F-4D97-AF65-F5344CB8AC3E}">
        <p14:creationId xmlns:p14="http://schemas.microsoft.com/office/powerpoint/2010/main" val="37827821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EB344E0-1EE5-4855-8369-041537CA8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7006"/>
            <a:ext cx="10515600" cy="95303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Обобщение и презентация полученных результатов: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59EF8BC-8437-4E1C-8203-62B8287A22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600" dirty="0"/>
              <a:t>•  Сформулируйте общие выводы о влиянии каждого коэффициента (a, b, c) на форму и положение параболы.</a:t>
            </a:r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r>
              <a:rPr lang="ru-RU" sz="3600" dirty="0"/>
              <a:t>•  Подготовьте краткую презентацию своих выводов, подкрепленную графиками, полученными с помощью </a:t>
            </a:r>
            <a:r>
              <a:rPr lang="ru-RU" sz="3600" dirty="0" err="1"/>
              <a:t>Mathway</a:t>
            </a:r>
            <a:r>
              <a:rPr lang="ru-RU" sz="3600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36447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8E660A5-124F-4CDF-B15E-09C658C20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IV. Работа в группах (20 минут)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1F8A474-7C9D-4AB4-91B9-7A6B61F706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9408"/>
            <a:ext cx="10515600" cy="4977555"/>
          </a:xfrm>
        </p:spPr>
        <p:txBody>
          <a:bodyPr>
            <a:normAutofit fontScale="92500"/>
          </a:bodyPr>
          <a:lstStyle/>
          <a:p>
            <a:endParaRPr lang="ru-RU" dirty="0"/>
          </a:p>
          <a:p>
            <a:pPr marL="0" indent="0">
              <a:buNone/>
            </a:pPr>
            <a:r>
              <a:rPr lang="ru-RU" sz="3600" dirty="0"/>
              <a:t>•  Группы самостоятельно проводят исследование, изменяя значения коэффициентов и наблюдая за изменениями графиков.</a:t>
            </a:r>
          </a:p>
          <a:p>
            <a:pPr marL="0" indent="0">
              <a:buNone/>
            </a:pPr>
            <a:r>
              <a:rPr lang="ru-RU" sz="3600" dirty="0"/>
              <a:t>•  Учитель выступает в роли консультанта, направляя исследования и помогая формулировать выводы.</a:t>
            </a:r>
          </a:p>
          <a:p>
            <a:pPr marL="0" indent="0">
              <a:buNone/>
            </a:pPr>
            <a:r>
              <a:rPr lang="ru-RU" sz="3600" dirty="0"/>
              <a:t>•  Группы используют </a:t>
            </a:r>
            <a:r>
              <a:rPr lang="ru-RU" sz="3600" dirty="0" err="1"/>
              <a:t>Mathway</a:t>
            </a:r>
            <a:r>
              <a:rPr lang="ru-RU" sz="3600" dirty="0"/>
              <a:t> для построения графиков и проверки своих гипотез.</a:t>
            </a:r>
          </a:p>
        </p:txBody>
      </p:sp>
    </p:spTree>
    <p:extLst>
      <p:ext uri="{BB962C8B-B14F-4D97-AF65-F5344CB8AC3E}">
        <p14:creationId xmlns:p14="http://schemas.microsoft.com/office/powerpoint/2010/main" val="39982878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C78AD59-3CFD-44AA-B214-4162EB12B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3878"/>
            <a:ext cx="10515600" cy="941161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V. Презентация результатов работы, обсуждение и подведение итогов (10 минут)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9F8BF3E-997D-4F0A-B6BE-E0AAB25A29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8171"/>
            <a:ext cx="10515600" cy="50113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dirty="0"/>
              <a:t>•   Каждая группа представляет свои выводы о влиянии коэффициентов на параболу.</a:t>
            </a:r>
          </a:p>
          <a:p>
            <a:pPr marL="0" indent="0">
              <a:buNone/>
            </a:pPr>
            <a:r>
              <a:rPr lang="ru-RU" sz="2200" dirty="0"/>
              <a:t>•   Презентация сопровождается графиками, полученными с помощью </a:t>
            </a:r>
            <a:r>
              <a:rPr lang="ru-RU" sz="2200" dirty="0" err="1"/>
              <a:t>Mathway</a:t>
            </a:r>
            <a:r>
              <a:rPr lang="ru-RU" sz="2200" dirty="0"/>
              <a:t>.</a:t>
            </a:r>
          </a:p>
          <a:p>
            <a:pPr marL="0" indent="0">
              <a:buNone/>
            </a:pPr>
            <a:r>
              <a:rPr lang="ru-RU" sz="2200" dirty="0"/>
              <a:t>•   Остальные группы задают вопросы, комментируют результаты.</a:t>
            </a:r>
          </a:p>
          <a:p>
            <a:pPr marL="0" indent="0">
              <a:buNone/>
            </a:pPr>
            <a:r>
              <a:rPr lang="ru-RU" sz="2200" dirty="0"/>
              <a:t>•   Учитель обобщает результаты исследования, акцентируя внимание на ключевых закономерностях.</a:t>
            </a:r>
          </a:p>
          <a:p>
            <a:pPr marL="0" indent="0">
              <a:buNone/>
            </a:pPr>
            <a:r>
              <a:rPr lang="ru-RU" sz="2200" dirty="0"/>
              <a:t>•   Обсуждение важности понимания влияния коэффициентов для анализа и построения графиков функций.</a:t>
            </a:r>
          </a:p>
          <a:p>
            <a:pPr marL="0" indent="0">
              <a:buNone/>
            </a:pPr>
            <a:r>
              <a:rPr lang="ru-RU" sz="2200" dirty="0"/>
              <a:t>•   Обсуждение возможностей использования </a:t>
            </a:r>
            <a:r>
              <a:rPr lang="ru-RU" sz="2200" dirty="0" err="1"/>
              <a:t>Mathway</a:t>
            </a:r>
            <a:r>
              <a:rPr lang="ru-RU" sz="2200" dirty="0"/>
              <a:t> для изучения других функций и разделов математики.</a:t>
            </a:r>
          </a:p>
          <a:p>
            <a:pPr marL="0" indent="0">
              <a:buNone/>
            </a:pPr>
            <a:r>
              <a:rPr lang="ru-RU" sz="2200" dirty="0"/>
              <a:t>•   Оценка работы групп и отдельных учеников.</a:t>
            </a:r>
          </a:p>
        </p:txBody>
      </p:sp>
    </p:spTree>
    <p:extLst>
      <p:ext uri="{BB962C8B-B14F-4D97-AF65-F5344CB8AC3E}">
        <p14:creationId xmlns:p14="http://schemas.microsoft.com/office/powerpoint/2010/main" val="18236901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813FE69-8A54-45E1-B92A-4FC15D4DD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Критерии оценки: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6A04E63-8BE2-4635-95CB-0E2F9A43C4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3900" dirty="0"/>
              <a:t>•   Правильность проведения исследования.</a:t>
            </a:r>
          </a:p>
          <a:p>
            <a:pPr marL="0" indent="0">
              <a:buNone/>
            </a:pPr>
            <a:r>
              <a:rPr lang="ru-RU" sz="3900" dirty="0"/>
              <a:t>•   Точность формулировки выводов о влиянии коэффициентов.</a:t>
            </a:r>
          </a:p>
          <a:p>
            <a:pPr marL="0" indent="0">
              <a:buNone/>
            </a:pPr>
            <a:r>
              <a:rPr lang="ru-RU" sz="3900" dirty="0"/>
              <a:t>•   Качество использования </a:t>
            </a:r>
            <a:r>
              <a:rPr lang="ru-RU" sz="3900" dirty="0" err="1"/>
              <a:t>Mathway</a:t>
            </a:r>
            <a:r>
              <a:rPr lang="ru-RU" sz="3900" dirty="0"/>
              <a:t> для анализа графиков.</a:t>
            </a:r>
          </a:p>
          <a:p>
            <a:pPr marL="0" indent="0">
              <a:buNone/>
            </a:pPr>
            <a:r>
              <a:rPr lang="ru-RU" sz="3900" dirty="0"/>
              <a:t>•   Умение работать в группе.</a:t>
            </a:r>
          </a:p>
          <a:p>
            <a:pPr marL="0" indent="0">
              <a:buNone/>
            </a:pPr>
            <a:r>
              <a:rPr lang="ru-RU" sz="3900" dirty="0"/>
              <a:t>•   Качество презентации результатов.</a:t>
            </a:r>
          </a:p>
          <a:p>
            <a:pPr marL="0" indent="0">
              <a:buNone/>
            </a:pPr>
            <a:r>
              <a:rPr lang="ru-RU" sz="3900" dirty="0"/>
              <a:t>•   Активное участие в обсуждении.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60163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261C56E-45DD-4124-A78D-2B8858F1FE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34438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VII. Домашнее задание (1 минута)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4FE5FE8-C9FC-42F2-A51C-13938CBA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25422"/>
            <a:ext cx="10515600" cy="51515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•   Повторить теорию о квадратичной функции и её графике.</a:t>
            </a:r>
          </a:p>
          <a:p>
            <a:pPr marL="0" indent="0">
              <a:buNone/>
            </a:pPr>
            <a:r>
              <a:rPr lang="ru-RU" sz="3600" dirty="0"/>
              <a:t>•   Подобрать примеры квадратичных функций, описывающих реальные явления (например, траектория брошенного мяча).</a:t>
            </a:r>
          </a:p>
          <a:p>
            <a:pPr marL="0" indent="0">
              <a:buNone/>
            </a:pPr>
            <a:r>
              <a:rPr lang="ru-RU" sz="3600" dirty="0"/>
              <a:t>•   (Опционально) Исследовать влияние коэффициентов других функций (например, линейной, кубической) с помощью </a:t>
            </a:r>
            <a:r>
              <a:rPr lang="ru-RU" sz="3600" dirty="0" err="1"/>
              <a:t>Mathway</a:t>
            </a:r>
            <a:r>
              <a:rPr lang="ru-RU" sz="3600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12617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7C89AA0-D220-4148-BF4A-22E04BF27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5636"/>
            <a:ext cx="10515600" cy="80752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Ожидаемые выводы: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BFB69CB-53F3-42ED-8DE1-6ECAA587DB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38151"/>
            <a:ext cx="10515600" cy="5238812"/>
          </a:xfrm>
        </p:spPr>
        <p:txBody>
          <a:bodyPr>
            <a:normAutofit lnSpcReduction="10000"/>
          </a:bodyPr>
          <a:lstStyle/>
          <a:p>
            <a:endParaRPr lang="ru-RU" dirty="0"/>
          </a:p>
          <a:p>
            <a:pPr marL="0" indent="0">
              <a:buNone/>
            </a:pPr>
            <a:r>
              <a:rPr lang="ru-RU" sz="3600" dirty="0"/>
              <a:t>•   Коэффициент 'a': Определяет направление ветвей параболы (a &gt; 0 – вверх, a &lt; 0 – вниз) и её "ширину" (чем больше абсолютное значение 'a', тем "уже" парабола).</a:t>
            </a:r>
          </a:p>
          <a:p>
            <a:pPr marL="0" indent="0">
              <a:buNone/>
            </a:pPr>
            <a:r>
              <a:rPr lang="ru-RU" sz="3600" dirty="0"/>
              <a:t>•   Коэффициент 'c': Определяет точку пересечения параболы с осью Oy. Он сдвигает параболу вверх или вниз вдоль оси Oy.</a:t>
            </a:r>
          </a:p>
          <a:p>
            <a:pPr marL="0" indent="0">
              <a:buNone/>
            </a:pPr>
            <a:r>
              <a:rPr lang="ru-RU" sz="3600" dirty="0"/>
              <a:t>•   Коэффициент 'b': Влияет на положение вершины параболы по оси </a:t>
            </a:r>
            <a:r>
              <a:rPr lang="ru-RU" sz="3600" dirty="0" err="1"/>
              <a:t>Ox</a:t>
            </a:r>
            <a:r>
              <a:rPr lang="ru-RU" sz="3600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54446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7B57403-7374-4B89-807B-5EC5EDD043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6884"/>
            <a:ext cx="10515600" cy="6561116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3600" dirty="0"/>
              <a:t>Этот урок позволяет ученикам не просто заучить правила о параболе, а самостоятельно открыть для себя закономерности, что способствует более глубокому и прочному усвоению материала.  Использование </a:t>
            </a:r>
            <a:r>
              <a:rPr lang="ru-RU" sz="3600" dirty="0" err="1"/>
              <a:t>Mathway</a:t>
            </a:r>
            <a:r>
              <a:rPr lang="ru-RU" sz="3600" dirty="0"/>
              <a:t> делает процесс исследования наглядным и интерактивным. </a:t>
            </a:r>
          </a:p>
          <a:p>
            <a:pPr marL="0" indent="0" algn="ctr">
              <a:buNone/>
            </a:pPr>
            <a:r>
              <a:rPr lang="ru-RU" sz="3600" dirty="0"/>
              <a:t>Удачи!</a:t>
            </a:r>
          </a:p>
        </p:txBody>
      </p:sp>
    </p:spTree>
    <p:extLst>
      <p:ext uri="{BB962C8B-B14F-4D97-AF65-F5344CB8AC3E}">
        <p14:creationId xmlns:p14="http://schemas.microsoft.com/office/powerpoint/2010/main" val="1602283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997935F-96B3-4868-BD4A-F55A38BC7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3031"/>
          </a:xfrm>
        </p:spPr>
        <p:txBody>
          <a:bodyPr>
            <a:normAutofit/>
          </a:bodyPr>
          <a:lstStyle/>
          <a:p>
            <a:r>
              <a:rPr lang="ru-RU" b="1" dirty="0"/>
              <a:t>Цели урока: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54408F35-AEDB-4B61-9E0E-732078467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128155"/>
            <a:ext cx="11108377" cy="536471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200" b="1" dirty="0"/>
              <a:t>Образовательная:</a:t>
            </a:r>
          </a:p>
          <a:p>
            <a:pPr marL="0" indent="0">
              <a:buNone/>
            </a:pPr>
            <a:r>
              <a:rPr lang="ru-RU" sz="2200" dirty="0"/>
              <a:t>•  Закрепить знания о квадратичной функции и её графике (параболе).</a:t>
            </a:r>
          </a:p>
          <a:p>
            <a:pPr marL="0" indent="0">
              <a:buNone/>
            </a:pPr>
            <a:r>
              <a:rPr lang="ru-RU" sz="2200" dirty="0"/>
              <a:t>•  Изучить влияние коэффициентов a, b, и c на форму и расположение параболы.</a:t>
            </a:r>
          </a:p>
          <a:p>
            <a:pPr marL="0" indent="0">
              <a:buNone/>
            </a:pPr>
            <a:r>
              <a:rPr lang="ru-RU" sz="2200" dirty="0"/>
              <a:t>•  Научить использовать </a:t>
            </a:r>
            <a:r>
              <a:rPr lang="ru-RU" sz="2200" dirty="0" err="1"/>
              <a:t>Mathway</a:t>
            </a:r>
            <a:r>
              <a:rPr lang="ru-RU" sz="2200" dirty="0"/>
              <a:t> для анализа графиков и проверки гипотез.</a:t>
            </a:r>
          </a:p>
          <a:p>
            <a:pPr marL="0" indent="0">
              <a:buNone/>
            </a:pPr>
            <a:r>
              <a:rPr lang="ru-RU" sz="2200" b="1" dirty="0"/>
              <a:t>Развивающая:</a:t>
            </a:r>
          </a:p>
          <a:p>
            <a:pPr marL="0" indent="0">
              <a:buNone/>
            </a:pPr>
            <a:r>
              <a:rPr lang="ru-RU" sz="2200" dirty="0"/>
              <a:t>•  Развивать навыки построения и анализа графиков функций.</a:t>
            </a:r>
          </a:p>
          <a:p>
            <a:pPr marL="0" indent="0">
              <a:buNone/>
            </a:pPr>
            <a:r>
              <a:rPr lang="ru-RU" sz="2200" dirty="0"/>
              <a:t>•  Развивать умение выдвигать гипотезы и проверять их на практике.</a:t>
            </a:r>
          </a:p>
          <a:p>
            <a:pPr marL="0" indent="0">
              <a:buNone/>
            </a:pPr>
            <a:r>
              <a:rPr lang="ru-RU" sz="2200" dirty="0"/>
              <a:t>•  Развивать наблюдательность, умение видеть закономерности и обобщать результаты.</a:t>
            </a:r>
          </a:p>
          <a:p>
            <a:pPr marL="0" indent="0">
              <a:buNone/>
            </a:pPr>
            <a:r>
              <a:rPr lang="ru-RU" sz="2200" b="1" dirty="0"/>
              <a:t>Воспитательная:</a:t>
            </a:r>
          </a:p>
          <a:p>
            <a:pPr marL="0" indent="0">
              <a:buNone/>
            </a:pPr>
            <a:r>
              <a:rPr lang="ru-RU" sz="2200" dirty="0"/>
              <a:t>•  Формировать интерес к математике через экспериментальное изучение.</a:t>
            </a:r>
          </a:p>
          <a:p>
            <a:pPr marL="0" indent="0">
              <a:buNone/>
            </a:pPr>
            <a:r>
              <a:rPr lang="ru-RU" sz="2200" dirty="0"/>
              <a:t>•  Воспитывать аккуратность и точность при работе с графиками.</a:t>
            </a:r>
          </a:p>
        </p:txBody>
      </p:sp>
    </p:spTree>
    <p:extLst>
      <p:ext uri="{BB962C8B-B14F-4D97-AF65-F5344CB8AC3E}">
        <p14:creationId xmlns:p14="http://schemas.microsoft.com/office/powerpoint/2010/main" val="1382750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8FE4004-C011-421C-9043-A608AF01F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3244"/>
            <a:ext cx="10515600" cy="1325563"/>
          </a:xfrm>
        </p:spPr>
        <p:txBody>
          <a:bodyPr>
            <a:normAutofit/>
          </a:bodyPr>
          <a:lstStyle/>
          <a:p>
            <a:r>
              <a:rPr lang="ru-RU" b="1" dirty="0"/>
              <a:t>Оборудование, методы и сервисы: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E663BE3-B9AA-4789-8E3D-96EB6F5F6E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262" y="1362487"/>
            <a:ext cx="10965873" cy="4765180"/>
          </a:xfrm>
        </p:spPr>
        <p:txBody>
          <a:bodyPr>
            <a:noAutofit/>
          </a:bodyPr>
          <a:lstStyle/>
          <a:p>
            <a:r>
              <a:rPr lang="ru-RU" sz="3600" dirty="0"/>
              <a:t> </a:t>
            </a:r>
            <a:r>
              <a:rPr lang="ru-RU" sz="3200" dirty="0"/>
              <a:t>Компьютеры/планшеты/телефоны с доступом в интернет (обязательно)</a:t>
            </a:r>
          </a:p>
          <a:p>
            <a:pPr marL="0" indent="0">
              <a:buNone/>
            </a:pPr>
            <a:r>
              <a:rPr lang="ru-RU" sz="3200" dirty="0"/>
              <a:t>•  Проектор/интерактивная доска (для демонстрации)</a:t>
            </a:r>
          </a:p>
          <a:p>
            <a:pPr marL="0" indent="0">
              <a:buNone/>
            </a:pPr>
            <a:r>
              <a:rPr lang="ru-RU" sz="3200" dirty="0"/>
              <a:t>•  Раздаточный материал с кейсом (для каждой группы)</a:t>
            </a:r>
          </a:p>
          <a:p>
            <a:pPr marL="0" indent="0">
              <a:buNone/>
            </a:pPr>
            <a:r>
              <a:rPr lang="ru-RU" sz="3200" dirty="0"/>
              <a:t>•  Маркеры, доска (для записи и обсуждения)</a:t>
            </a:r>
          </a:p>
          <a:p>
            <a:r>
              <a:rPr lang="ru-RU" sz="3200" dirty="0"/>
              <a:t>Метод: Case-Study (изучение конкретной ситуации)</a:t>
            </a:r>
          </a:p>
          <a:p>
            <a:r>
              <a:rPr lang="ru-RU" sz="3200" dirty="0"/>
              <a:t>Сервис: </a:t>
            </a:r>
            <a:r>
              <a:rPr lang="ru-RU" sz="3200" dirty="0" err="1"/>
              <a:t>Mathway</a:t>
            </a:r>
            <a:r>
              <a:rPr lang="ru-RU" sz="3200" dirty="0"/>
              <a:t> (mathway.com) - онлайн-калькулятор для построения графиков функций.</a:t>
            </a:r>
          </a:p>
        </p:txBody>
      </p:sp>
    </p:spTree>
    <p:extLst>
      <p:ext uri="{BB962C8B-B14F-4D97-AF65-F5344CB8AC3E}">
        <p14:creationId xmlns:p14="http://schemas.microsoft.com/office/powerpoint/2010/main" val="1514513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E41D335-736C-46FD-BABE-6879418CD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446" y="175120"/>
            <a:ext cx="10515600" cy="786781"/>
          </a:xfrm>
        </p:spPr>
        <p:txBody>
          <a:bodyPr>
            <a:normAutofit/>
          </a:bodyPr>
          <a:lstStyle/>
          <a:p>
            <a:r>
              <a:rPr lang="ru-RU" dirty="0"/>
              <a:t>План урока: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FD1FF1A-216C-44C2-9538-96E207F7A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260" y="724396"/>
            <a:ext cx="10997540" cy="572097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/>
              <a:t>I. Организационный момент (1 минуты)</a:t>
            </a:r>
          </a:p>
          <a:p>
            <a:pPr marL="0" indent="0">
              <a:buNone/>
            </a:pPr>
            <a:r>
              <a:rPr lang="ru-RU" sz="3200" dirty="0"/>
              <a:t>•  Приветствие, проверка готовности к уроку.</a:t>
            </a:r>
          </a:p>
          <a:p>
            <a:pPr marL="0" indent="0">
              <a:buNone/>
            </a:pPr>
            <a:r>
              <a:rPr lang="ru-RU" sz="3200" dirty="0"/>
              <a:t>•  Краткое повторение правил работы в группах.</a:t>
            </a:r>
          </a:p>
          <a:p>
            <a:pPr marL="0" indent="0">
              <a:buNone/>
            </a:pPr>
            <a:r>
              <a:rPr lang="ru-RU" sz="3200" b="1" dirty="0"/>
              <a:t>II. Актуализация знаний (3 минуты)</a:t>
            </a:r>
          </a:p>
          <a:p>
            <a:pPr marL="0" indent="0">
              <a:buNone/>
            </a:pPr>
            <a:r>
              <a:rPr lang="ru-RU" sz="3200" dirty="0"/>
              <a:t>•  Устный опрос:</a:t>
            </a:r>
          </a:p>
          <a:p>
            <a:pPr marL="0" indent="0">
              <a:buNone/>
            </a:pPr>
            <a:r>
              <a:rPr lang="ru-RU" sz="3200" dirty="0"/>
              <a:t>•  Что такое квадратичная функция?</a:t>
            </a:r>
          </a:p>
          <a:p>
            <a:pPr marL="0" indent="0">
              <a:buNone/>
            </a:pPr>
            <a:r>
              <a:rPr lang="ru-RU" sz="3200" dirty="0"/>
              <a:t>•  Что является графиком квадратичной функции?</a:t>
            </a:r>
          </a:p>
          <a:p>
            <a:pPr marL="0" indent="0">
              <a:buNone/>
            </a:pPr>
            <a:r>
              <a:rPr lang="ru-RU" sz="3200" dirty="0"/>
              <a:t>•  Как найти координаты вершины параболы?</a:t>
            </a:r>
          </a:p>
          <a:p>
            <a:pPr marL="0" indent="0">
              <a:buNone/>
            </a:pPr>
            <a:r>
              <a:rPr lang="ru-RU" sz="3200" dirty="0"/>
              <a:t>•  Как определить направление ветвей параболы?</a:t>
            </a:r>
          </a:p>
          <a:p>
            <a:pPr marL="0" indent="0">
              <a:buNone/>
            </a:pPr>
            <a:r>
              <a:rPr lang="ru-RU" sz="3200" dirty="0"/>
              <a:t>•  Что такое нули функции?</a:t>
            </a:r>
          </a:p>
        </p:txBody>
      </p:sp>
    </p:spTree>
    <p:extLst>
      <p:ext uri="{BB962C8B-B14F-4D97-AF65-F5344CB8AC3E}">
        <p14:creationId xmlns:p14="http://schemas.microsoft.com/office/powerpoint/2010/main" val="1013987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CA7FA75-EA15-4312-913B-93A51431B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51156"/>
          </a:xfrm>
        </p:spPr>
        <p:txBody>
          <a:bodyPr>
            <a:normAutofit/>
          </a:bodyPr>
          <a:lstStyle/>
          <a:p>
            <a:r>
              <a:rPr lang="ru-RU" b="1" dirty="0"/>
              <a:t>План урока: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77C349D-757D-47CB-868F-017D6C52E4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512" y="1116282"/>
            <a:ext cx="11186556" cy="537659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200" b="1" dirty="0"/>
              <a:t>III. Постановка проблемы и представление кейса (5 минут)</a:t>
            </a:r>
          </a:p>
          <a:p>
            <a:pPr marL="0" indent="0">
              <a:buNone/>
            </a:pPr>
            <a:r>
              <a:rPr lang="ru-RU" sz="3200" dirty="0"/>
              <a:t>•  Подведение учащихся к самостоятельной формулировке темы урока: "Параболы: Исследование Зависимости Формы и Расположения от Коэффициентов".</a:t>
            </a:r>
          </a:p>
          <a:p>
            <a:pPr marL="0" indent="0">
              <a:buNone/>
            </a:pPr>
            <a:r>
              <a:rPr lang="ru-RU" sz="3200" dirty="0"/>
              <a:t>•  Объяснение метода Case-Study: "Сегодня мы будем исследователями, изучая, как изменение коэффициентов влияет на форму и положение параболы."</a:t>
            </a:r>
          </a:p>
          <a:p>
            <a:pPr marL="0" indent="0">
              <a:buNone/>
            </a:pPr>
            <a:r>
              <a:rPr lang="ru-RU" sz="3200" dirty="0"/>
              <a:t>•  Разбиение класса на группы (3-4 человека).</a:t>
            </a:r>
          </a:p>
          <a:p>
            <a:pPr marL="0" indent="0">
              <a:buNone/>
            </a:pPr>
            <a:r>
              <a:rPr lang="ru-RU" sz="3200" dirty="0"/>
              <a:t>•  Каждой группе выдается раздаточный материал с кейсом.</a:t>
            </a:r>
          </a:p>
        </p:txBody>
      </p:sp>
    </p:spTree>
    <p:extLst>
      <p:ext uri="{BB962C8B-B14F-4D97-AF65-F5344CB8AC3E}">
        <p14:creationId xmlns:p14="http://schemas.microsoft.com/office/powerpoint/2010/main" val="3544025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2CB0F3A-834B-49E5-AC57-BC7DB24B63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12519"/>
            <a:ext cx="10515600" cy="5464444"/>
          </a:xfrm>
        </p:spPr>
        <p:txBody>
          <a:bodyPr>
            <a:normAutofit fontScale="92500" lnSpcReduction="10000"/>
          </a:bodyPr>
          <a:lstStyle/>
          <a:p>
            <a:r>
              <a:rPr lang="ru-RU" sz="3600" dirty="0"/>
              <a:t>Пример кейса (может быть адаптирован под уровень класса):</a:t>
            </a:r>
          </a:p>
          <a:p>
            <a:endParaRPr lang="ru-RU" sz="3600" dirty="0"/>
          </a:p>
          <a:p>
            <a:r>
              <a:rPr lang="ru-RU" sz="3600" dirty="0"/>
              <a:t>Название кейса: "Секреты Параболы"</a:t>
            </a:r>
          </a:p>
          <a:p>
            <a:endParaRPr lang="ru-RU" sz="3600" dirty="0"/>
          </a:p>
          <a:p>
            <a:r>
              <a:rPr lang="ru-RU" sz="3600" dirty="0"/>
              <a:t>Ситуация: Ваша команда – исследователи функций. Вам поручено изучить, как коэффициенты a, b, и c в уравнении квадратичной функции y = ax² + </a:t>
            </a:r>
            <a:r>
              <a:rPr lang="ru-RU" sz="3600" dirty="0" err="1"/>
              <a:t>bx</a:t>
            </a:r>
            <a:r>
              <a:rPr lang="ru-RU" sz="3600" dirty="0"/>
              <a:t> + c влияют на график параболы.</a:t>
            </a:r>
          </a:p>
        </p:txBody>
      </p:sp>
    </p:spTree>
    <p:extLst>
      <p:ext uri="{BB962C8B-B14F-4D97-AF65-F5344CB8AC3E}">
        <p14:creationId xmlns:p14="http://schemas.microsoft.com/office/powerpoint/2010/main" val="3124066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FE38E94-3D2A-4C5A-89DF-313FC18CD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46158"/>
          </a:xfrm>
        </p:spPr>
        <p:txBody>
          <a:bodyPr>
            <a:normAutofit/>
          </a:bodyPr>
          <a:lstStyle/>
          <a:p>
            <a:r>
              <a:rPr lang="ru-RU" b="1" dirty="0"/>
              <a:t>Как работать с графическим сервисом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AC9C5D6-CE2B-473C-88EA-F5E466B089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0"/>
            <a:ext cx="7652658" cy="5239543"/>
          </a:xfrm>
        </p:spPr>
        <p:txBody>
          <a:bodyPr>
            <a:normAutofit fontScale="92500"/>
          </a:bodyPr>
          <a:lstStyle/>
          <a:p>
            <a:r>
              <a:rPr lang="ru-RU" sz="3600" dirty="0"/>
              <a:t>Перейдите на сайт mathway.com.</a:t>
            </a:r>
          </a:p>
          <a:p>
            <a:r>
              <a:rPr lang="ru-RU" sz="3600" dirty="0"/>
              <a:t>Введите уравнение квадратичной функции y = ax² + </a:t>
            </a:r>
            <a:r>
              <a:rPr lang="ru-RU" sz="3600" dirty="0" err="1"/>
              <a:t>bx</a:t>
            </a:r>
            <a:r>
              <a:rPr lang="ru-RU" sz="3600" dirty="0"/>
              <a:t> + c.</a:t>
            </a:r>
          </a:p>
          <a:p>
            <a:r>
              <a:rPr lang="ru-RU" sz="3600" dirty="0"/>
              <a:t>Вместо a, b, и c подставляйте различные значения, чтобы увидеть, как меняется график.</a:t>
            </a:r>
          </a:p>
          <a:p>
            <a:r>
              <a:rPr lang="ru-RU" sz="3600" dirty="0" err="1"/>
              <a:t>Mathway</a:t>
            </a:r>
            <a:r>
              <a:rPr lang="ru-RU" sz="3600" dirty="0"/>
              <a:t> построит график функции, что позволит визуально оценить влияние коэффициентов.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5E663A5-0E98-46E2-B558-C78E50D1A8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550" y="954356"/>
            <a:ext cx="3524250" cy="352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149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DDCEDCB-C8AA-4B65-A1E0-E6DDAF338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820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Влияние коэффициента «a»: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816E418-E4A0-42EB-8851-60BDB8BB9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dirty="0"/>
              <a:t>•  Зафиксируйте значения b = 0 и c = 0. Исследуйте, как изменяется график параболы при изменении коэффициента 'a' (например, a = 1, 2, 0.5, -1, -2).</a:t>
            </a:r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r>
              <a:rPr lang="ru-RU" sz="3600" dirty="0"/>
              <a:t>•  Опишите, как направление ветвей параболы и её "ширина" зависят от знака и величины коэффициента 'a'.</a:t>
            </a:r>
          </a:p>
        </p:txBody>
      </p:sp>
    </p:spTree>
    <p:extLst>
      <p:ext uri="{BB962C8B-B14F-4D97-AF65-F5344CB8AC3E}">
        <p14:creationId xmlns:p14="http://schemas.microsoft.com/office/powerpoint/2010/main" val="20828209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1A1350F-3D79-4597-9620-F56E0A9CE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Влияние коэффициента «c»: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51643FE-26EF-4BB9-B023-01CEB8A846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600" dirty="0"/>
              <a:t>•  Зафиксируйте значения a = 1 и b = 0. Исследуйте, как изменяется график параболы при изменении коэффициента 'c' (например, c = 0, 1, -1, 2, -2).</a:t>
            </a:r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r>
              <a:rPr lang="ru-RU" sz="3600" dirty="0"/>
              <a:t>•  Опишите, как коэффициент 'c' влияет на положение параболы на координатной плоскости.</a:t>
            </a:r>
          </a:p>
        </p:txBody>
      </p:sp>
    </p:spTree>
    <p:extLst>
      <p:ext uri="{BB962C8B-B14F-4D97-AF65-F5344CB8AC3E}">
        <p14:creationId xmlns:p14="http://schemas.microsoft.com/office/powerpoint/2010/main" val="150380716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68</TotalTime>
  <Words>1001</Words>
  <Application>Microsoft Office PowerPoint</Application>
  <PresentationFormat>Широкоэкранный</PresentationFormat>
  <Paragraphs>96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Trebuchet MS</vt:lpstr>
      <vt:lpstr>Wingdings 3</vt:lpstr>
      <vt:lpstr>Аспект</vt:lpstr>
      <vt:lpstr>Урок: Параболы: исследование зависимости формы и расположения от коэффициентов (Метод Case-Study) Предмет: Алгебра Класс: 9  Тема: Квадратичная функция и её график (парабола)</vt:lpstr>
      <vt:lpstr>Цели урока:</vt:lpstr>
      <vt:lpstr>Оборудование, методы и сервисы:</vt:lpstr>
      <vt:lpstr>План урока:</vt:lpstr>
      <vt:lpstr>План урока:</vt:lpstr>
      <vt:lpstr>Презентация PowerPoint</vt:lpstr>
      <vt:lpstr>Как работать с графическим сервисом </vt:lpstr>
      <vt:lpstr>Влияние коэффициента «a»: </vt:lpstr>
      <vt:lpstr>Влияние коэффициента «c»: </vt:lpstr>
      <vt:lpstr>Влияние коэффициента «b»: </vt:lpstr>
      <vt:lpstr>Обобщение и презентация полученных результатов: </vt:lpstr>
      <vt:lpstr>IV. Работа в группах (20 минут) </vt:lpstr>
      <vt:lpstr>V. Презентация результатов работы, обсуждение и подведение итогов (10 минут) </vt:lpstr>
      <vt:lpstr>Критерии оценки: </vt:lpstr>
      <vt:lpstr>VII. Домашнее задание (1 минута) </vt:lpstr>
      <vt:lpstr>Ожидаемые выводы: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Урок: Параболы: исследование зависимости формы и расположения от коэффициентов (Метод Case-Study) Предмет: Алгебра Класс: 9  Тема: Квадратичная функция и её график (парабола)</dc:title>
  <dc:creator>чемакин валерий</dc:creator>
  <cp:lastModifiedBy>XE</cp:lastModifiedBy>
  <cp:revision>1</cp:revision>
  <dcterms:created xsi:type="dcterms:W3CDTF">2025-03-23T07:42:11Z</dcterms:created>
  <dcterms:modified xsi:type="dcterms:W3CDTF">2025-04-18T08:54:50Z</dcterms:modified>
</cp:coreProperties>
</file>