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0" r:id="rId3"/>
    <p:sldId id="271" r:id="rId4"/>
    <p:sldId id="272" r:id="rId5"/>
    <p:sldId id="273" r:id="rId6"/>
    <p:sldId id="274" r:id="rId7"/>
    <p:sldId id="275" r:id="rId8"/>
    <p:sldId id="260" r:id="rId9"/>
    <p:sldId id="276" r:id="rId10"/>
    <p:sldId id="277" r:id="rId11"/>
    <p:sldId id="258" r:id="rId12"/>
    <p:sldId id="278" r:id="rId13"/>
    <p:sldId id="279" r:id="rId14"/>
    <p:sldId id="280" r:id="rId15"/>
    <p:sldId id="281" r:id="rId16"/>
    <p:sldId id="282" r:id="rId17"/>
    <p:sldId id="283" r:id="rId18"/>
    <p:sldId id="267" r:id="rId19"/>
    <p:sldId id="263" r:id="rId20"/>
    <p:sldId id="268" r:id="rId21"/>
    <p:sldId id="285" r:id="rId22"/>
    <p:sldId id="265" r:id="rId23"/>
    <p:sldId id="284" r:id="rId24"/>
    <p:sldId id="25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77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A493A9-C1F5-4BC1-9E49-A362E286D25B}" type="datetimeFigureOut">
              <a:rPr lang="ru-RU">
                <a:solidFill>
                  <a:prstClr val="black"/>
                </a:solidFill>
              </a:rPr>
              <a:pPr/>
              <a:t>12.03.2017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6587D3-FB38-42E0-9582-182B66BFA2D3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A493A9-C1F5-4BC1-9E49-A362E286D25B}" type="datetimeFigureOut">
              <a:rPr lang="ru-RU">
                <a:solidFill>
                  <a:prstClr val="black"/>
                </a:solidFill>
              </a:rPr>
              <a:pPr/>
              <a:t>12.03.2017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6587D3-FB38-42E0-9582-182B66BFA2D3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A493A9-C1F5-4BC1-9E49-A362E286D25B}" type="datetimeFigureOut">
              <a:rPr lang="ru-RU">
                <a:solidFill>
                  <a:prstClr val="black"/>
                </a:solidFill>
              </a:rPr>
              <a:pPr/>
              <a:t>12.03.2017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6587D3-FB38-42E0-9582-182B66BFA2D3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A493A9-C1F5-4BC1-9E49-A362E286D25B}" type="datetimeFigureOut">
              <a:rPr lang="ru-RU">
                <a:solidFill>
                  <a:prstClr val="black"/>
                </a:solidFill>
              </a:rPr>
              <a:pPr/>
              <a:t>12.03.2017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6587D3-FB38-42E0-9582-182B66BFA2D3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A493A9-C1F5-4BC1-9E49-A362E286D25B}" type="datetimeFigureOut">
              <a:rPr lang="ru-RU">
                <a:solidFill>
                  <a:prstClr val="black"/>
                </a:solidFill>
              </a:rPr>
              <a:pPr/>
              <a:t>12.03.2017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6587D3-FB38-42E0-9582-182B66BFA2D3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A493A9-C1F5-4BC1-9E49-A362E286D25B}" type="datetimeFigureOut">
              <a:rPr lang="ru-RU">
                <a:solidFill>
                  <a:prstClr val="black"/>
                </a:solidFill>
              </a:rPr>
              <a:pPr/>
              <a:t>12.03.2017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6587D3-FB38-42E0-9582-182B66BFA2D3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A493A9-C1F5-4BC1-9E49-A362E286D25B}" type="datetimeFigureOut">
              <a:rPr lang="ru-RU">
                <a:solidFill>
                  <a:prstClr val="black"/>
                </a:solidFill>
              </a:rPr>
              <a:pPr/>
              <a:t>12.03.2017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6587D3-FB38-42E0-9582-182B66BFA2D3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A493A9-C1F5-4BC1-9E49-A362E286D25B}" type="datetimeFigureOut">
              <a:rPr lang="ru-RU">
                <a:solidFill>
                  <a:prstClr val="black"/>
                </a:solidFill>
              </a:rPr>
              <a:pPr/>
              <a:t>12.03.2017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6587D3-FB38-42E0-9582-182B66BFA2D3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A493A9-C1F5-4BC1-9E49-A362E286D25B}" type="datetimeFigureOut">
              <a:rPr lang="ru-RU">
                <a:solidFill>
                  <a:prstClr val="black"/>
                </a:solidFill>
              </a:rPr>
              <a:pPr/>
              <a:t>12.03.2017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6587D3-FB38-42E0-9582-182B66BFA2D3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A493A9-C1F5-4BC1-9E49-A362E286D25B}" type="datetimeFigureOut">
              <a:rPr lang="ru-RU">
                <a:solidFill>
                  <a:prstClr val="black"/>
                </a:solidFill>
              </a:rPr>
              <a:pPr/>
              <a:t>12.03.2017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6587D3-FB38-42E0-9582-182B66BFA2D3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A493A9-C1F5-4BC1-9E49-A362E286D25B}" type="datetimeFigureOut">
              <a:rPr lang="ru-RU">
                <a:solidFill>
                  <a:prstClr val="black"/>
                </a:solidFill>
              </a:rPr>
              <a:pPr/>
              <a:t>12.03.2017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6587D3-FB38-42E0-9582-182B66BFA2D3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3833550.png"/>
          <p:cNvPicPr>
            <a:picLocks noChangeAspect="1"/>
          </p:cNvPicPr>
          <p:nvPr userDrawn="1"/>
        </p:nvPicPr>
        <p:blipFill>
          <a:blip r:embed="rId13" cstate="email"/>
          <a:stretch>
            <a:fillRect/>
          </a:stretch>
        </p:blipFill>
        <p:spPr>
          <a:xfrm>
            <a:off x="785786" y="142852"/>
            <a:ext cx="8358214" cy="6715147"/>
          </a:xfrm>
          <a:prstGeom prst="rect">
            <a:avLst/>
          </a:prstGeom>
        </p:spPr>
      </p:pic>
      <p:sp>
        <p:nvSpPr>
          <p:cNvPr id="10" name="Прямоугольник 9"/>
          <p:cNvSpPr/>
          <p:nvPr userDrawn="1"/>
        </p:nvSpPr>
        <p:spPr>
          <a:xfrm>
            <a:off x="1071538" y="428604"/>
            <a:ext cx="7643866" cy="600079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2" name="Рисунок 11" descr="4273828.png"/>
          <p:cNvPicPr>
            <a:picLocks noChangeAspect="1"/>
          </p:cNvPicPr>
          <p:nvPr userDrawn="1"/>
        </p:nvPicPr>
        <p:blipFill>
          <a:blip r:embed="rId14" cstate="email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4245823" cy="6858000"/>
          </a:xfrm>
          <a:prstGeom prst="rect">
            <a:avLst/>
          </a:prstGeom>
        </p:spPr>
      </p:pic>
      <p:sp>
        <p:nvSpPr>
          <p:cNvPr id="13" name="Прямоугольник 12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pull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50;&#1091;&#1087;&#1088;&#1080;&#1085;\&#1087;&#1077;&#1089;&#1085;&#1103;%20&#1043;&#1088;&#1072;&#1085;&#1072;&#1090;&#1086;&#1074;&#1099;&#1081;%20&#1073;&#1088;&#1072;&#1089;&#1083;&#1077;&#1090;.mp3" TargetMode="Externa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50;&#1091;&#1087;&#1088;&#1080;&#1085;\Bethoven_-_Sonata_&#8470;2_%25282_chast__Largo_appassionato%2529_muzbaron.com.mp3" TargetMode="External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5006/16969765.1a1/0_7e53e_3b19c4b8_L.pn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img-fotki.yandex.ru/get/9835/16969765.1ec/0_8be89_27f0ebc9_L.pn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00134" y="357166"/>
            <a:ext cx="764386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Гранатовый браслет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9" name="Picture 2" descr="http://img.labirint.ru/images/comments_pic/1045/01labslpp12893725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285860"/>
            <a:ext cx="7072362" cy="504789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://ste.imhonet.ru/element/x400/ef/07/ef07e56c6ff257216cce7f80eb7d7abe/granatovyi-brasl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3547" y="404664"/>
            <a:ext cx="8719809" cy="604867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kino-teatr.ru/acter/album/4866/2262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476672"/>
            <a:ext cx="4834508" cy="594644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granatovy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76671"/>
            <a:ext cx="7632774" cy="5976665"/>
          </a:xfrm>
          <a:prstGeom prst="rect">
            <a:avLst/>
          </a:prstGeom>
          <a:noFill/>
          <a:ln w="31750">
            <a:solidFill>
              <a:srgbClr val="3F0903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187624" y="5805264"/>
            <a:ext cx="26354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Генерал Аносов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do.gendocs.ru/pars_docs/tw_refs/60/59918/59918_html_3d5bd1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404664"/>
            <a:ext cx="3970535" cy="597824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88024" y="332656"/>
            <a:ext cx="3960440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1. Слабый или великий Желтков? В чем заключался талант любви </a:t>
            </a:r>
            <a:r>
              <a:rPr lang="ru-RU" sz="2400" b="1" dirty="0" err="1" smtClean="0"/>
              <a:t>Желткова</a:t>
            </a:r>
            <a:r>
              <a:rPr lang="ru-RU" sz="2400" b="1" dirty="0" smtClean="0"/>
              <a:t>? </a:t>
            </a:r>
          </a:p>
          <a:p>
            <a:r>
              <a:rPr lang="ru-RU" sz="2400" b="1" dirty="0" smtClean="0"/>
              <a:t>2.  Нужно ли было </a:t>
            </a:r>
            <a:r>
              <a:rPr lang="ru-RU" sz="2400" b="1" dirty="0" err="1" smtClean="0"/>
              <a:t>Желткову</a:t>
            </a:r>
            <a:r>
              <a:rPr lang="ru-RU" sz="2400" b="1" dirty="0" smtClean="0"/>
              <a:t> уходить из жизни?. </a:t>
            </a:r>
          </a:p>
          <a:p>
            <a:r>
              <a:rPr lang="ru-RU" sz="2400" b="1" dirty="0" smtClean="0"/>
              <a:t>3. Сила или слабость героя проявляется в его поступке?</a:t>
            </a:r>
          </a:p>
          <a:p>
            <a:r>
              <a:rPr lang="ru-RU" sz="2400" b="1" dirty="0" smtClean="0"/>
              <a:t>4. Осуждаете или оправдываете вы </a:t>
            </a:r>
            <a:r>
              <a:rPr lang="ru-RU" sz="2400" b="1" dirty="0" err="1" smtClean="0"/>
              <a:t>Желткова</a:t>
            </a:r>
            <a:r>
              <a:rPr lang="ru-RU" sz="2400" b="1" dirty="0" smtClean="0"/>
              <a:t>?</a:t>
            </a:r>
          </a:p>
          <a:p>
            <a:r>
              <a:rPr lang="ru-RU" sz="2400" b="1" dirty="0" smtClean="0"/>
              <a:t>5. Почему автор закончил рассказ трагической развязкой?</a:t>
            </a:r>
          </a:p>
          <a:p>
            <a:r>
              <a:rPr lang="ru-RU" sz="2400" b="1" dirty="0" smtClean="0"/>
              <a:t>6.Какой видит писатель истинную любовь?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4" name="Picture 10" descr="http://fs00.infourok.ru/images/doc/93/111498/hello_html_2ba942f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4276825" cy="61206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0" descr="http://playcast.ru/uploads/2014/11/30/10866679.jpg"/>
          <p:cNvPicPr>
            <a:picLocks noChangeAspect="1" noChangeArrowheads="1"/>
          </p:cNvPicPr>
          <p:nvPr/>
        </p:nvPicPr>
        <p:blipFill>
          <a:blip r:embed="rId2" cstate="print"/>
          <a:srcRect l="12598"/>
          <a:stretch>
            <a:fillRect/>
          </a:stretch>
        </p:blipFill>
        <p:spPr bwMode="auto">
          <a:xfrm rot="21306107">
            <a:off x="113430" y="752722"/>
            <a:ext cx="4901882" cy="2866531"/>
          </a:xfrm>
          <a:prstGeom prst="rect">
            <a:avLst/>
          </a:prstGeom>
          <a:noFill/>
        </p:spPr>
      </p:pic>
      <p:pic>
        <p:nvPicPr>
          <p:cNvPr id="2" name="Picture 8" descr="http://img0.liveinternet.ru/images/attach/c/9/106/764/106764250_c5ade5f0f97cba676ed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40343">
            <a:off x="3837442" y="748532"/>
            <a:ext cx="4843448" cy="299257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699792" y="3717032"/>
            <a:ext cx="6045245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5400" dirty="0" smtClean="0">
                <a:solidFill>
                  <a:srgbClr val="FF0000"/>
                </a:solidFill>
                <a:latin typeface="a_Albionic" pitchFamily="34" charset="-52"/>
              </a:rPr>
              <a:t>Любовь должна </a:t>
            </a:r>
          </a:p>
          <a:p>
            <a:pPr>
              <a:buNone/>
            </a:pPr>
            <a:r>
              <a:rPr lang="ru-RU" sz="5400" dirty="0" smtClean="0">
                <a:solidFill>
                  <a:srgbClr val="FF0000"/>
                </a:solidFill>
                <a:latin typeface="a_Albionic" pitchFamily="34" charset="-52"/>
              </a:rPr>
              <a:t>        быть </a:t>
            </a:r>
          </a:p>
          <a:p>
            <a:pPr>
              <a:buNone/>
            </a:pPr>
            <a:r>
              <a:rPr lang="ru-RU" sz="5400" dirty="0" smtClean="0">
                <a:solidFill>
                  <a:srgbClr val="FF0000"/>
                </a:solidFill>
                <a:latin typeface="a_Albionic" pitchFamily="34" charset="-52"/>
              </a:rPr>
              <a:t>            трагедией</a:t>
            </a:r>
            <a:endParaRPr lang="ru-RU" sz="5400" dirty="0">
              <a:solidFill>
                <a:srgbClr val="FF0000"/>
              </a:solidFill>
              <a:latin typeface="a_Albionic" pitchFamily="34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56176" y="4509120"/>
            <a:ext cx="4106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!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kinoshljapa.net/uploads/a/1307738124_granatovyy-braslet.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882" y="1052736"/>
            <a:ext cx="8327569" cy="4248472"/>
          </a:xfrm>
          <a:prstGeom prst="rect">
            <a:avLst/>
          </a:prstGeom>
          <a:noFill/>
        </p:spPr>
      </p:pic>
      <p:pic>
        <p:nvPicPr>
          <p:cNvPr id="34822" name="Picture 6" descr="http://img0.liveinternet.ru/images/attach/c/2/64/558/64558781_djakond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76672"/>
            <a:ext cx="8372450" cy="599419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есня Гранатовый брасл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16416" y="5949280"/>
            <a:ext cx="304800" cy="304800"/>
          </a:xfrm>
          <a:prstGeom prst="rect">
            <a:avLst/>
          </a:prstGeom>
        </p:spPr>
      </p:pic>
      <p:pic>
        <p:nvPicPr>
          <p:cNvPr id="3" name="Picture 2" descr="http://syl.ru/misc/i/ai/80256/12389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76672"/>
            <a:ext cx="8044249" cy="5861146"/>
          </a:xfrm>
          <a:prstGeom prst="rect">
            <a:avLst/>
          </a:prstGeom>
          <a:noFill/>
        </p:spPr>
      </p:pic>
      <p:pic>
        <p:nvPicPr>
          <p:cNvPr id="4" name="Picture 6" descr="http://refdb.ru/images/1334/2666035/m153a08a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0"/>
            <a:ext cx="8532440" cy="6950288"/>
          </a:xfrm>
          <a:prstGeom prst="rect">
            <a:avLst/>
          </a:prstGeom>
          <a:noFill/>
        </p:spPr>
      </p:pic>
      <p:pic>
        <p:nvPicPr>
          <p:cNvPr id="5" name="Picture 18" descr="http://fb.ru/misc/i/gallery/39254/113254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081061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"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://900igr.net/datai/literatura/Kuprin-tema-ljubvi/0002-001-Aleksandr-Ivanovich-Kuprin-Granatovyj-braslet-1910-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7143" y="404664"/>
            <a:ext cx="8333311" cy="5976664"/>
          </a:xfrm>
          <a:prstGeom prst="rect">
            <a:avLst/>
          </a:prstGeom>
          <a:noFill/>
        </p:spPr>
      </p:pic>
      <p:pic>
        <p:nvPicPr>
          <p:cNvPr id="3" name="Picture 8" descr="1310361251_1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4664"/>
            <a:ext cx="8496944" cy="6048672"/>
          </a:xfrm>
          <a:prstGeom prst="rect">
            <a:avLst/>
          </a:prstGeom>
          <a:noFill/>
          <a:ln w="31750">
            <a:solidFill>
              <a:srgbClr val="3F0903"/>
            </a:solidFill>
            <a:miter lim="800000"/>
            <a:headEnd/>
            <a:tailEnd/>
          </a:ln>
        </p:spPr>
      </p:pic>
      <p:pic>
        <p:nvPicPr>
          <p:cNvPr id="4" name="Picture 2" descr="http://ru1.anyfad.com/items/t1@eef5134c-1913-4623-bf96-d66085829626/Granatovyy-braslet--simvol-vechnoy-lyubv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04664"/>
            <a:ext cx="8442176" cy="604867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media7.fast-torrent.ru/media/files/s4/rf/nd/granatovyij-braslet.jpg"/>
          <p:cNvPicPr>
            <a:picLocks noChangeAspect="1" noChangeArrowheads="1"/>
          </p:cNvPicPr>
          <p:nvPr/>
        </p:nvPicPr>
        <p:blipFill>
          <a:blip r:embed="rId2" cstate="print"/>
          <a:srcRect l="8399"/>
          <a:stretch>
            <a:fillRect/>
          </a:stretch>
        </p:blipFill>
        <p:spPr bwMode="auto">
          <a:xfrm>
            <a:off x="-18609" y="908720"/>
            <a:ext cx="9162610" cy="5112568"/>
          </a:xfrm>
          <a:prstGeom prst="rect">
            <a:avLst/>
          </a:prstGeom>
          <a:noFill/>
        </p:spPr>
      </p:pic>
      <p:pic>
        <p:nvPicPr>
          <p:cNvPr id="6" name="Picture 10" descr="http://fb.ru/misc/i/gallery/39254/11325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5929" y="908720"/>
            <a:ext cx="9229929" cy="5112568"/>
          </a:xfrm>
          <a:prstGeom prst="rect">
            <a:avLst/>
          </a:prstGeom>
          <a:noFill/>
        </p:spPr>
      </p:pic>
      <p:pic>
        <p:nvPicPr>
          <p:cNvPr id="9" name="Picture 4" descr="http://syl.ru/misc/i/thumb/1/1/6/5/4/8/116548x2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4698" y="0"/>
            <a:ext cx="7719302" cy="6453336"/>
          </a:xfrm>
          <a:prstGeom prst="rect">
            <a:avLst/>
          </a:prstGeom>
          <a:noFill/>
        </p:spPr>
      </p:pic>
      <p:pic>
        <p:nvPicPr>
          <p:cNvPr id="8" name="Picture 2" descr="http://900igr.net/datai/literatura/Film-Granatovyj-braslet/0003-003-Film-Granatovyj-brasle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4540968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Тема урока: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58008" y="1052736"/>
            <a:ext cx="7185992" cy="4525963"/>
          </a:xfrm>
        </p:spPr>
        <p:txBody>
          <a:bodyPr/>
          <a:lstStyle/>
          <a:p>
            <a:pPr>
              <a:buNone/>
            </a:pPr>
            <a:r>
              <a:rPr lang="ru-RU" sz="6600" dirty="0" smtClean="0">
                <a:solidFill>
                  <a:srgbClr val="FF0000"/>
                </a:solidFill>
                <a:latin typeface="a_Albionic" pitchFamily="34" charset="-52"/>
              </a:rPr>
              <a:t>Любовь должна быть трагедией</a:t>
            </a:r>
            <a:endParaRPr lang="ru-RU" sz="6600" dirty="0">
              <a:solidFill>
                <a:srgbClr val="FF0000"/>
              </a:solidFill>
              <a:latin typeface="a_Albionic" pitchFamily="34" charset="-52"/>
            </a:endParaRPr>
          </a:p>
        </p:txBody>
      </p:sp>
      <p:pic>
        <p:nvPicPr>
          <p:cNvPr id="4" name="Picture 14" descr="http://900igr.net/datai/literatura/Kuprin-tema-ljubvi/0002-001-Aleksandr-Ivanovich-Kuprin-Granatovyj-braslet-1910-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400658"/>
            <a:ext cx="4200463" cy="301257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img1.liveinternet.ru/images/attach/c/4/122/722/122722083_xmpbhk3q5l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106169" cy="6858000"/>
          </a:xfrm>
          <a:prstGeom prst="rect">
            <a:avLst/>
          </a:prstGeom>
          <a:noFill/>
        </p:spPr>
      </p:pic>
      <p:pic>
        <p:nvPicPr>
          <p:cNvPr id="4" name="Picture 22" descr="http://fb.ru/misc/i/gallery/10722/675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8379" y="0"/>
            <a:ext cx="4665621" cy="6858000"/>
          </a:xfrm>
          <a:prstGeom prst="rect">
            <a:avLst/>
          </a:prstGeom>
          <a:noFill/>
        </p:spPr>
      </p:pic>
      <p:pic>
        <p:nvPicPr>
          <p:cNvPr id="6" name="Picture 2" descr="https://go4.imgsmail.ru/imgpreview?key=3e81021b7361a0f9&amp;mb=imgdb_preview_156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2316" y="0"/>
            <a:ext cx="9236316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Марина\Pictures\thCANRC114.jpg"/>
          <p:cNvPicPr>
            <a:picLocks noChangeAspect="1" noChangeArrowheads="1"/>
          </p:cNvPicPr>
          <p:nvPr/>
        </p:nvPicPr>
        <p:blipFill>
          <a:blip r:embed="rId3" cstate="print">
            <a:lum bright="-21000" contrast="-1000"/>
          </a:blip>
          <a:srcRect/>
          <a:stretch>
            <a:fillRect/>
          </a:stretch>
        </p:blipFill>
        <p:spPr bwMode="auto">
          <a:xfrm>
            <a:off x="3275856" y="476672"/>
            <a:ext cx="3528392" cy="4206929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sp>
        <p:nvSpPr>
          <p:cNvPr id="4" name="Лента лицом вниз 3"/>
          <p:cNvSpPr/>
          <p:nvPr/>
        </p:nvSpPr>
        <p:spPr>
          <a:xfrm>
            <a:off x="827584" y="4437112"/>
            <a:ext cx="7776864" cy="1916832"/>
          </a:xfrm>
          <a:prstGeom prst="ribbo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Любовь в рассказе Куприна 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«ГРАНАТОВЫЙ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БРАСЛЕТ»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5" name="Bethoven_-_Sonata_№2_%282_chast__Largo_appassionato%29_muzbaron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715140" y="6143644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spd="med" advClick="0" advTm="11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8172726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1700808"/>
            <a:ext cx="56783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работу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285852" y="1916833"/>
            <a:ext cx="7572426" cy="3798546"/>
            <a:chOff x="539552" y="-815361"/>
            <a:chExt cx="7992888" cy="565950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539552" y="-815361"/>
              <a:ext cx="7992888" cy="2797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latin typeface="Monotype Corsiva" pitchFamily="66" charset="0"/>
                </a:rPr>
                <a:t>источник </a:t>
              </a:r>
              <a:r>
                <a:rPr lang="ru-RU" dirty="0">
                  <a:solidFill>
                    <a:prstClr val="black"/>
                  </a:solidFill>
                  <a:latin typeface="Monotype Corsiva" pitchFamily="66" charset="0"/>
                </a:rPr>
                <a:t>шаблона: </a:t>
              </a:r>
            </a:p>
            <a:p>
              <a:pPr algn="ctr">
                <a:defRPr/>
              </a:pPr>
              <a:endParaRPr lang="ru-RU" sz="800" dirty="0">
                <a:solidFill>
                  <a:prstClr val="black"/>
                </a:solidFill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Фокина Лидия Петровна</a:t>
              </a:r>
            </a:p>
            <a:p>
              <a:pPr algn="ctr"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учитель начальных классов</a:t>
              </a:r>
            </a:p>
            <a:p>
              <a:pPr algn="ctr"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МКОУ «СОШ ст. Евсино»</a:t>
              </a:r>
            </a:p>
            <a:p>
              <a:pPr algn="ctr">
                <a:defRPr/>
              </a:pPr>
              <a:r>
                <a:rPr lang="ru-RU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Искитимского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района</a:t>
              </a:r>
            </a:p>
            <a:p>
              <a:pPr algn="ctr"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Новосибирской области</a:t>
              </a:r>
              <a:endParaRPr lang="ru-RU" dirty="0">
                <a:solidFill>
                  <a:srgbClr val="C00000"/>
                </a:solidFill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2699548" y="4196512"/>
              <a:ext cx="3628503" cy="647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>
                  <a:solidFill>
                    <a:prstClr val="black"/>
                  </a:solidFill>
                  <a:latin typeface="Monotype Corsiva" pitchFamily="66" charset="0"/>
                </a:rPr>
                <a:t>Сайт </a:t>
              </a:r>
              <a:r>
                <a:rPr lang="en-US" sz="2000" b="1" dirty="0">
                  <a:solidFill>
                    <a:prstClr val="black"/>
                  </a:solidFill>
                  <a:latin typeface="Monotype Corsiva" pitchFamily="66" charset="0"/>
                  <a:hlinkClick r:id="rId2"/>
                </a:rPr>
                <a:t>http://linda6035.ucoz.ru/</a:t>
              </a:r>
              <a:r>
                <a:rPr lang="ru-RU" sz="2000" b="1" dirty="0">
                  <a:solidFill>
                    <a:prstClr val="black"/>
                  </a:solidFill>
                  <a:latin typeface="Monotype Corsiva" pitchFamily="66" charset="0"/>
                </a:rPr>
                <a:t>    </a:t>
              </a:r>
              <a:r>
                <a:rPr lang="ru-RU" sz="2000" b="1" i="1" dirty="0">
                  <a:solidFill>
                    <a:prstClr val="black"/>
                  </a:solidFill>
                  <a:latin typeface="Monotype Corsiva" pitchFamily="66" charset="0"/>
                </a:rPr>
                <a:t>  </a:t>
              </a:r>
              <a:endParaRPr lang="ru-RU" sz="2000" b="1" dirty="0">
                <a:solidFill>
                  <a:prstClr val="black"/>
                </a:solidFill>
                <a:latin typeface="Monotype Corsiva" pitchFamily="66" charset="0"/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714479" y="357166"/>
            <a:ext cx="72866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Интернет-ресурсы:</a:t>
            </a:r>
          </a:p>
          <a:p>
            <a:pPr algn="ctr">
              <a:lnSpc>
                <a:spcPct val="150000"/>
              </a:lnSpc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Рамка белая </a:t>
            </a:r>
            <a:r>
              <a:rPr lang="ru-RU" sz="1400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http://img-fotki.yandex.ru/get/5006/16969765.1a1/0_7e53e_3b19c4b8_L.png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Бордюр </a:t>
            </a:r>
            <a:r>
              <a:rPr lang="ru-RU" sz="1400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http://img-fotki.yandex.ru/get/9835/16969765.1ec/0_8be89_27f0ebc9_L.png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Художественный фильм «Гранатовый браслет» , 1964 г.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ru-RU" dirty="0" smtClean="0"/>
              <a:t>Режиссер </a:t>
            </a:r>
            <a:r>
              <a:rPr lang="ru-RU" u="sng" dirty="0" smtClean="0"/>
              <a:t>Абрам </a:t>
            </a:r>
            <a:r>
              <a:rPr lang="ru-RU" u="sng" dirty="0" err="1" smtClean="0"/>
              <a:t>Роом</a:t>
            </a:r>
            <a:endParaRPr lang="ru-RU" dirty="0"/>
          </a:p>
        </p:txBody>
      </p:sp>
      <p:pic>
        <p:nvPicPr>
          <p:cNvPr id="5" name="Picture 18" descr="http://avatars.mds.yandex.net/get-kino-vod-films-gallery/28788/2a0000015183d911127e568e3f58512bd132/920x4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348880"/>
            <a:ext cx="7791400" cy="3895701"/>
          </a:xfrm>
          <a:prstGeom prst="rect">
            <a:avLst/>
          </a:prstGeom>
          <a:noFill/>
        </p:spPr>
      </p:pic>
      <p:pic>
        <p:nvPicPr>
          <p:cNvPr id="1026" name="Picture 2" descr="Абрам Роом фотограф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916832"/>
            <a:ext cx="3168352" cy="443569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5191" y="476672"/>
            <a:ext cx="4576741" cy="583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760" y="4437112"/>
            <a:ext cx="6275040" cy="183306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И.Е.Репин «Торжественное заседание Государственного Совета 7 мая 1901 года в честь столетнего юбилея»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8674" name="Picture 2" descr="заседа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32435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4" name="Picture 2" descr="http://img0.liveinternet.ru/images/attach/c/10/111/323/111323852_1360356495_royal_kok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3"/>
            <a:ext cx="8256240" cy="60502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/>
          <a:lstStyle/>
          <a:p>
            <a:pPr algn="r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L. van Beethoven. 2 Son. (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ор. 2,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 2). </a:t>
            </a:r>
            <a:b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Largo </a:t>
            </a:r>
            <a:r>
              <a:rPr lang="en-US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Appassionat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58" name="Picture 2" descr="https://pianokafe.com/upload/resize_cache/iblock/f53/250_350_2/f53f45f2ffb5249f6be237f2ce3f2cce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000108"/>
            <a:ext cx="2381250" cy="33337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Жуковский осень Веран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227" y="404664"/>
            <a:ext cx="8367725" cy="604867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http://mov1.ru/_ld/68/105563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76672"/>
            <a:ext cx="3886572" cy="6001324"/>
          </a:xfrm>
          <a:prstGeom prst="rect">
            <a:avLst/>
          </a:prstGeom>
          <a:noFill/>
        </p:spPr>
      </p:pic>
      <p:pic>
        <p:nvPicPr>
          <p:cNvPr id="3" name="Picture 16" descr="http://playcast.ru/uploads/2012/08/18/36696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86886" y="404664"/>
            <a:ext cx="4669244" cy="6120680"/>
          </a:xfrm>
          <a:prstGeom prst="rect">
            <a:avLst/>
          </a:prstGeom>
          <a:noFill/>
        </p:spPr>
      </p:pic>
      <p:pic>
        <p:nvPicPr>
          <p:cNvPr id="4" name="Picture 6" descr="http://artnow.ru/img/598000/59837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5284" y="404664"/>
            <a:ext cx="4873152" cy="61206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4546848" cy="1143000"/>
          </a:xfrm>
        </p:spPr>
        <p:txBody>
          <a:bodyPr/>
          <a:lstStyle/>
          <a:p>
            <a:r>
              <a:rPr lang="ru-RU" dirty="0" smtClean="0"/>
              <a:t>Анна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44208" y="5589240"/>
            <a:ext cx="4114800" cy="2049091"/>
          </a:xfrm>
        </p:spPr>
        <p:txBody>
          <a:bodyPr/>
          <a:lstStyle/>
          <a:p>
            <a:pPr>
              <a:buNone/>
            </a:pPr>
            <a:r>
              <a:rPr lang="ru-RU" sz="4800" dirty="0" smtClean="0"/>
              <a:t>Вера</a:t>
            </a:r>
            <a:endParaRPr lang="ru-RU" sz="4800" dirty="0"/>
          </a:p>
        </p:txBody>
      </p:sp>
      <p:pic>
        <p:nvPicPr>
          <p:cNvPr id="6" name="Picture 9" descr="911769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76672"/>
            <a:ext cx="5472608" cy="4963320"/>
          </a:xfrm>
          <a:prstGeom prst="rect">
            <a:avLst/>
          </a:prstGeom>
          <a:noFill/>
          <a:ln w="31750">
            <a:solidFill>
              <a:srgbClr val="3F0903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D9969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171</Words>
  <Application>Microsoft Office PowerPoint</Application>
  <PresentationFormat>Экран (4:3)</PresentationFormat>
  <Paragraphs>38</Paragraphs>
  <Slides>24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1_Тема Office</vt:lpstr>
      <vt:lpstr>Слайд 1</vt:lpstr>
      <vt:lpstr>Тема урока:</vt:lpstr>
      <vt:lpstr>Художественный фильм «Гранатовый браслет» , 1964 г.</vt:lpstr>
      <vt:lpstr>Слайд 4</vt:lpstr>
      <vt:lpstr>Слайд 5</vt:lpstr>
      <vt:lpstr>L. van Beethoven. 2 Son. (ор. 2, N 2).  Largo Appassionatо </vt:lpstr>
      <vt:lpstr>Слайд 7</vt:lpstr>
      <vt:lpstr>Слайд 8</vt:lpstr>
      <vt:lpstr>Анна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24</cp:revision>
  <dcterms:created xsi:type="dcterms:W3CDTF">2014-06-15T06:12:12Z</dcterms:created>
  <dcterms:modified xsi:type="dcterms:W3CDTF">2017-03-12T06:27:43Z</dcterms:modified>
</cp:coreProperties>
</file>