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7" r:id="rId1"/>
  </p:sldMasterIdLst>
  <p:sldIdLst>
    <p:sldId id="256" r:id="rId2"/>
    <p:sldId id="266" r:id="rId3"/>
    <p:sldId id="258" r:id="rId4"/>
    <p:sldId id="259" r:id="rId5"/>
    <p:sldId id="261" r:id="rId6"/>
    <p:sldId id="262" r:id="rId7"/>
    <p:sldId id="260" r:id="rId8"/>
    <p:sldId id="263" r:id="rId9"/>
    <p:sldId id="257" r:id="rId10"/>
    <p:sldId id="273" r:id="rId11"/>
    <p:sldId id="274" r:id="rId12"/>
    <p:sldId id="264" r:id="rId13"/>
    <p:sldId id="265" r:id="rId14"/>
    <p:sldId id="267" r:id="rId15"/>
    <p:sldId id="268" r:id="rId16"/>
    <p:sldId id="269" r:id="rId17"/>
    <p:sldId id="270" r:id="rId18"/>
    <p:sldId id="275" r:id="rId19"/>
    <p:sldId id="276" r:id="rId20"/>
    <p:sldId id="277" r:id="rId21"/>
    <p:sldId id="271" r:id="rId22"/>
    <p:sldId id="272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8E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5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849390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3474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51687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7382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756409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863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833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6228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2988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7121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29677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5D5C80A-DE77-474C-9271-C951078B2148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750BE2F-98E7-4964-83A5-7526424186C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590083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  <p:sldLayoutId id="2147484032" r:id="rId5"/>
    <p:sldLayoutId id="2147484033" r:id="rId6"/>
    <p:sldLayoutId id="2147484034" r:id="rId7"/>
    <p:sldLayoutId id="2147484035" r:id="rId8"/>
    <p:sldLayoutId id="2147484036" r:id="rId9"/>
    <p:sldLayoutId id="2147484037" r:id="rId10"/>
    <p:sldLayoutId id="2147484038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Наше оружие в борьбе с подростковым суицидом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подготовлена социальным педагогом МАОУ Ильинской СОШ Гамуза Г.В.</a:t>
            </a:r>
            <a:endParaRPr lang="ru-RU" dirty="0"/>
          </a:p>
          <a:p>
            <a:pPr algn="ctr"/>
            <a:r>
              <a:rPr lang="ru-RU" dirty="0" smtClean="0"/>
              <a:t>2017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6997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Моббинг </a:t>
            </a:r>
            <a:r>
              <a:rPr lang="ru-RU" dirty="0"/>
              <a:t>и </a:t>
            </a:r>
            <a:r>
              <a:rPr lang="ru-RU" dirty="0" err="1"/>
              <a:t>буллинг</a:t>
            </a:r>
            <a:r>
              <a:rPr lang="ru-RU" dirty="0"/>
              <a:t> (травля) в подростковой среде.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47759" y="2059777"/>
            <a:ext cx="7672810" cy="447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8481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5058" y="278296"/>
            <a:ext cx="4952602" cy="3134636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Нельзя просто </a:t>
            </a:r>
            <a:r>
              <a:rPr lang="ru-RU" dirty="0"/>
              <a:t>махнуть рукой и сказать: «Да так было всегда. Они сами между собой </a:t>
            </a:r>
            <a:r>
              <a:rPr lang="ru-RU" dirty="0" smtClean="0"/>
              <a:t>разберутся. Это ж дети.» Нет, поверьте: не разберутся, сами не справятся, не </a:t>
            </a:r>
            <a:r>
              <a:rPr lang="ru-RU" dirty="0"/>
              <a:t>смогут без нашей помощи и именно потому, что они ещё дети.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198" y="2580695"/>
            <a:ext cx="57150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7184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7222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Жёсткость и насилие над ребёнком в семье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0311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9954" y="416966"/>
            <a:ext cx="8032090" cy="6024068"/>
          </a:xfrm>
          <a:gradFill>
            <a:gsLst>
              <a:gs pos="0">
                <a:schemeClr val="tx1">
                  <a:lumMod val="50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9954" y="381652"/>
            <a:ext cx="8126260" cy="609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9157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/>
              <a:t>Образовательная Организация Высокой Социальной Ответственности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1182" y="2286000"/>
            <a:ext cx="8785774" cy="4022725"/>
          </a:xfrm>
        </p:spPr>
      </p:pic>
    </p:spTree>
    <p:extLst>
      <p:ext uri="{BB962C8B-B14F-4D97-AF65-F5344CB8AC3E}">
        <p14:creationId xmlns:p14="http://schemas.microsoft.com/office/powerpoint/2010/main" xmlns="" val="3233371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Что подразумевает под собою участие в данном </a:t>
            </a:r>
            <a:r>
              <a:rPr lang="ru-RU" dirty="0" smtClean="0"/>
              <a:t>проекте?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Всероссийский телекоммуникационный социально-образовательный Проект призван способствовать формированию новых форм и методов профилактики </a:t>
            </a:r>
            <a:r>
              <a:rPr lang="ru-RU" b="1" dirty="0"/>
              <a:t>негативных социальных явлений </a:t>
            </a:r>
            <a:r>
              <a:rPr lang="ru-RU" dirty="0"/>
              <a:t>– детско-юношеских суицидов, </a:t>
            </a:r>
            <a:r>
              <a:rPr lang="ru-RU" dirty="0" err="1"/>
              <a:t>киберугроз</a:t>
            </a:r>
            <a:r>
              <a:rPr lang="ru-RU" dirty="0"/>
              <a:t>, исходящих от сетевых игр и разрушительного влияния «групп смерти» в </a:t>
            </a:r>
            <a:r>
              <a:rPr lang="ru-RU" dirty="0" err="1"/>
              <a:t>соцсетях</a:t>
            </a:r>
            <a:r>
              <a:rPr lang="ru-RU" dirty="0"/>
              <a:t>, провоцирующих суицидальное поведение детей и подростков, насилия и жестокости в детских коллективах по отношению к друг другу,  конфликтов с участием детей и родителей, с которыми активно работает современная школа. </a:t>
            </a:r>
          </a:p>
        </p:txBody>
      </p:sp>
    </p:spTree>
    <p:extLst>
      <p:ext uri="{BB962C8B-B14F-4D97-AF65-F5344CB8AC3E}">
        <p14:creationId xmlns:p14="http://schemas.microsoft.com/office/powerpoint/2010/main" xmlns="" val="72150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Непосредственные участники Проекта – педагоги, в качестве субъектов выступают учащиеся и родители. Проект позволяет педагогам повысить уровень знаний и умений, расширить сферу компетенций в сложных и неоднозначных вопросах профилактики детско-юношеских суицидов, проявлений насилия и жестокости в отношении детей и внутри детского коллектива, использования новых форм и методов в урегулировании сложных коммуникативных ситуаций.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2060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Проект </a:t>
            </a:r>
            <a:r>
              <a:rPr lang="ru-RU" dirty="0"/>
              <a:t>состоит из 3-х практических Модулей: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dirty="0">
                <a:hlinkClick r:id="rId2" action="ppaction://hlinksldjump"/>
              </a:rPr>
              <a:t>Жестокое обращение с </a:t>
            </a:r>
            <a:r>
              <a:rPr lang="ru-RU" sz="2800" dirty="0" smtClean="0">
                <a:hlinkClick r:id="rId2" action="ppaction://hlinksldjump"/>
              </a:rPr>
              <a:t>детьми.</a:t>
            </a:r>
            <a:endParaRPr lang="ru-RU" sz="28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800" dirty="0">
                <a:hlinkClick r:id="rId3" action="ppaction://hlinksldjump"/>
              </a:rPr>
              <a:t>Детско-юношеские суициды в условиях </a:t>
            </a:r>
            <a:r>
              <a:rPr lang="ru-RU" sz="2800" dirty="0" err="1">
                <a:hlinkClick r:id="rId3" action="ppaction://hlinksldjump"/>
              </a:rPr>
              <a:t>киберугроз</a:t>
            </a:r>
            <a:r>
              <a:rPr lang="ru-RU" sz="2800" dirty="0" smtClean="0">
                <a:hlinkClick r:id="rId3" action="ppaction://hlinksldjump"/>
              </a:rPr>
              <a:t>.</a:t>
            </a:r>
            <a:endParaRPr lang="ru-RU" sz="28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800" dirty="0">
                <a:hlinkClick r:id="rId4" action="ppaction://hlinksldjump"/>
              </a:rPr>
              <a:t>Эффективные механизмы решения конфликтных ситуаций средствами </a:t>
            </a:r>
            <a:r>
              <a:rPr lang="ru-RU" sz="2800" dirty="0" smtClean="0">
                <a:hlinkClick r:id="rId4" action="ppaction://hlinksldjump"/>
              </a:rPr>
              <a:t>медиации.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920176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10945091" y="5929745"/>
            <a:ext cx="748145" cy="6788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0364" y="734291"/>
            <a:ext cx="8409709" cy="580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903528" y="5888183"/>
            <a:ext cx="762000" cy="72043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7018" y="858982"/>
            <a:ext cx="9019309" cy="555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подросткового суицида: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Киберугрозы</a:t>
            </a:r>
            <a:r>
              <a:rPr lang="ru-RU" dirty="0"/>
              <a:t> </a:t>
            </a:r>
            <a:r>
              <a:rPr lang="ru-RU" dirty="0" smtClean="0"/>
              <a:t>– группы смерти в соц. сетях.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Жёсткость и насилие над ребёнком в семье.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smtClean="0"/>
              <a:t>Моббинг и </a:t>
            </a:r>
            <a:r>
              <a:rPr lang="ru-RU" dirty="0" err="1" smtClean="0"/>
              <a:t>буллинг</a:t>
            </a:r>
            <a:r>
              <a:rPr lang="ru-RU" dirty="0" smtClean="0"/>
              <a:t> (травля) в подростковой среде.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328083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945091" y="5929745"/>
            <a:ext cx="748145" cy="6788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5346" y="623456"/>
            <a:ext cx="9407236" cy="577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Это единственный Проект, представляющий конкретные методические  материалы для быстрого практического применения в работе классных руководителей и учителей –предметников с детьми, вовлечёнными в </a:t>
            </a:r>
            <a:r>
              <a:rPr lang="ru-RU" sz="2400" dirty="0" err="1"/>
              <a:t>смертельноопасные</a:t>
            </a:r>
            <a:r>
              <a:rPr lang="ru-RU" sz="2400" dirty="0"/>
              <a:t> онлайн игры и группы смерти в </a:t>
            </a:r>
            <a:r>
              <a:rPr lang="ru-RU" sz="2400" dirty="0" err="1"/>
              <a:t>соцсетях</a:t>
            </a:r>
            <a:r>
              <a:rPr lang="ru-RU" sz="2400" dirty="0"/>
              <a:t>, провоцирующих суицидальное поведение и массовые психоэмоциональные расстройства детей и подростков.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9073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1288473"/>
            <a:ext cx="9720073" cy="4023360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 </a:t>
            </a:r>
            <a:r>
              <a:rPr lang="ru-RU" sz="2400" dirty="0"/>
              <a:t>окончании участия в Проекте, все участники проекта актуализируют и приобретут новые компетенции социально-педагогической и психологической направленности в соответствии с требованиями нового Профессионального Стандарта Педагога, получат дипломы с идентификационным номером Ассоциации специалистов в сфере превентивного образования «Педагог высокой социальной ответственности», получат удостоверение о повышении квалификации по программе дополнительного профессионального образования по теме «Практические аспекты деятельности по предупреждению негативных социальных явлений и детского неблагополучия в соответствии с требованиями профессионального стандарта в условиях образовательной </a:t>
            </a:r>
            <a:r>
              <a:rPr lang="ru-RU" sz="2400" dirty="0" smtClean="0"/>
              <a:t>организации.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15533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3981" y="1427018"/>
            <a:ext cx="9924893" cy="4544291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27407"/>
            <a:ext cx="9720072" cy="149961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10000"/>
                    <a:lumOff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Детские самоубийства в современной России</a:t>
            </a:r>
            <a:endParaRPr lang="ru-RU" sz="4000" dirty="0">
              <a:solidFill>
                <a:schemeClr val="bg1">
                  <a:lumMod val="10000"/>
                  <a:lumOff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2404745"/>
            <a:ext cx="10515600" cy="1024255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Современная Россия столкнулась с новой угрозой. Подрастающее поколение склоняют к самоубийствам через Интернет. Только в прошлом году руки на себя наложили 720 детей. И это только статистика совершенных и доказанных самоубийств. </a:t>
            </a:r>
          </a:p>
        </p:txBody>
      </p:sp>
    </p:spTree>
    <p:extLst>
      <p:ext uri="{BB962C8B-B14F-4D97-AF65-F5344CB8AC3E}">
        <p14:creationId xmlns:p14="http://schemas.microsoft.com/office/powerpoint/2010/main" xmlns="" val="1880370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2016 году рост кол-ва самоубийств составил 57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процентов…</a:t>
            </a:r>
            <a:endParaRPr lang="ru-RU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87351" y="1949451"/>
            <a:ext cx="62484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dirty="0" smtClean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Такую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статистику озвучила уполномоченный по правам ребенка в РФ Анна Кузнецова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этом она рассказала на селекторном совещании «О профилактике суицидов среди несовершеннолетних», прошедшем в Национальном центре управления в кризисных ситуациях МЧС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России.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9" t="612" r="7338"/>
          <a:stretch/>
        </p:blipFill>
        <p:spPr>
          <a:xfrm>
            <a:off x="6751320" y="1731488"/>
            <a:ext cx="4892040" cy="433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008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4880" y="0"/>
            <a:ext cx="10515600" cy="1507808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Около 2300 тысяч самоубийств было зафиксировано за 2017 год. Это только официальные данные, по другим источникам число смертей достигло 3000.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220"/>
          <a:stretch/>
        </p:blipFill>
        <p:spPr>
          <a:xfrm>
            <a:off x="1416151" y="1111567"/>
            <a:ext cx="9573058" cy="5632128"/>
          </a:xfrm>
        </p:spPr>
      </p:pic>
    </p:spTree>
    <p:extLst>
      <p:ext uri="{BB962C8B-B14F-4D97-AF65-F5344CB8AC3E}">
        <p14:creationId xmlns:p14="http://schemas.microsoft.com/office/powerpoint/2010/main" xmlns="" val="85983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3801" y="1319453"/>
            <a:ext cx="8224393" cy="4711147"/>
          </a:xfrm>
        </p:spPr>
      </p:pic>
    </p:spTree>
    <p:extLst>
      <p:ext uri="{BB962C8B-B14F-4D97-AF65-F5344CB8AC3E}">
        <p14:creationId xmlns:p14="http://schemas.microsoft.com/office/powerpoint/2010/main" xmlns="" val="362746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9257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2952722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"Ведется война против детей, настоящая преступная деятельность, очень продуманная, организованная, целенаправленная и имеющая последствия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612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90688"/>
            <a:ext cx="9089726" cy="51673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158702" cy="31190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2028" y="0"/>
            <a:ext cx="3320502" cy="43443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58702" y="0"/>
            <a:ext cx="2623326" cy="40743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/>
          <a:srcRect r="46421"/>
          <a:stretch/>
        </p:blipFill>
        <p:spPr>
          <a:xfrm>
            <a:off x="9089727" y="4647742"/>
            <a:ext cx="3102273" cy="18383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/>
          <a:srcRect r="58017"/>
          <a:stretch/>
        </p:blipFill>
        <p:spPr>
          <a:xfrm>
            <a:off x="9482594" y="0"/>
            <a:ext cx="2723262" cy="11811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/>
          <a:srcRect r="47494"/>
          <a:stretch/>
        </p:blipFill>
        <p:spPr>
          <a:xfrm>
            <a:off x="10132406" y="1181100"/>
            <a:ext cx="2043574" cy="333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14761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Детские самоубийства в современной России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4848" y="1844124"/>
            <a:ext cx="6242304" cy="46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6298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4825F1AF-8DBC-4E3D-9F3D-688338DA83F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166</TotalTime>
  <Words>503</Words>
  <Application>Microsoft Office PowerPoint</Application>
  <PresentationFormat>Произвольный</PresentationFormat>
  <Paragraphs>29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Интеграл</vt:lpstr>
      <vt:lpstr>Наше оружие в борьбе с подростковым суицидом</vt:lpstr>
      <vt:lpstr>Причины подросткового суицида:</vt:lpstr>
      <vt:lpstr>Детские самоубийства в современной России</vt:lpstr>
      <vt:lpstr>В 2016 году рост кол-ва самоубийств составил 57 процентов…</vt:lpstr>
      <vt:lpstr>Около 2300 тысяч самоубийств было зафиксировано за 2017 год. Это только официальные данные, по другим источникам число смертей достигло 3000. </vt:lpstr>
      <vt:lpstr>Слайд 6</vt:lpstr>
      <vt:lpstr>Слайд 7</vt:lpstr>
      <vt:lpstr>Слайд 8</vt:lpstr>
      <vt:lpstr>Детские самоубийства в современной России</vt:lpstr>
      <vt:lpstr> Моббинг и буллинг (травля) в подростковой среде. </vt:lpstr>
      <vt:lpstr>Слайд 11</vt:lpstr>
      <vt:lpstr>Жёсткость и насилие над ребёнком в семье</vt:lpstr>
      <vt:lpstr>Слайд 13</vt:lpstr>
      <vt:lpstr>Образовательная Организация Высокой Социальной Ответственности</vt:lpstr>
      <vt:lpstr>Что подразумевает под собою участие в данном проекте?</vt:lpstr>
      <vt:lpstr>Слайд 16</vt:lpstr>
      <vt:lpstr> Проект состоит из 3-х практических Модулей: 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Vimpelcom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Гамуза Сергей Григорьевич</dc:creator>
  <cp:lastModifiedBy>SGamuza</cp:lastModifiedBy>
  <cp:revision>20</cp:revision>
  <dcterms:created xsi:type="dcterms:W3CDTF">2017-12-17T12:28:36Z</dcterms:created>
  <dcterms:modified xsi:type="dcterms:W3CDTF">2017-12-21T18:42:45Z</dcterms:modified>
</cp:coreProperties>
</file>