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7" r:id="rId19"/>
    <p:sldId id="276" r:id="rId20"/>
    <p:sldId id="278" r:id="rId21"/>
    <p:sldId id="285" r:id="rId22"/>
    <p:sldId id="284" r:id="rId23"/>
    <p:sldId id="283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нитратов в организм человека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0,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1%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Растительная пища</c:v>
                </c:pt>
                <c:pt idx="1">
                  <c:v>Животная пища</c:v>
                </c:pt>
                <c:pt idx="2">
                  <c:v>Вода</c:v>
                </c:pt>
                <c:pt idx="3">
                  <c:v>Воздух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0.70000000000000029</c:v>
                </c:pt>
                <c:pt idx="1">
                  <c:v>0.1</c:v>
                </c:pt>
                <c:pt idx="2">
                  <c:v>0.2</c:v>
                </c:pt>
                <c:pt idx="3" formatCode="0.00%">
                  <c:v>1.0000000000000007E-3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86EC2F-2330-43F3-8221-EB775634EAAB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1F9B55-B687-42C5-9333-987065A02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7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0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 концентрации нитратов в овощах и фруктах,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поставляемых 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 Новый Уренгой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>
            <a:no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: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Куркан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8 в класс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Руководитель:  Калачева  Татьяна Николаевна</a:t>
            </a: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«МБОУ Гимназия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2019г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70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ru-RU" dirty="0" smtClean="0"/>
              <a:t>Экспериментальная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19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7780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Прежде чем приступить к определению содержания нитратов, я провела социологический опрос среди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жителей города Новый Уренгой. В данном опросе приняли участие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25</a:t>
            </a:r>
            <a:r>
              <a:rPr lang="ru-RU" sz="2000" smtClean="0"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респондентов в возрасте от 24 лет до 53 лет.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Вопросы к респондентам и их ответы приведены  в диаграммах:</a:t>
            </a:r>
            <a:r>
              <a:rPr lang="ru-RU" sz="2000" dirty="0">
                <a:solidFill>
                  <a:srgbClr val="002060"/>
                </a:solidFill>
                <a:effectLst/>
              </a:rPr>
              <a:t/>
            </a:r>
            <a:br>
              <a:rPr lang="ru-RU" sz="2000" dirty="0">
                <a:solidFill>
                  <a:srgbClr val="002060"/>
                </a:solidFill>
                <a:effectLst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530099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9454" y="5072074"/>
            <a:ext cx="1143008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016" y="500063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Иногда/частично</a:t>
            </a:r>
            <a:endParaRPr 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2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1052737"/>
            <a:ext cx="9360000" cy="532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759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836712"/>
            <a:ext cx="9360000" cy="55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8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980729"/>
            <a:ext cx="9360000" cy="53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9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764705"/>
            <a:ext cx="9360000" cy="558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58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721749"/>
            <a:ext cx="9360000" cy="55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7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1011800"/>
            <a:ext cx="9360000" cy="542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2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исследования содержания нитратов в овощах и фруктах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0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496944" cy="25922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Объекты исследования</a:t>
            </a:r>
            <a:r>
              <a:rPr lang="ru-RU" dirty="0">
                <a:solidFill>
                  <a:srgbClr val="002060"/>
                </a:solidFill>
              </a:rPr>
              <a:t>: торговые предприятия по продаже овощей и фруктов на территории города Новый Уренгой.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Предмет исследования</a:t>
            </a:r>
            <a:r>
              <a:rPr lang="ru-RU" dirty="0">
                <a:solidFill>
                  <a:srgbClr val="002060"/>
                </a:solidFill>
              </a:rPr>
              <a:t>: овощи и фрукты.</a:t>
            </a:r>
          </a:p>
          <a:p>
            <a:r>
              <a:rPr lang="ru-RU" dirty="0">
                <a:solidFill>
                  <a:srgbClr val="002060"/>
                </a:solidFill>
              </a:rPr>
              <a:t>У каждого плода существует своя норма - предельная допустимая концентрация (ПДК) нитратов. Если продукт превышает ее, то он становится нежелательным или опасным к употреблению. Количественные нормы ПДК измеряемых овощей и фруктов приведены в </a:t>
            </a:r>
            <a:r>
              <a:rPr lang="ru-RU" dirty="0" smtClean="0">
                <a:solidFill>
                  <a:srgbClr val="002060"/>
                </a:solidFill>
              </a:rPr>
              <a:t>таблице: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907811"/>
              </p:ext>
            </p:extLst>
          </p:nvPr>
        </p:nvGraphicFramePr>
        <p:xfrm>
          <a:off x="899592" y="2708920"/>
          <a:ext cx="7488832" cy="334518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455644"/>
                <a:gridCol w="3033188"/>
              </a:tblGrid>
              <a:tr h="2730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Норма ПДК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448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62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Яблоко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Мандарин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50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Капуста поздняя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210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Картофель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80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Огурец тепличный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16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Морковь поздняя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Помидор (тепличный)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734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Свекла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5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400599"/>
          </a:xfrm>
        </p:spPr>
        <p:txBody>
          <a:bodyPr>
            <a:norm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schemeClr val="bg1"/>
                </a:solidFill>
              </a:rPr>
              <a:t> содержание нитратов в овощах и фруктах, выращенных на территории нашей страны ниже, чем в импортных.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определение содержания нитратов в овощах и фруктах, которые поступают в торговые сети города Новый Уренгой. 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исследования:</a:t>
            </a:r>
          </a:p>
          <a:p>
            <a:r>
              <a:rPr lang="ru-RU" dirty="0">
                <a:solidFill>
                  <a:schemeClr val="bg1"/>
                </a:solidFill>
              </a:rPr>
              <a:t>1. Изучение литературы о роли нитратов в питании растения и влияние избытка нитратов на здоровье человека. </a:t>
            </a:r>
          </a:p>
          <a:p>
            <a:r>
              <a:rPr lang="ru-RU" dirty="0">
                <a:solidFill>
                  <a:schemeClr val="bg1"/>
                </a:solidFill>
              </a:rPr>
              <a:t>2. Определение содержания нитратов в овощах и фруктах отечественного и импортного производства.</a:t>
            </a:r>
          </a:p>
          <a:p>
            <a:r>
              <a:rPr lang="ru-RU" dirty="0">
                <a:solidFill>
                  <a:schemeClr val="bg1"/>
                </a:solidFill>
              </a:rPr>
              <a:t>3. Анкетирование населения – анализ результатов и их оформление.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исследования: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эксперимент</a:t>
            </a:r>
            <a:r>
              <a:rPr lang="ru-RU" dirty="0">
                <a:solidFill>
                  <a:schemeClr val="bg1"/>
                </a:solidFill>
              </a:rPr>
              <a:t>, анализ, анкетирование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643192" cy="28083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 помощью нитрат-тестера я измерила содержание нитратов в овощах и фруктах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572000" cy="4572000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1331640" y="5445224"/>
            <a:ext cx="53645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59240" y="256025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Дисплей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339752" y="3789040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104" y="40364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Кнопки управления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3563888" y="2780928"/>
            <a:ext cx="20740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88716" y="5085184"/>
            <a:ext cx="185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Сенсор, чувствительный к содержанию нитратов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43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436096" y="116632"/>
            <a:ext cx="3600400" cy="6264696"/>
          </a:xfrm>
        </p:spPr>
        <p:txBody>
          <a:bodyPr/>
          <a:lstStyle/>
          <a:p>
            <a:r>
              <a:rPr lang="ru-RU" dirty="0" smtClean="0"/>
              <a:t>Измерение моркови на </a:t>
            </a:r>
            <a:br>
              <a:rPr lang="ru-RU" dirty="0" smtClean="0"/>
            </a:br>
            <a:r>
              <a:rPr lang="ru-RU" dirty="0" smtClean="0"/>
              <a:t>нитрат-тестере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7482" y="871533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уменьшения количества нитратов: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Отмачивание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560" y="2997919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Отваривание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r="18512"/>
          <a:stretch>
            <a:fillRect/>
          </a:stretch>
        </p:blipFill>
        <p:spPr>
          <a:xfrm rot="5400000">
            <a:off x="4747694" y="2681802"/>
            <a:ext cx="4007938" cy="3644946"/>
          </a:xfrm>
        </p:spPr>
      </p:pic>
    </p:spTree>
    <p:extLst>
      <p:ext uri="{BB962C8B-B14F-4D97-AF65-F5344CB8AC3E}">
        <p14:creationId xmlns:p14="http://schemas.microsoft.com/office/powerpoint/2010/main" val="34264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67883"/>
              </p:ext>
            </p:extLst>
          </p:nvPr>
        </p:nvGraphicFramePr>
        <p:xfrm>
          <a:off x="2" y="-2"/>
          <a:ext cx="9143998" cy="685800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39556"/>
                <a:gridCol w="1739556"/>
                <a:gridCol w="1532192"/>
                <a:gridCol w="1301788"/>
                <a:gridCol w="1415453"/>
                <a:gridCol w="1415453"/>
              </a:tblGrid>
              <a:tr h="4344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Продукт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Страны-поставщики в город Новый Уренгой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Концентрация нитратов, мг/кг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 свежих продуктах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</a:rPr>
                        <a:t>После замачивания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 середине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 кожуре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1 час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24 часа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40248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Яблоко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США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75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36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Франция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36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Испания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42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41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37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Молдова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78 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Груша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Голландия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91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87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Испания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73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58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Мандарины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Марокко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31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Испания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177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69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108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87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77997"/>
              </p:ext>
            </p:extLst>
          </p:nvPr>
        </p:nvGraphicFramePr>
        <p:xfrm>
          <a:off x="2" y="-9"/>
          <a:ext cx="9143997" cy="690946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371485"/>
                <a:gridCol w="1371485"/>
                <a:gridCol w="1396980"/>
                <a:gridCol w="1440160"/>
                <a:gridCol w="1296144"/>
                <a:gridCol w="936104"/>
                <a:gridCol w="1331639"/>
              </a:tblGrid>
              <a:tr h="35916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Продукт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Страны-поставщики в город новый Уренгой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Концентрация нитратов мг/кг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После отваривания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 свежих продуктах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После замачивания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</a:rPr>
                        <a:t>В середине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В кожуре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1 час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1 сутки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3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Помидор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Турция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153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Россия,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Краснодар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239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273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197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Испания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261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285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254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169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Картофель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Израиль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243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253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157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Тюмень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226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230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223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152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Огурец тепличный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Казань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203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196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Беларусь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232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225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188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164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Капуста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Беларусь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530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485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392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363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291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Тюмень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460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417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368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329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234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Морковь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Израиль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348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335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330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287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243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Магнитогорск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232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235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216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177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150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0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Свекла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Тюмень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234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175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188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Россия,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Магнитогорск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950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880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936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789 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570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75" marR="567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57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86600" cy="881608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424936" cy="4968552"/>
          </a:xfrm>
        </p:spPr>
        <p:txBody>
          <a:bodyPr anchor="ctr">
            <a:normAutofit fontScale="92500"/>
          </a:bodyPr>
          <a:lstStyle/>
          <a:p>
            <a:r>
              <a:rPr lang="ru-RU" dirty="0"/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Анализ результатов исследования позволяет сделать следующие выводы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ru-RU" sz="25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1. Население нашего города проявляет интерес к проблеме содержания нитратов в продуктах питания, о чем свидетельствуют данные анкет.</a:t>
            </a:r>
          </a:p>
          <a:p>
            <a:pPr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2. Выявлен низкий уровень мотивации использования качественных продуктов питания для сохранения здоровья.</a:t>
            </a:r>
          </a:p>
          <a:p>
            <a:pPr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3. Наибольшее количество нитратов, содержится в импортных овощах и фруктах.</a:t>
            </a:r>
          </a:p>
          <a:p>
            <a:pPr>
              <a:lnSpc>
                <a:spcPct val="120000"/>
              </a:lnSpc>
            </a:pPr>
            <a:r>
              <a:rPr lang="ru-RU" sz="2500" b="1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5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291264" cy="666936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Предложения: 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1. Требовать от торгующих организаций достоверной информации о содержании нитратов в свежих овощах, фруктах.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2. Ограничивать использование овощей и фруктов в питании из-за опасности нитратного отравления не следует, это лишит нас так необходимых нам витаминов. Тем более, что благодаря тревоге общественности сейчас устанавливается строгий контроль в местах продажи овощей и фруктов и на торговых базах. 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3. Если употреблять эти продукты в большом количестве, то нужно помнить о безопасных нормах, приведенных выше, рассчитывайте количество продуктов для приготовления пищи, а сделать это можно с помощью прибора.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4. Для снижения содержания нитратов в овощах и фруктах рекомендуем: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- тщательно промывать овощи и фрукты (на 10%);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- очищать кожуру (на 15-20%);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- варить овощи (на 50%);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- вымачивать зелень перед употреблением в холодной воде 1-1,5 ч (20-30%).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Уменьшается содержание нитратов при квашении, солении, мариновании.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52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16631"/>
            <a:ext cx="3672408" cy="34165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Что такое нитраты?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52928" cy="223224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Нитраты, соли азотной кислоты - это удобрения, протравы при крашении, компоненты взрывчатых веществ, а также важнейшие компоненты питания растений, поскольку входящий в них азот – главный строительный материал клетки. Но при неправильном использовании нитратов в качестве удобрений они накапливаются в сельскохозяйственных продуктах в чрезмерных количествах, что может привести к отравлению людей и животных</a:t>
            </a:r>
            <a:endParaRPr lang="ru-RU" sz="17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572000" cy="34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0"/>
            <a:ext cx="8352928" cy="46935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3113584"/>
            <a:ext cx="7931224" cy="3744416"/>
          </a:xfrm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Азот – составная часть жизненно важных для растений соединений, например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белков.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Ныне сельскохозяйственные культуры чуть ли не полностью получают минеральный азот из химических удобрений, так как других органических удобрений уже не хватает для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обедненных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азотом почв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Излишек азотных удобрений ведет к снижению качества растительной продукции, ухудшению ее вкусовых свойств, снижению выносливости растений  к болезням и вредителям, что, в свою очередь, вынуждает земледельца увеличивать применение ядохимикатов.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Растения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способны накапливать в себе практически все вредные вещества. Вот почему особенно опасна сельскохозяйственная продукция, выращиваемая вблизи промышленных предприятий и крупных автодорог. </a:t>
            </a:r>
          </a:p>
        </p:txBody>
      </p:sp>
    </p:spTree>
    <p:extLst>
      <p:ext uri="{BB962C8B-B14F-4D97-AF65-F5344CB8AC3E}">
        <p14:creationId xmlns:p14="http://schemas.microsoft.com/office/powerpoint/2010/main" val="427765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Влияние нитратов на организм человека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19" y="476672"/>
            <a:ext cx="8640961" cy="200253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Влияние нитратов на организм человека само по себе малотоксичное и </a:t>
            </a:r>
            <a:r>
              <a:rPr lang="ru-RU" dirty="0" smtClean="0">
                <a:solidFill>
                  <a:srgbClr val="002060"/>
                </a:solidFill>
              </a:rPr>
              <a:t>умеренное, </a:t>
            </a:r>
            <a:r>
              <a:rPr lang="ru-RU" dirty="0">
                <a:solidFill>
                  <a:srgbClr val="002060"/>
                </a:solidFill>
              </a:rPr>
              <a:t>не приводит </a:t>
            </a:r>
            <a:r>
              <a:rPr lang="ru-RU" dirty="0" smtClean="0">
                <a:solidFill>
                  <a:srgbClr val="002060"/>
                </a:solidFill>
              </a:rPr>
              <a:t>к каким-либо последствиям</a:t>
            </a:r>
            <a:r>
              <a:rPr lang="ru-RU" dirty="0">
                <a:solidFill>
                  <a:srgbClr val="002060"/>
                </a:solidFill>
              </a:rPr>
              <a:t>. Они не накапливаются в организме и легко выводятся из него. Ситуация меняется, когда поступление нитратов ежедневное и накопление в организме человека приводит к образованию </a:t>
            </a:r>
            <a:r>
              <a:rPr lang="ru-RU" dirty="0" smtClean="0">
                <a:solidFill>
                  <a:srgbClr val="002060"/>
                </a:solidFill>
              </a:rPr>
              <a:t>нитритов.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Нитриты всасываются в кровь, взаимодействуют с гемоглобином, преобразуя его в метгемоглобин, который неспособен переносить кислород к тканям. Это и приводит к кислородному голоданию органов и тканей человеческого организма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1"/>
          <a:stretch/>
        </p:blipFill>
        <p:spPr>
          <a:xfrm>
            <a:off x="611560" y="2492896"/>
            <a:ext cx="7753904" cy="40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1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2304256" cy="57606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Поступление </a:t>
            </a:r>
            <a:r>
              <a:rPr lang="ru-RU" dirty="0">
                <a:solidFill>
                  <a:srgbClr val="002060"/>
                </a:solidFill>
              </a:rPr>
              <a:t>нитратов в организм человека происходит следующими способами и приблизительно в следующих соотношениях: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22341143"/>
              </p:ext>
            </p:extLst>
          </p:nvPr>
        </p:nvGraphicFramePr>
        <p:xfrm>
          <a:off x="1979712" y="548680"/>
          <a:ext cx="6840760" cy="56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9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8064896" cy="1828800"/>
          </a:xfrm>
        </p:spPr>
        <p:txBody>
          <a:bodyPr anchor="ctr"/>
          <a:lstStyle/>
          <a:p>
            <a:pPr algn="ctr"/>
            <a:r>
              <a:rPr lang="ru-RU" dirty="0" smtClean="0"/>
              <a:t>Допустимая норма нитратов для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81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r="11453"/>
          <a:stretch>
            <a:fillRect/>
          </a:stretch>
        </p:blipFill>
        <p:spPr>
          <a:xfrm>
            <a:off x="1835696" y="2492896"/>
            <a:ext cx="5486400" cy="39624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8280920" cy="1944215"/>
          </a:xfrm>
        </p:spPr>
        <p:txBody>
          <a:bodyPr>
            <a:normAutofit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/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</a:p>
          <a:p>
            <a:r>
              <a:rPr lang="ru-RU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Для взрослого человека предельно допустимая норма нитратов 5 мг на 1 кг массы тела человека, т.е. 0,25 г на человека весом 60 кг. </a:t>
            </a:r>
            <a:endParaRPr lang="ru-RU" sz="17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Для </a:t>
            </a:r>
            <a:r>
              <a:rPr lang="ru-RU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ребёнка допустимая норма не более 50 мг.</a:t>
            </a:r>
          </a:p>
          <a:p>
            <a:r>
              <a:rPr lang="ru-RU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Сравнительно легко человек переносит дневную дозу нитратов в 15-200мг; </a:t>
            </a:r>
            <a:endParaRPr lang="ru-RU" sz="17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500мг </a:t>
            </a:r>
            <a:r>
              <a:rPr lang="ru-RU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– это предельно допустимая доза (600 мг- уже токсичная доза для взрослого человека). Для отравления грудного малыша достаточно и 10 мг нитратов.</a:t>
            </a:r>
          </a:p>
          <a:p>
            <a:endParaRPr lang="ru-RU" sz="15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6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0000"/>
      </a:dk1>
      <a:lt1>
        <a:srgbClr val="FFFFFF"/>
      </a:lt1>
      <a:dk2>
        <a:srgbClr val="6DAA2D"/>
      </a:dk2>
      <a:lt2>
        <a:srgbClr val="00B0F0"/>
      </a:lt2>
      <a:accent1>
        <a:srgbClr val="FFFF00"/>
      </a:accent1>
      <a:accent2>
        <a:srgbClr val="FF0000"/>
      </a:accent2>
      <a:accent3>
        <a:srgbClr val="7E6BC9"/>
      </a:accent3>
      <a:accent4>
        <a:srgbClr val="0084B4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</TotalTime>
  <Words>676</Words>
  <Application>Microsoft Office PowerPoint</Application>
  <PresentationFormat>Экран (4:3)</PresentationFormat>
  <Paragraphs>242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Определение концентрации нитратов в овощах и фруктах, поставляемых в город Новый Уренгой </vt:lpstr>
      <vt:lpstr>Презентация PowerPoint</vt:lpstr>
      <vt:lpstr>Что такое нитраты?</vt:lpstr>
      <vt:lpstr>Презентация PowerPoint</vt:lpstr>
      <vt:lpstr>Влияние нитратов на организм человека</vt:lpstr>
      <vt:lpstr>Презентация PowerPoint</vt:lpstr>
      <vt:lpstr>Презентация PowerPoint</vt:lpstr>
      <vt:lpstr>Допустимая норма нитратов для человека</vt:lpstr>
      <vt:lpstr>Презентация PowerPoint</vt:lpstr>
      <vt:lpstr>Экспериментальная часть</vt:lpstr>
      <vt:lpstr>Прежде чем приступить к определению содержания нитратов, я провела социологический опрос среди жителей города Новый Уренгой. В данном опросе приняли участие 25 респондентов в возрасте от 24 лет до 53 лет. Вопросы к респондентам и их ответы приведены  в диаграммах: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исследования содержания нитратов в овощах и фруктах</vt:lpstr>
      <vt:lpstr>Презентация PowerPoint</vt:lpstr>
      <vt:lpstr>Презентация PowerPoint</vt:lpstr>
      <vt:lpstr>Измерение моркови на  нитрат-тестере </vt:lpstr>
      <vt:lpstr>Способы уменьшения количества нитратов:</vt:lpstr>
      <vt:lpstr>Презентация PowerPoint</vt:lpstr>
      <vt:lpstr>Презентация PowerPoint</vt:lpstr>
      <vt:lpstr>Заключение: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концентрации нитратов в овощах и фруктах, привозимых в город Новый Уренгой</dc:title>
  <dc:creator>User</dc:creator>
  <cp:lastModifiedBy>Татьяна Николаевна</cp:lastModifiedBy>
  <cp:revision>41</cp:revision>
  <dcterms:created xsi:type="dcterms:W3CDTF">2014-04-08T13:13:20Z</dcterms:created>
  <dcterms:modified xsi:type="dcterms:W3CDTF">2020-01-26T16:06:58Z</dcterms:modified>
</cp:coreProperties>
</file>