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8" r:id="rId3"/>
    <p:sldId id="256" r:id="rId4"/>
    <p:sldId id="257" r:id="rId5"/>
    <p:sldId id="259" r:id="rId6"/>
    <p:sldId id="261" r:id="rId7"/>
    <p:sldId id="264" r:id="rId8"/>
    <p:sldId id="262" r:id="rId9"/>
    <p:sldId id="263" r:id="rId10"/>
    <p:sldId id="270" r:id="rId11"/>
    <p:sldId id="266" r:id="rId12"/>
    <p:sldId id="275" r:id="rId13"/>
    <p:sldId id="276" r:id="rId14"/>
    <p:sldId id="277" r:id="rId15"/>
    <p:sldId id="267" r:id="rId16"/>
    <p:sldId id="272" r:id="rId17"/>
    <p:sldId id="273" r:id="rId18"/>
    <p:sldId id="265" r:id="rId19"/>
    <p:sldId id="268" r:id="rId20"/>
    <p:sldId id="269" r:id="rId21"/>
    <p:sldId id="271" r:id="rId22"/>
    <p:sldId id="278"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26.01.2018</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26.01.2018</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26.01.2018</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26.01.2018</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stihi.ru/2014/06/15/6846" TargetMode="External"/><Relationship Id="rId13" Type="http://schemas.openxmlformats.org/officeDocument/2006/relationships/hyperlink" Target="http://geosfera.org/aziya/russia-aziya/1252-vilyuy.html" TargetMode="External"/><Relationship Id="rId3" Type="http://schemas.openxmlformats.org/officeDocument/2006/relationships/hyperlink" Target="https://ru.wikipedia.org/wiki/%D0%92%D0%B8%D0%BB%D1%8E%D0%B9" TargetMode="External"/><Relationship Id="rId7" Type="http://schemas.openxmlformats.org/officeDocument/2006/relationships/hyperlink" Target="https://how-to-all.com/%D0%B7%D0%BD%D0%B0%D1%87%D0%B5%D0%BD%D0%B8%D0%B5:%D0%B2%D0%B8%D0%BB%D1%8E%D0%B9" TargetMode="External"/><Relationship Id="rId12" Type="http://schemas.openxmlformats.org/officeDocument/2006/relationships/hyperlink" Target="https://yandex.ru/images/search?text=%D0%B3%D0%B0%D0%B7%D0%BE%D0%B2%D1%8B%D0%B9%20%D0%BA%D0%BE%D0%BD%D0%B4%D0%B5%D0%BD%D1%81%D0%B0%D1%82" TargetMode="External"/><Relationship Id="rId2" Type="http://schemas.openxmlformats.org/officeDocument/2006/relationships/hyperlink" Target="http://water-rf.ru/%D0%92%D0%BE%D0%B4%D0%BD%D1%8B%D0%B5_%D0%BE%D0%B1%D1%8A%D0%B5%D0%BA%D1%82%D1%8B/311/%D0%92%D0%B8%D0%BB%D1%8E%D0%B9" TargetMode="External"/><Relationship Id="rId1" Type="http://schemas.openxmlformats.org/officeDocument/2006/relationships/slideLayout" Target="../slideLayouts/slideLayout2.xml"/><Relationship Id="rId6" Type="http://schemas.openxmlformats.org/officeDocument/2006/relationships/hyperlink" Target="https://&#1088;&#1077;&#1089;&#1087;&#1091;&#1073;&#1083;&#1080;&#1082;&#1072;-&#1089;&#1072;&#1093;&#1072;-&#1103;&#1082;&#1091;&#1090;&#1080;&#1103;.&#1088;&#1092;/stati/jakutija/reka-vilyui.html" TargetMode="External"/><Relationship Id="rId11" Type="http://schemas.openxmlformats.org/officeDocument/2006/relationships/hyperlink" Target="https://yandex.ru/images/search?p=1&amp;text=%D1%83%D0%B3%D0%BE%D0%BB%D1%8C" TargetMode="External"/><Relationship Id="rId5" Type="http://schemas.openxmlformats.org/officeDocument/2006/relationships/hyperlink" Target="http://fb.ru/article/212667/vilyuy---reka-v-yakutii-pritoki-reki-vilyuy-foto" TargetMode="External"/><Relationship Id="rId10" Type="http://schemas.openxmlformats.org/officeDocument/2006/relationships/hyperlink" Target="https://yandex.ru/images/search?p=1&amp;text=%D0%B6%D0%B5%D0%BB%D0%B5%D0%B7%D0%BD%D0%B0%D1%8F%20%D1%80%D1%83%D0%B4%D0%B0" TargetMode="External"/><Relationship Id="rId4" Type="http://schemas.openxmlformats.org/officeDocument/2006/relationships/hyperlink" Target="http://maxpark.com/community/3376/content/1694459" TargetMode="External"/><Relationship Id="rId9" Type="http://schemas.openxmlformats.org/officeDocument/2006/relationships/hyperlink" Target="https://yandex.ru/images/search?text=%D0%B0%D0%BB%D0%BC%D0%B0%D0%B7%D1%8B"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medalrosa.ru/cgi-bin/medalrosa/index.pl?c=3&amp;text=gclist" TargetMode="External"/><Relationship Id="rId2" Type="http://schemas.openxmlformats.org/officeDocument/2006/relationships/hyperlink" Target="http://bigring.ru/?trID=1117" TargetMode="External"/><Relationship Id="rId1" Type="http://schemas.openxmlformats.org/officeDocument/2006/relationships/slideLayout" Target="../slideLayouts/slideLayout2.xml"/><Relationship Id="rId4" Type="http://schemas.openxmlformats.org/officeDocument/2006/relationships/hyperlink" Target="https://infourok.ru/prezentaciya-dlya-nauchnoprakticheskoy-konferencii-po-stranichkam-istorii-rozhdeniya-kamnya-schastya-1408112.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ZZ\Desktop\556811b710600c038a430f50dadb26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387424"/>
            <a:ext cx="10985104" cy="73723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7184" y="620688"/>
            <a:ext cx="8229600" cy="1143000"/>
          </a:xfrm>
        </p:spPr>
        <p:txBody>
          <a:bodyPr>
            <a:noAutofit/>
          </a:bodyPr>
          <a:lstStyle/>
          <a:p>
            <a:r>
              <a:rPr lang="ru-RU" sz="7200" i="1"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Река Вилюй.</a:t>
            </a:r>
            <a:endParaRPr lang="ru-RU" sz="7200" i="1" dirty="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endParaRPr>
          </a:p>
        </p:txBody>
      </p:sp>
      <p:sp>
        <p:nvSpPr>
          <p:cNvPr id="3" name="Объект 2"/>
          <p:cNvSpPr>
            <a:spLocks noGrp="1"/>
          </p:cNvSpPr>
          <p:nvPr>
            <p:ph idx="1"/>
          </p:nvPr>
        </p:nvSpPr>
        <p:spPr>
          <a:xfrm>
            <a:off x="4716016" y="5301208"/>
            <a:ext cx="8229600" cy="4525963"/>
          </a:xfrm>
        </p:spPr>
        <p:txBody>
          <a:bodyPr>
            <a:normAutofit/>
          </a:bodyPr>
          <a:lstStyle/>
          <a:p>
            <a:pPr marL="0" indent="0">
              <a:buNone/>
            </a:pPr>
            <a:r>
              <a:rPr lang="ru-RU" sz="1600" dirty="0" smtClean="0">
                <a:solidFill>
                  <a:schemeClr val="bg1"/>
                </a:solidFill>
              </a:rPr>
              <a:t>Выполнила ученица 10 класса Иванова Л.</a:t>
            </a:r>
          </a:p>
          <a:p>
            <a:pPr marL="0" indent="0">
              <a:buNone/>
            </a:pPr>
            <a:r>
              <a:rPr lang="ru-RU" sz="1600" dirty="0" smtClean="0">
                <a:solidFill>
                  <a:schemeClr val="bg1"/>
                </a:solidFill>
              </a:rPr>
              <a:t>Учитель</a:t>
            </a:r>
            <a:r>
              <a:rPr lang="ru-RU" sz="1600" dirty="0">
                <a:solidFill>
                  <a:schemeClr val="bg1"/>
                </a:solidFill>
              </a:rPr>
              <a:t>: Наумова Ирина </a:t>
            </a:r>
            <a:r>
              <a:rPr lang="ru-RU" sz="1600" dirty="0" err="1">
                <a:solidFill>
                  <a:schemeClr val="bg1"/>
                </a:solidFill>
              </a:rPr>
              <a:t>Лукинична</a:t>
            </a:r>
            <a:endParaRPr lang="ru-RU" sz="1600" dirty="0">
              <a:solidFill>
                <a:schemeClr val="bg1"/>
              </a:solidFill>
            </a:endParaRPr>
          </a:p>
          <a:p>
            <a:endParaRPr lang="ru-RU" sz="1600" dirty="0">
              <a:solidFill>
                <a:schemeClr val="bg1"/>
              </a:solidFill>
            </a:endParaRPr>
          </a:p>
        </p:txBody>
      </p:sp>
    </p:spTree>
    <p:extLst>
      <p:ext uri="{BB962C8B-B14F-4D97-AF65-F5344CB8AC3E}">
        <p14:creationId xmlns:p14="http://schemas.microsoft.com/office/powerpoint/2010/main" val="4247925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7024744" cy="1143000"/>
          </a:xfrm>
        </p:spPr>
        <p:txBody>
          <a:bodyPr>
            <a:normAutofit fontScale="90000"/>
          </a:bodyPr>
          <a:lstStyle/>
          <a:p>
            <a:r>
              <a:rPr lang="ru-RU" b="1" dirty="0" smtClean="0"/>
              <a:t>Города и поселки на реке Вилюй.</a:t>
            </a:r>
            <a:endParaRPr lang="ru-RU" b="1" dirty="0"/>
          </a:p>
        </p:txBody>
      </p:sp>
      <p:sp>
        <p:nvSpPr>
          <p:cNvPr id="3" name="Объект 2"/>
          <p:cNvSpPr>
            <a:spLocks noGrp="1"/>
          </p:cNvSpPr>
          <p:nvPr>
            <p:ph idx="1"/>
          </p:nvPr>
        </p:nvSpPr>
        <p:spPr>
          <a:xfrm>
            <a:off x="1043492" y="1772816"/>
            <a:ext cx="6777317" cy="4320480"/>
          </a:xfrm>
        </p:spPr>
        <p:txBody>
          <a:bodyPr>
            <a:normAutofit fontScale="92500" lnSpcReduction="20000"/>
          </a:bodyPr>
          <a:lstStyle/>
          <a:p>
            <a:r>
              <a:rPr lang="ru-RU" dirty="0">
                <a:solidFill>
                  <a:schemeClr val="tx1"/>
                </a:solidFill>
              </a:rPr>
              <a:t>Наиболее населены центрально-вилюйские районы. Здесь находится единственный на реке город – Вилюйск, а также достаточно крупные посёлки Сунтар, Нюрба, </a:t>
            </a:r>
            <a:r>
              <a:rPr lang="ru-RU" dirty="0" err="1">
                <a:solidFill>
                  <a:schemeClr val="tx1"/>
                </a:solidFill>
              </a:rPr>
              <a:t>Средневилюйск</a:t>
            </a:r>
            <a:r>
              <a:rPr lang="ru-RU" dirty="0">
                <a:solidFill>
                  <a:schemeClr val="tx1"/>
                </a:solidFill>
              </a:rPr>
              <a:t>. </a:t>
            </a:r>
            <a:endParaRPr lang="ru-RU" dirty="0" smtClean="0">
              <a:solidFill>
                <a:schemeClr val="tx1"/>
              </a:solidFill>
            </a:endParaRPr>
          </a:p>
          <a:p>
            <a:r>
              <a:rPr lang="ru-RU" dirty="0" smtClean="0">
                <a:solidFill>
                  <a:schemeClr val="tx1"/>
                </a:solidFill>
              </a:rPr>
              <a:t>Выше </a:t>
            </a:r>
            <a:r>
              <a:rPr lang="ru-RU" dirty="0">
                <a:solidFill>
                  <a:schemeClr val="tx1"/>
                </a:solidFill>
              </a:rPr>
              <a:t>пос. Сунтар относительно плотно населённой территорией является </a:t>
            </a:r>
            <a:r>
              <a:rPr lang="ru-RU" dirty="0" err="1">
                <a:solidFill>
                  <a:schemeClr val="tx1"/>
                </a:solidFill>
              </a:rPr>
              <a:t>Мирнинский</a:t>
            </a:r>
            <a:r>
              <a:rPr lang="ru-RU" dirty="0">
                <a:solidFill>
                  <a:schemeClr val="tx1"/>
                </a:solidFill>
              </a:rPr>
              <a:t> алмазоносный район. На берегах реки населённые пункты: </a:t>
            </a:r>
            <a:r>
              <a:rPr lang="ru-RU" dirty="0" err="1">
                <a:solidFill>
                  <a:schemeClr val="tx1"/>
                </a:solidFill>
              </a:rPr>
              <a:t>Тенкя</a:t>
            </a:r>
            <a:r>
              <a:rPr lang="ru-RU" dirty="0">
                <a:solidFill>
                  <a:schemeClr val="tx1"/>
                </a:solidFill>
              </a:rPr>
              <a:t>, Крестях, </a:t>
            </a:r>
            <a:r>
              <a:rPr lang="ru-RU" dirty="0" err="1">
                <a:solidFill>
                  <a:schemeClr val="tx1"/>
                </a:solidFill>
              </a:rPr>
              <a:t>Хордобой</a:t>
            </a:r>
            <a:r>
              <a:rPr lang="ru-RU" dirty="0">
                <a:solidFill>
                  <a:schemeClr val="tx1"/>
                </a:solidFill>
              </a:rPr>
              <a:t>, </a:t>
            </a:r>
            <a:r>
              <a:rPr lang="ru-RU" dirty="0" err="1">
                <a:solidFill>
                  <a:schemeClr val="tx1"/>
                </a:solidFill>
              </a:rPr>
              <a:t>Оюсут</a:t>
            </a:r>
            <a:r>
              <a:rPr lang="ru-RU" dirty="0">
                <a:solidFill>
                  <a:schemeClr val="tx1"/>
                </a:solidFill>
              </a:rPr>
              <a:t>, Светлый, </a:t>
            </a:r>
            <a:r>
              <a:rPr lang="ru-RU" dirty="0" err="1">
                <a:solidFill>
                  <a:schemeClr val="tx1"/>
                </a:solidFill>
              </a:rPr>
              <a:t>Сюльдюкяр</a:t>
            </a:r>
            <a:r>
              <a:rPr lang="ru-RU" dirty="0">
                <a:solidFill>
                  <a:schemeClr val="tx1"/>
                </a:solidFill>
              </a:rPr>
              <a:t>, Чернышевский. </a:t>
            </a:r>
            <a:endParaRPr lang="ru-RU" dirty="0" smtClean="0">
              <a:solidFill>
                <a:schemeClr val="tx1"/>
              </a:solidFill>
            </a:endParaRPr>
          </a:p>
          <a:p>
            <a:r>
              <a:rPr lang="ru-RU" dirty="0" smtClean="0">
                <a:solidFill>
                  <a:schemeClr val="tx1"/>
                </a:solidFill>
              </a:rPr>
              <a:t>Ниже </a:t>
            </a:r>
            <a:r>
              <a:rPr lang="ru-RU" dirty="0">
                <a:solidFill>
                  <a:schemeClr val="tx1"/>
                </a:solidFill>
              </a:rPr>
              <a:t>г. Вилюйска находятся посёлки </a:t>
            </a:r>
            <a:r>
              <a:rPr lang="ru-RU" dirty="0" err="1">
                <a:solidFill>
                  <a:schemeClr val="tx1"/>
                </a:solidFill>
              </a:rPr>
              <a:t>нефте</a:t>
            </a:r>
            <a:r>
              <a:rPr lang="ru-RU" dirty="0">
                <a:solidFill>
                  <a:schemeClr val="tx1"/>
                </a:solidFill>
              </a:rPr>
              <a:t>- и </a:t>
            </a:r>
            <a:r>
              <a:rPr lang="ru-RU" dirty="0" err="1">
                <a:solidFill>
                  <a:schemeClr val="tx1"/>
                </a:solidFill>
              </a:rPr>
              <a:t>газоразведчиков</a:t>
            </a:r>
            <a:r>
              <a:rPr lang="ru-RU" dirty="0">
                <a:solidFill>
                  <a:schemeClr val="tx1"/>
                </a:solidFill>
              </a:rPr>
              <a:t>: </a:t>
            </a:r>
            <a:r>
              <a:rPr lang="ru-RU" dirty="0" err="1">
                <a:solidFill>
                  <a:schemeClr val="tx1"/>
                </a:solidFill>
              </a:rPr>
              <a:t>Кысыл</a:t>
            </a:r>
            <a:r>
              <a:rPr lang="ru-RU" dirty="0">
                <a:solidFill>
                  <a:schemeClr val="tx1"/>
                </a:solidFill>
              </a:rPr>
              <a:t>-Сыр, </a:t>
            </a:r>
            <a:r>
              <a:rPr lang="ru-RU" dirty="0" err="1">
                <a:solidFill>
                  <a:schemeClr val="tx1"/>
                </a:solidFill>
              </a:rPr>
              <a:t>Хатырык-Хомо</a:t>
            </a:r>
            <a:r>
              <a:rPr lang="ru-RU" dirty="0">
                <a:solidFill>
                  <a:schemeClr val="tx1"/>
                </a:solidFill>
              </a:rPr>
              <a:t>, Промышленный.</a:t>
            </a:r>
          </a:p>
          <a:p>
            <a:endParaRPr lang="ru-RU" dirty="0"/>
          </a:p>
        </p:txBody>
      </p:sp>
    </p:spTree>
    <p:extLst>
      <p:ext uri="{BB962C8B-B14F-4D97-AF65-F5344CB8AC3E}">
        <p14:creationId xmlns:p14="http://schemas.microsoft.com/office/powerpoint/2010/main" val="12479857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852936"/>
            <a:ext cx="7024744" cy="1143000"/>
          </a:xfrm>
        </p:spPr>
        <p:txBody>
          <a:bodyPr>
            <a:normAutofit fontScale="90000"/>
          </a:bodyPr>
          <a:lstStyle/>
          <a:p>
            <a:r>
              <a:rPr lang="ru-RU" sz="4400" b="1" dirty="0" smtClean="0">
                <a:effectLst>
                  <a:outerShdw blurRad="38100" dist="38100" dir="2700000" algn="tl">
                    <a:srgbClr val="000000">
                      <a:alpha val="43137"/>
                    </a:srgbClr>
                  </a:outerShdw>
                </a:effectLst>
              </a:rPr>
              <a:t>Достопримечательности:</a:t>
            </a:r>
            <a:r>
              <a:rPr lang="ru-RU" b="1" dirty="0"/>
              <a:t/>
            </a:r>
            <a:br>
              <a:rPr lang="ru-RU" b="1" dirty="0"/>
            </a:br>
            <a:endParaRPr lang="ru-RU" dirty="0"/>
          </a:p>
        </p:txBody>
      </p:sp>
    </p:spTree>
    <p:extLst>
      <p:ext uri="{BB962C8B-B14F-4D97-AF65-F5344CB8AC3E}">
        <p14:creationId xmlns:p14="http://schemas.microsoft.com/office/powerpoint/2010/main" val="322233403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38042"/>
            <a:ext cx="7024744" cy="1143000"/>
          </a:xfrm>
        </p:spPr>
        <p:txBody>
          <a:bodyPr>
            <a:normAutofit fontScale="90000"/>
          </a:bodyPr>
          <a:lstStyle/>
          <a:p>
            <a:r>
              <a:rPr lang="ru-RU" b="1" dirty="0"/>
              <a:t>Природный парк </a:t>
            </a:r>
            <a:r>
              <a:rPr lang="ru-RU" b="1" dirty="0" err="1"/>
              <a:t>Усть</a:t>
            </a:r>
            <a:r>
              <a:rPr lang="ru-RU" b="1" dirty="0"/>
              <a:t>-Вилюйский.</a:t>
            </a:r>
          </a:p>
        </p:txBody>
      </p:sp>
      <p:sp>
        <p:nvSpPr>
          <p:cNvPr id="3" name="Объект 2"/>
          <p:cNvSpPr>
            <a:spLocks noGrp="1"/>
          </p:cNvSpPr>
          <p:nvPr>
            <p:ph idx="1"/>
          </p:nvPr>
        </p:nvSpPr>
        <p:spPr/>
        <p:txBody>
          <a:bodyPr/>
          <a:lstStyle/>
          <a:p>
            <a:endParaRPr lang="ru-RU"/>
          </a:p>
        </p:txBody>
      </p:sp>
      <p:pic>
        <p:nvPicPr>
          <p:cNvPr id="3075" name="Picture 3" descr="C:\Users\ZZZ\Desktop\5128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4211960" cy="4402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pic>
        <p:nvPicPr>
          <p:cNvPr id="3076" name="Picture 4" descr="C:\Users\ZZZ\Desktop\5129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748" y="1556791"/>
            <a:ext cx="4932040" cy="41100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79834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barn(inVertical)">
                                      <p:cBhvr>
                                        <p:cTn id="14" dur="5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barn(inVertical)">
                                      <p:cBhvr>
                                        <p:cTn id="1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Музей первооткрывателей якутских алмазов в селе Крестях.</a:t>
            </a:r>
          </a:p>
        </p:txBody>
      </p:sp>
      <p:sp>
        <p:nvSpPr>
          <p:cNvPr id="3" name="Объект 2"/>
          <p:cNvSpPr>
            <a:spLocks noGrp="1"/>
          </p:cNvSpPr>
          <p:nvPr>
            <p:ph idx="1"/>
          </p:nvPr>
        </p:nvSpPr>
        <p:spPr/>
        <p:txBody>
          <a:bodyPr/>
          <a:lstStyle/>
          <a:p>
            <a:endParaRPr lang="ru-RU" dirty="0"/>
          </a:p>
        </p:txBody>
      </p:sp>
      <p:pic>
        <p:nvPicPr>
          <p:cNvPr id="5122" name="Picture 2" descr="C:\Users\ZZZ\Desktop\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4644008" cy="33053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3" name="Picture 3" descr="C:\Users\ZZZ\Desktop\im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28800"/>
            <a:ext cx="4248472" cy="33559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47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randombar(horizontal)">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20688"/>
            <a:ext cx="7024744" cy="1143000"/>
          </a:xfrm>
        </p:spPr>
        <p:txBody>
          <a:bodyPr>
            <a:normAutofit fontScale="90000"/>
          </a:bodyPr>
          <a:lstStyle/>
          <a:p>
            <a:r>
              <a:rPr lang="ru-RU" b="1" dirty="0"/>
              <a:t>Курорт </a:t>
            </a:r>
            <a:r>
              <a:rPr lang="ru-RU" b="1" dirty="0" err="1"/>
              <a:t>Кемпендяй</a:t>
            </a:r>
            <a:r>
              <a:rPr lang="ru-RU" b="1" dirty="0"/>
              <a:t> (лечение грязями озера </a:t>
            </a:r>
            <a:r>
              <a:rPr lang="ru-RU" b="1" dirty="0" err="1"/>
              <a:t>Мохсоголлох</a:t>
            </a:r>
            <a:r>
              <a:rPr lang="ru-RU" b="1" dirty="0"/>
              <a:t>).</a:t>
            </a:r>
          </a:p>
        </p:txBody>
      </p:sp>
      <p:sp>
        <p:nvSpPr>
          <p:cNvPr id="3" name="Объект 2"/>
          <p:cNvSpPr>
            <a:spLocks noGrp="1"/>
          </p:cNvSpPr>
          <p:nvPr>
            <p:ph idx="1"/>
          </p:nvPr>
        </p:nvSpPr>
        <p:spPr/>
        <p:txBody>
          <a:bodyPr/>
          <a:lstStyle/>
          <a:p>
            <a:endParaRPr lang="ru-RU" dirty="0"/>
          </a:p>
        </p:txBody>
      </p:sp>
      <p:pic>
        <p:nvPicPr>
          <p:cNvPr id="4098" name="Picture 2" descr="C:\Users\ZZZ\Desktop\z_ed7ce55f_q1!350!2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 y="2659490"/>
            <a:ext cx="3923928" cy="3534518"/>
          </a:xfrm>
          <a:prstGeom prst="rect">
            <a:avLst/>
          </a:prstGeom>
          <a:noFill/>
          <a:effectLst>
            <a:outerShdw blurRad="76200" dist="12700" dir="2700000" sy="-23000" kx="-800400" algn="bl" rotWithShape="0">
              <a:prstClr val="black">
                <a:alpha val="20000"/>
              </a:prst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4099" name="Picture 3" descr="C:\Users\ZZZ\Desktop\q3!500!3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916832"/>
            <a:ext cx="5220072" cy="3401367"/>
          </a:xfrm>
          <a:prstGeom prst="rect">
            <a:avLst/>
          </a:prstGeom>
          <a:noFill/>
          <a:effectLst>
            <a:outerShdw blurRad="76200" dist="12700" dir="2700000" sy="-23000" kx="-800400" algn="bl" rotWithShape="0">
              <a:prstClr val="black">
                <a:alpha val="20000"/>
              </a:prst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390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fade">
                                      <p:cBhvr>
                                        <p:cTn id="20" dur="1000"/>
                                        <p:tgtEl>
                                          <p:spTgt spid="4099"/>
                                        </p:tgtEl>
                                      </p:cBhvr>
                                    </p:animEffect>
                                    <p:anim calcmode="lin" valueType="num">
                                      <p:cBhvr>
                                        <p:cTn id="21" dur="1000" fill="hold"/>
                                        <p:tgtEl>
                                          <p:spTgt spid="4099"/>
                                        </p:tgtEl>
                                        <p:attrNameLst>
                                          <p:attrName>ppt_x</p:attrName>
                                        </p:attrNameLst>
                                      </p:cBhvr>
                                      <p:tavLst>
                                        <p:tav tm="0">
                                          <p:val>
                                            <p:strVal val="#ppt_x"/>
                                          </p:val>
                                        </p:tav>
                                        <p:tav tm="100000">
                                          <p:val>
                                            <p:strVal val="#ppt_x"/>
                                          </p:val>
                                        </p:tav>
                                      </p:tavLst>
                                    </p:anim>
                                    <p:anim calcmode="lin" valueType="num">
                                      <p:cBhvr>
                                        <p:cTn id="22"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628800"/>
            <a:ext cx="6777317" cy="5139933"/>
          </a:xfrm>
        </p:spPr>
        <p:txBody>
          <a:bodyPr>
            <a:normAutofit fontScale="92500" lnSpcReduction="10000"/>
          </a:bodyPr>
          <a:lstStyle/>
          <a:p>
            <a:r>
              <a:rPr lang="ru-RU" dirty="0" smtClean="0">
                <a:solidFill>
                  <a:schemeClr val="tx1"/>
                </a:solidFill>
              </a:rPr>
              <a:t>Якуты </a:t>
            </a:r>
            <a:r>
              <a:rPr lang="ru-RU" dirty="0">
                <a:solidFill>
                  <a:schemeClr val="tx1"/>
                </a:solidFill>
              </a:rPr>
              <a:t>верят в </a:t>
            </a:r>
            <a:r>
              <a:rPr lang="ru-RU" dirty="0" smtClean="0">
                <a:solidFill>
                  <a:schemeClr val="tx1"/>
                </a:solidFill>
              </a:rPr>
              <a:t>легенду, </a:t>
            </a:r>
            <a:r>
              <a:rPr lang="ru-RU" dirty="0">
                <a:solidFill>
                  <a:schemeClr val="tx1"/>
                </a:solidFill>
              </a:rPr>
              <a:t>что вдоль правого притока реки Вилюй </a:t>
            </a:r>
            <a:r>
              <a:rPr lang="ru-RU" dirty="0" err="1">
                <a:solidFill>
                  <a:schemeClr val="tx1"/>
                </a:solidFill>
              </a:rPr>
              <a:t>Олгуйдах</a:t>
            </a:r>
            <a:r>
              <a:rPr lang="ru-RU" dirty="0">
                <a:solidFill>
                  <a:schemeClr val="tx1"/>
                </a:solidFill>
              </a:rPr>
              <a:t> есть аномальная зона, которую прозвали «Долина смерти». Местные жители считают, что в том месте находится врытый в землю большой медный котёл. Люди полагают, что в древние времена из металлической трубы, находящейся под землёй </a:t>
            </a:r>
            <a:r>
              <a:rPr lang="ru-RU" dirty="0" smtClean="0">
                <a:solidFill>
                  <a:schemeClr val="tx1"/>
                </a:solidFill>
              </a:rPr>
              <a:t>время </a:t>
            </a:r>
            <a:r>
              <a:rPr lang="ru-RU" dirty="0">
                <a:solidFill>
                  <a:schemeClr val="tx1"/>
                </a:solidFill>
              </a:rPr>
              <a:t>от времени вырывается огонь. Якуты верят, что там жил гигант, который и метал эти пламенные шары. Этого выдуманного великана прозвали </a:t>
            </a:r>
            <a:r>
              <a:rPr lang="ru-RU" dirty="0" err="1">
                <a:solidFill>
                  <a:schemeClr val="tx1"/>
                </a:solidFill>
                <a:effectLst>
                  <a:outerShdw blurRad="38100" dist="38100" dir="2700000" algn="tl">
                    <a:srgbClr val="000000">
                      <a:alpha val="43137"/>
                    </a:srgbClr>
                  </a:outerShdw>
                </a:effectLst>
              </a:rPr>
              <a:t>Уот</a:t>
            </a:r>
            <a:r>
              <a:rPr lang="ru-RU" dirty="0">
                <a:solidFill>
                  <a:schemeClr val="tx1"/>
                </a:solidFill>
                <a:effectLst>
                  <a:outerShdw blurRad="38100" dist="38100" dir="2700000" algn="tl">
                    <a:srgbClr val="000000">
                      <a:alpha val="43137"/>
                    </a:srgbClr>
                  </a:outerShdw>
                </a:effectLst>
              </a:rPr>
              <a:t> </a:t>
            </a:r>
            <a:r>
              <a:rPr lang="ru-RU" dirty="0" err="1">
                <a:solidFill>
                  <a:schemeClr val="tx1"/>
                </a:solidFill>
                <a:effectLst>
                  <a:outerShdw blurRad="38100" dist="38100" dir="2700000" algn="tl">
                    <a:srgbClr val="000000">
                      <a:alpha val="43137"/>
                    </a:srgbClr>
                  </a:outerShdw>
                </a:effectLst>
              </a:rPr>
              <a:t>Усуму</a:t>
            </a:r>
            <a:r>
              <a:rPr lang="ru-RU" dirty="0">
                <a:solidFill>
                  <a:schemeClr val="tx1"/>
                </a:solidFill>
                <a:effectLst>
                  <a:outerShdw blurRad="38100" dist="38100" dir="2700000" algn="tl">
                    <a:srgbClr val="000000">
                      <a:alpha val="43137"/>
                    </a:srgbClr>
                  </a:outerShdw>
                </a:effectLst>
              </a:rPr>
              <a:t> Тонг </a:t>
            </a:r>
            <a:r>
              <a:rPr lang="ru-RU" dirty="0" err="1">
                <a:solidFill>
                  <a:schemeClr val="tx1"/>
                </a:solidFill>
                <a:effectLst>
                  <a:outerShdw blurRad="38100" dist="38100" dir="2700000" algn="tl">
                    <a:srgbClr val="000000">
                      <a:alpha val="43137"/>
                    </a:srgbClr>
                  </a:outerShdw>
                </a:effectLst>
              </a:rPr>
              <a:t>Дуурай</a:t>
            </a:r>
            <a:r>
              <a:rPr lang="ru-RU" dirty="0">
                <a:solidFill>
                  <a:schemeClr val="tx1"/>
                </a:solidFill>
              </a:rPr>
              <a:t>, что в переводе на русский язык означает «лиходей, </a:t>
            </a:r>
            <a:r>
              <a:rPr lang="ru-RU" dirty="0" err="1">
                <a:solidFill>
                  <a:schemeClr val="tx1"/>
                </a:solidFill>
              </a:rPr>
              <a:t>продыдявивший</a:t>
            </a:r>
            <a:r>
              <a:rPr lang="ru-RU" dirty="0">
                <a:solidFill>
                  <a:schemeClr val="tx1"/>
                </a:solidFill>
              </a:rPr>
              <a:t> землю, затаившийся в дыре и ликвидирующий все вокруг». </a:t>
            </a:r>
            <a:r>
              <a:rPr lang="ru-RU" dirty="0" smtClean="0">
                <a:solidFill>
                  <a:schemeClr val="tx1"/>
                </a:solidFill>
              </a:rPr>
              <a:t> </a:t>
            </a:r>
            <a:endParaRPr lang="ru-RU" dirty="0">
              <a:solidFill>
                <a:schemeClr val="tx1"/>
              </a:solidFill>
            </a:endParaRPr>
          </a:p>
          <a:p>
            <a:endParaRPr lang="ru-RU" dirty="0"/>
          </a:p>
        </p:txBody>
      </p:sp>
      <p:sp>
        <p:nvSpPr>
          <p:cNvPr id="4" name="Заголовок 1"/>
          <p:cNvSpPr>
            <a:spLocks noGrp="1"/>
          </p:cNvSpPr>
          <p:nvPr>
            <p:ph type="title"/>
          </p:nvPr>
        </p:nvSpPr>
        <p:spPr>
          <a:xfrm>
            <a:off x="611560" y="404664"/>
            <a:ext cx="7024744" cy="1143000"/>
          </a:xfrm>
        </p:spPr>
        <p:txBody>
          <a:bodyPr>
            <a:normAutofit fontScale="90000"/>
          </a:bodyPr>
          <a:lstStyle/>
          <a:p>
            <a:r>
              <a:rPr lang="ru-RU" b="1" dirty="0"/>
              <a:t>«</a:t>
            </a:r>
            <a:r>
              <a:rPr lang="ru-RU" b="1" dirty="0" err="1"/>
              <a:t>Елюю</a:t>
            </a:r>
            <a:r>
              <a:rPr lang="ru-RU" b="1" dirty="0"/>
              <a:t> </a:t>
            </a:r>
            <a:r>
              <a:rPr lang="ru-RU" b="1" dirty="0" err="1"/>
              <a:t>Черкечех</a:t>
            </a:r>
            <a:r>
              <a:rPr lang="ru-RU" b="1" dirty="0" smtClean="0"/>
              <a:t>» или </a:t>
            </a:r>
            <a:r>
              <a:rPr lang="ru-RU" b="1" dirty="0"/>
              <a:t/>
            </a:r>
            <a:br>
              <a:rPr lang="ru-RU" b="1" dirty="0"/>
            </a:br>
            <a:r>
              <a:rPr lang="ru-RU" b="1" dirty="0"/>
              <a:t>«</a:t>
            </a:r>
            <a:r>
              <a:rPr lang="ru-RU" b="1" dirty="0" smtClean="0"/>
              <a:t>Долина смерти».</a:t>
            </a:r>
            <a:endParaRPr lang="ru-RU" b="1" dirty="0"/>
          </a:p>
        </p:txBody>
      </p:sp>
    </p:spTree>
    <p:extLst>
      <p:ext uri="{BB962C8B-B14F-4D97-AF65-F5344CB8AC3E}">
        <p14:creationId xmlns:p14="http://schemas.microsoft.com/office/powerpoint/2010/main" val="333691278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8" name="Picture 4" descr="C:\Users\ZZZ\Desktop\Котлы_Долины_смерт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620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Объект 4"/>
          <p:cNvSpPr>
            <a:spLocks noGrp="1"/>
          </p:cNvSpPr>
          <p:nvPr>
            <p:ph idx="1"/>
          </p:nvPr>
        </p:nvSpPr>
        <p:spPr/>
        <p:txBody>
          <a:bodyPr/>
          <a:lstStyle/>
          <a:p>
            <a:endParaRPr lang="ru-RU"/>
          </a:p>
        </p:txBody>
      </p:sp>
      <p:pic>
        <p:nvPicPr>
          <p:cNvPr id="2050" name="Picture 2" descr="C:\Users\ZZZ\Desktop\Непонятные_сооружения_Долины_смерт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79527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476672"/>
            <a:ext cx="7024744" cy="1143000"/>
          </a:xfrm>
        </p:spPr>
        <p:txBody>
          <a:bodyPr>
            <a:noAutofit/>
          </a:bodyPr>
          <a:lstStyle/>
          <a:p>
            <a:r>
              <a:rPr lang="ru-RU" sz="3200" b="1" dirty="0" smtClean="0">
                <a:solidFill>
                  <a:schemeClr val="bg2">
                    <a:lumMod val="75000"/>
                  </a:schemeClr>
                </a:solidFill>
              </a:rPr>
              <a:t>«</a:t>
            </a:r>
            <a:r>
              <a:rPr lang="ru-RU" sz="3200" b="1" dirty="0" err="1" smtClean="0">
                <a:solidFill>
                  <a:schemeClr val="bg2">
                    <a:lumMod val="75000"/>
                  </a:schemeClr>
                </a:solidFill>
              </a:rPr>
              <a:t>Тукулан</a:t>
            </a:r>
            <a:r>
              <a:rPr lang="ru-RU" sz="3200" b="1" dirty="0" smtClean="0">
                <a:solidFill>
                  <a:schemeClr val="bg2">
                    <a:lumMod val="75000"/>
                  </a:schemeClr>
                </a:solidFill>
              </a:rPr>
              <a:t>» .</a:t>
            </a:r>
            <a:endParaRPr lang="ru-RU" sz="3200" b="1" dirty="0">
              <a:solidFill>
                <a:schemeClr val="bg2">
                  <a:lumMod val="75000"/>
                </a:schemeClr>
              </a:solidFill>
            </a:endParaRPr>
          </a:p>
        </p:txBody>
      </p:sp>
      <p:sp>
        <p:nvSpPr>
          <p:cNvPr id="3" name="Объект 2"/>
          <p:cNvSpPr>
            <a:spLocks noGrp="1"/>
          </p:cNvSpPr>
          <p:nvPr>
            <p:ph idx="1"/>
          </p:nvPr>
        </p:nvSpPr>
        <p:spPr>
          <a:xfrm>
            <a:off x="755576" y="1988840"/>
            <a:ext cx="6777317" cy="4248472"/>
          </a:xfrm>
        </p:spPr>
        <p:txBody>
          <a:bodyPr/>
          <a:lstStyle/>
          <a:p>
            <a:r>
              <a:rPr lang="ru-RU" dirty="0">
                <a:solidFill>
                  <a:schemeClr val="tx1"/>
                </a:solidFill>
              </a:rPr>
              <a:t>Я</a:t>
            </a:r>
            <a:r>
              <a:rPr lang="ru-RU" dirty="0" smtClean="0">
                <a:solidFill>
                  <a:schemeClr val="tx1"/>
                </a:solidFill>
              </a:rPr>
              <a:t>кутское </a:t>
            </a:r>
            <a:r>
              <a:rPr lang="ru-RU" dirty="0">
                <a:solidFill>
                  <a:schemeClr val="tx1"/>
                </a:solidFill>
              </a:rPr>
              <a:t>слово, вошедшее в научную литературу для обозначения удивительного природного явления, напоминающего настоящие пустыни Средней Азии.</a:t>
            </a:r>
            <a:endParaRPr lang="ru-RU" dirty="0" smtClean="0"/>
          </a:p>
          <a:p>
            <a:r>
              <a:rPr lang="ru-RU" dirty="0" smtClean="0">
                <a:solidFill>
                  <a:schemeClr val="tx1"/>
                </a:solidFill>
              </a:rPr>
              <a:t>То есть это песчаные </a:t>
            </a:r>
            <a:r>
              <a:rPr lang="ru-RU" dirty="0">
                <a:solidFill>
                  <a:schemeClr val="tx1"/>
                </a:solidFill>
              </a:rPr>
              <a:t>насыпи посреди бескрайней тайги. </a:t>
            </a:r>
          </a:p>
        </p:txBody>
      </p:sp>
    </p:spTree>
    <p:extLst>
      <p:ext uri="{BB962C8B-B14F-4D97-AF65-F5344CB8AC3E}">
        <p14:creationId xmlns:p14="http://schemas.microsoft.com/office/powerpoint/2010/main" val="10310531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Тукуланы"/>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06"/>
            <a:ext cx="9144000" cy="695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673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ZZZ\Desktop\649824c2c129ac3838331a1f06933a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58288" cy="712879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67544" y="260648"/>
            <a:ext cx="6777317" cy="6264696"/>
          </a:xfrm>
        </p:spPr>
        <p:txBody>
          <a:bodyPr>
            <a:noAutofit/>
          </a:bodyPr>
          <a:lstStyle/>
          <a:p>
            <a:pPr marL="68580" indent="0">
              <a:buNone/>
            </a:pPr>
            <a:r>
              <a:rPr lang="ru-RU" sz="1400" b="1" i="1" dirty="0">
                <a:solidFill>
                  <a:schemeClr val="tx1"/>
                </a:solidFill>
              </a:rPr>
              <a:t>В сердце "зеленого моря".</a:t>
            </a:r>
            <a:br>
              <a:rPr lang="ru-RU" sz="1400" b="1" i="1" dirty="0">
                <a:solidFill>
                  <a:schemeClr val="tx1"/>
                </a:solidFill>
              </a:rPr>
            </a:br>
            <a:r>
              <a:rPr lang="ru-RU" sz="1400" b="1" i="1" dirty="0">
                <a:solidFill>
                  <a:schemeClr val="tx1"/>
                </a:solidFill>
              </a:rPr>
              <a:t>Там, где два месяца лето,</a:t>
            </a:r>
            <a:br>
              <a:rPr lang="ru-RU" sz="1400" b="1" i="1" dirty="0">
                <a:solidFill>
                  <a:schemeClr val="tx1"/>
                </a:solidFill>
              </a:rPr>
            </a:br>
            <a:r>
              <a:rPr lang="ru-RU" sz="1400" b="1" i="1" dirty="0">
                <a:solidFill>
                  <a:schemeClr val="tx1"/>
                </a:solidFill>
              </a:rPr>
              <a:t>Где люди любовью согреты.</a:t>
            </a:r>
            <a:br>
              <a:rPr lang="ru-RU" sz="1400" b="1" i="1" dirty="0">
                <a:solidFill>
                  <a:schemeClr val="tx1"/>
                </a:solidFill>
              </a:rPr>
            </a:br>
            <a:r>
              <a:rPr lang="ru-RU" sz="1400" b="1" i="1" dirty="0">
                <a:solidFill>
                  <a:schemeClr val="tx1"/>
                </a:solidFill>
              </a:rPr>
              <a:t>Там, где алмазы "растут".</a:t>
            </a:r>
            <a:br>
              <a:rPr lang="ru-RU" sz="1400" b="1" i="1" dirty="0">
                <a:solidFill>
                  <a:schemeClr val="tx1"/>
                </a:solidFill>
              </a:rPr>
            </a:br>
            <a:r>
              <a:rPr lang="ru-RU" sz="1400" b="1" i="1" dirty="0">
                <a:solidFill>
                  <a:schemeClr val="tx1"/>
                </a:solidFill>
              </a:rPr>
              <a:t/>
            </a:r>
            <a:br>
              <a:rPr lang="ru-RU" sz="1400" b="1" i="1" dirty="0">
                <a:solidFill>
                  <a:schemeClr val="tx1"/>
                </a:solidFill>
              </a:rPr>
            </a:br>
            <a:r>
              <a:rPr lang="ru-RU" sz="1400" b="1" i="1" dirty="0">
                <a:solidFill>
                  <a:schemeClr val="tx1"/>
                </a:solidFill>
              </a:rPr>
              <a:t>Волнами шептать - его доля.</a:t>
            </a:r>
            <a:br>
              <a:rPr lang="ru-RU" sz="1400" b="1" i="1" dirty="0">
                <a:solidFill>
                  <a:schemeClr val="tx1"/>
                </a:solidFill>
              </a:rPr>
            </a:br>
            <a:r>
              <a:rPr lang="ru-RU" sz="1400" b="1" i="1" dirty="0">
                <a:solidFill>
                  <a:schemeClr val="tx1"/>
                </a:solidFill>
              </a:rPr>
              <a:t>Штормами кричать, так же, в силах.</a:t>
            </a:r>
            <a:br>
              <a:rPr lang="ru-RU" sz="1400" b="1" i="1" dirty="0">
                <a:solidFill>
                  <a:schemeClr val="tx1"/>
                </a:solidFill>
              </a:rPr>
            </a:br>
            <a:r>
              <a:rPr lang="ru-RU" sz="1400" b="1" i="1" dirty="0">
                <a:solidFill>
                  <a:schemeClr val="tx1"/>
                </a:solidFill>
              </a:rPr>
              <a:t>О чем-то думать в заливах.</a:t>
            </a:r>
            <a:br>
              <a:rPr lang="ru-RU" sz="1400" b="1" i="1" dirty="0">
                <a:solidFill>
                  <a:schemeClr val="tx1"/>
                </a:solidFill>
              </a:rPr>
            </a:br>
            <a:r>
              <a:rPr lang="ru-RU" sz="1400" b="1" i="1" dirty="0">
                <a:solidFill>
                  <a:schemeClr val="tx1"/>
                </a:solidFill>
              </a:rPr>
              <a:t>Вилюй! - его люди зовут.</a:t>
            </a:r>
            <a:br>
              <a:rPr lang="ru-RU" sz="1400" b="1" i="1" dirty="0">
                <a:solidFill>
                  <a:schemeClr val="tx1"/>
                </a:solidFill>
              </a:rPr>
            </a:br>
            <a:r>
              <a:rPr lang="ru-RU" sz="1400" b="1" i="1" dirty="0">
                <a:solidFill>
                  <a:schemeClr val="tx1"/>
                </a:solidFill>
              </a:rPr>
              <a:t/>
            </a:r>
            <a:br>
              <a:rPr lang="ru-RU" sz="1400" b="1" i="1" dirty="0">
                <a:solidFill>
                  <a:schemeClr val="tx1"/>
                </a:solidFill>
              </a:rPr>
            </a:br>
            <a:r>
              <a:rPr lang="ru-RU" sz="1400" b="1" i="1" dirty="0">
                <a:solidFill>
                  <a:schemeClr val="tx1"/>
                </a:solidFill>
              </a:rPr>
              <a:t>Порой хмурит Он брови-тучи.</a:t>
            </a:r>
            <a:br>
              <a:rPr lang="ru-RU" sz="1400" b="1" i="1" dirty="0">
                <a:solidFill>
                  <a:schemeClr val="tx1"/>
                </a:solidFill>
              </a:rPr>
            </a:br>
            <a:r>
              <a:rPr lang="ru-RU" sz="1400" b="1" i="1" dirty="0">
                <a:solidFill>
                  <a:schemeClr val="tx1"/>
                </a:solidFill>
              </a:rPr>
              <a:t>Но всегда Его сердце открыто.</a:t>
            </a:r>
            <a:br>
              <a:rPr lang="ru-RU" sz="1400" b="1" i="1" dirty="0">
                <a:solidFill>
                  <a:schemeClr val="tx1"/>
                </a:solidFill>
              </a:rPr>
            </a:br>
            <a:r>
              <a:rPr lang="ru-RU" sz="1400" b="1" i="1" dirty="0">
                <a:solidFill>
                  <a:schemeClr val="tx1"/>
                </a:solidFill>
              </a:rPr>
              <a:t>И ни что, ни что не забыто!</a:t>
            </a:r>
            <a:br>
              <a:rPr lang="ru-RU" sz="1400" b="1" i="1" dirty="0">
                <a:solidFill>
                  <a:schemeClr val="tx1"/>
                </a:solidFill>
              </a:rPr>
            </a:br>
            <a:r>
              <a:rPr lang="ru-RU" sz="1400" b="1" i="1" dirty="0">
                <a:solidFill>
                  <a:schemeClr val="tx1"/>
                </a:solidFill>
              </a:rPr>
              <a:t>Рассказы витают в годах.</a:t>
            </a:r>
            <a:br>
              <a:rPr lang="ru-RU" sz="1400" b="1" i="1" dirty="0">
                <a:solidFill>
                  <a:schemeClr val="tx1"/>
                </a:solidFill>
              </a:rPr>
            </a:br>
            <a:r>
              <a:rPr lang="ru-RU" sz="1400" b="1" i="1" dirty="0">
                <a:solidFill>
                  <a:schemeClr val="tx1"/>
                </a:solidFill>
              </a:rPr>
              <a:t/>
            </a:r>
            <a:br>
              <a:rPr lang="ru-RU" sz="1400" b="1" i="1" dirty="0">
                <a:solidFill>
                  <a:schemeClr val="tx1"/>
                </a:solidFill>
              </a:rPr>
            </a:br>
            <a:r>
              <a:rPr lang="ru-RU" sz="1400" b="1" i="1" dirty="0">
                <a:solidFill>
                  <a:schemeClr val="tx1"/>
                </a:solidFill>
              </a:rPr>
              <a:t>Безбрежный простор не зыбучий.</a:t>
            </a:r>
            <a:br>
              <a:rPr lang="ru-RU" sz="1400" b="1" i="1" dirty="0">
                <a:solidFill>
                  <a:schemeClr val="tx1"/>
                </a:solidFill>
              </a:rPr>
            </a:br>
            <a:r>
              <a:rPr lang="ru-RU" sz="1400" b="1" i="1" dirty="0">
                <a:solidFill>
                  <a:schemeClr val="tx1"/>
                </a:solidFill>
              </a:rPr>
              <a:t>Связал много Он разных судеб.</a:t>
            </a:r>
            <a:br>
              <a:rPr lang="ru-RU" sz="1400" b="1" i="1" dirty="0">
                <a:solidFill>
                  <a:schemeClr val="tx1"/>
                </a:solidFill>
              </a:rPr>
            </a:br>
            <a:r>
              <a:rPr lang="ru-RU" sz="1400" b="1" i="1" dirty="0">
                <a:solidFill>
                  <a:schemeClr val="tx1"/>
                </a:solidFill>
              </a:rPr>
              <a:t>Мужики за столом скажут: "Будем!"</a:t>
            </a:r>
            <a:br>
              <a:rPr lang="ru-RU" sz="1400" b="1" i="1" dirty="0">
                <a:solidFill>
                  <a:schemeClr val="tx1"/>
                </a:solidFill>
              </a:rPr>
            </a:br>
            <a:r>
              <a:rPr lang="ru-RU" sz="1400" b="1" i="1" dirty="0">
                <a:solidFill>
                  <a:schemeClr val="tx1"/>
                </a:solidFill>
              </a:rPr>
              <a:t>И тост не угаснет в волнах.</a:t>
            </a:r>
            <a:br>
              <a:rPr lang="ru-RU" sz="1400" b="1" i="1" dirty="0">
                <a:solidFill>
                  <a:schemeClr val="tx1"/>
                </a:solidFill>
              </a:rPr>
            </a:br>
            <a:r>
              <a:rPr lang="ru-RU" sz="1400" b="1" i="1" dirty="0">
                <a:solidFill>
                  <a:schemeClr val="tx1"/>
                </a:solidFill>
              </a:rPr>
              <a:t/>
            </a:r>
            <a:br>
              <a:rPr lang="ru-RU" sz="1400" b="1" i="1" dirty="0">
                <a:solidFill>
                  <a:schemeClr val="tx1"/>
                </a:solidFill>
              </a:rPr>
            </a:br>
            <a:r>
              <a:rPr lang="ru-RU" sz="1400" b="1" i="1" dirty="0">
                <a:solidFill>
                  <a:schemeClr val="tx1"/>
                </a:solidFill>
              </a:rPr>
              <a:t>В сердце "зеленого моря".</a:t>
            </a:r>
            <a:br>
              <a:rPr lang="ru-RU" sz="1400" b="1" i="1" dirty="0">
                <a:solidFill>
                  <a:schemeClr val="tx1"/>
                </a:solidFill>
              </a:rPr>
            </a:br>
            <a:r>
              <a:rPr lang="ru-RU" sz="1400" b="1" i="1" dirty="0">
                <a:solidFill>
                  <a:schemeClr val="tx1"/>
                </a:solidFill>
              </a:rPr>
              <a:t>Там, где минус сорок-нормально.</a:t>
            </a:r>
            <a:br>
              <a:rPr lang="ru-RU" sz="1400" b="1" i="1" dirty="0">
                <a:solidFill>
                  <a:schemeClr val="tx1"/>
                </a:solidFill>
              </a:rPr>
            </a:br>
            <a:r>
              <a:rPr lang="ru-RU" sz="1400" b="1" i="1" dirty="0">
                <a:solidFill>
                  <a:schemeClr val="tx1"/>
                </a:solidFill>
              </a:rPr>
              <a:t>На карте есть край это дальний.</a:t>
            </a:r>
            <a:br>
              <a:rPr lang="ru-RU" sz="1400" b="1" i="1" dirty="0">
                <a:solidFill>
                  <a:schemeClr val="tx1"/>
                </a:solidFill>
              </a:rPr>
            </a:br>
            <a:r>
              <a:rPr lang="ru-RU" sz="1400" b="1" i="1" dirty="0">
                <a:solidFill>
                  <a:schemeClr val="tx1"/>
                </a:solidFill>
              </a:rPr>
              <a:t>И Вилюй на страже стоит.</a:t>
            </a:r>
            <a:br>
              <a:rPr lang="ru-RU" sz="1400" b="1" i="1" dirty="0">
                <a:solidFill>
                  <a:schemeClr val="tx1"/>
                </a:solidFill>
              </a:rPr>
            </a:br>
            <a:r>
              <a:rPr lang="ru-RU" sz="1400" b="1" i="1" dirty="0">
                <a:solidFill>
                  <a:schemeClr val="tx1"/>
                </a:solidFill>
              </a:rPr>
              <a:t/>
            </a:r>
            <a:br>
              <a:rPr lang="ru-RU" sz="1400" b="1" i="1" dirty="0">
                <a:solidFill>
                  <a:schemeClr val="tx1"/>
                </a:solidFill>
              </a:rPr>
            </a:br>
            <a:r>
              <a:rPr lang="ru-RU" sz="1400" b="1" i="1" dirty="0">
                <a:solidFill>
                  <a:schemeClr val="tx1"/>
                </a:solidFill>
              </a:rPr>
              <a:t>Волнами шептать - его доля.</a:t>
            </a:r>
            <a:br>
              <a:rPr lang="ru-RU" sz="1400" b="1" i="1" dirty="0">
                <a:solidFill>
                  <a:schemeClr val="tx1"/>
                </a:solidFill>
              </a:rPr>
            </a:br>
            <a:r>
              <a:rPr lang="ru-RU" sz="1400" b="1" i="1" dirty="0">
                <a:solidFill>
                  <a:schemeClr val="tx1"/>
                </a:solidFill>
              </a:rPr>
              <a:t>Штормами кричать, так же, в силах.</a:t>
            </a:r>
            <a:br>
              <a:rPr lang="ru-RU" sz="1400" b="1" i="1" dirty="0">
                <a:solidFill>
                  <a:schemeClr val="tx1"/>
                </a:solidFill>
              </a:rPr>
            </a:br>
            <a:r>
              <a:rPr lang="ru-RU" sz="1400" b="1" i="1" dirty="0">
                <a:solidFill>
                  <a:schemeClr val="tx1"/>
                </a:solidFill>
              </a:rPr>
              <a:t>Отдыхать в далеких заливах.</a:t>
            </a:r>
            <a:br>
              <a:rPr lang="ru-RU" sz="1400" b="1" i="1" dirty="0">
                <a:solidFill>
                  <a:schemeClr val="tx1"/>
                </a:solidFill>
              </a:rPr>
            </a:br>
            <a:r>
              <a:rPr lang="ru-RU" sz="1400" b="1" i="1" dirty="0">
                <a:solidFill>
                  <a:schemeClr val="tx1"/>
                </a:solidFill>
              </a:rPr>
              <a:t>Охраняя секреты орбит</a:t>
            </a:r>
            <a:r>
              <a:rPr lang="ru-RU" sz="1400" b="1" i="1" dirty="0" smtClean="0">
                <a:solidFill>
                  <a:schemeClr val="tx1"/>
                </a:solidFill>
              </a:rPr>
              <a:t>.                                                      </a:t>
            </a:r>
            <a:r>
              <a:rPr lang="ru-RU" sz="1400" b="1" i="1" u="sng" dirty="0">
                <a:solidFill>
                  <a:schemeClr val="tx1"/>
                </a:solidFill>
                <a:effectLst>
                  <a:outerShdw blurRad="38100" dist="38100" dir="2700000" algn="tl">
                    <a:srgbClr val="000000">
                      <a:alpha val="43137"/>
                    </a:srgbClr>
                  </a:outerShdw>
                </a:effectLst>
              </a:rPr>
              <a:t>Серёжа </a:t>
            </a:r>
            <a:r>
              <a:rPr lang="ru-RU" sz="1400" b="1" i="1" u="sng" dirty="0" smtClean="0">
                <a:solidFill>
                  <a:schemeClr val="tx1"/>
                </a:solidFill>
                <a:effectLst>
                  <a:outerShdw blurRad="38100" dist="38100" dir="2700000" algn="tl">
                    <a:srgbClr val="000000">
                      <a:alpha val="43137"/>
                    </a:srgbClr>
                  </a:outerShdw>
                </a:effectLst>
              </a:rPr>
              <a:t>Море</a:t>
            </a:r>
            <a:endParaRPr lang="ru-RU" sz="1400" b="1" i="1" u="sn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82879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C:\Users\ZZZ\Desktop\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5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31551"/>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043492" y="1268760"/>
            <a:ext cx="6777317" cy="4563869"/>
          </a:xfrm>
        </p:spPr>
        <p:txBody>
          <a:bodyPr>
            <a:normAutofit/>
          </a:bodyPr>
          <a:lstStyle/>
          <a:p>
            <a:pPr marL="68580" indent="0">
              <a:buNone/>
            </a:pPr>
            <a:r>
              <a:rPr lang="ru-RU" sz="6600" dirty="0" smtClean="0"/>
              <a:t>Спасибо за внимание!</a:t>
            </a:r>
            <a:endParaRPr lang="ru-RU" sz="6600" dirty="0"/>
          </a:p>
        </p:txBody>
      </p:sp>
    </p:spTree>
    <p:extLst>
      <p:ext uri="{BB962C8B-B14F-4D97-AF65-F5344CB8AC3E}">
        <p14:creationId xmlns:p14="http://schemas.microsoft.com/office/powerpoint/2010/main" val="9249279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7024744" cy="1143000"/>
          </a:xfrm>
        </p:spPr>
        <p:txBody>
          <a:bodyPr/>
          <a:lstStyle/>
          <a:p>
            <a:r>
              <a:rPr lang="ru-RU" dirty="0"/>
              <a:t>С</a:t>
            </a:r>
            <a:r>
              <a:rPr lang="ru-RU" dirty="0" smtClean="0"/>
              <a:t>сылки</a:t>
            </a:r>
            <a:endParaRPr lang="ru-RU" dirty="0"/>
          </a:p>
        </p:txBody>
      </p:sp>
      <p:sp>
        <p:nvSpPr>
          <p:cNvPr id="3" name="Объект 2"/>
          <p:cNvSpPr>
            <a:spLocks noGrp="1"/>
          </p:cNvSpPr>
          <p:nvPr>
            <p:ph idx="1"/>
          </p:nvPr>
        </p:nvSpPr>
        <p:spPr>
          <a:xfrm>
            <a:off x="755576" y="1340768"/>
            <a:ext cx="7704856" cy="5517232"/>
          </a:xfrm>
        </p:spPr>
        <p:txBody>
          <a:bodyPr>
            <a:normAutofit fontScale="92500" lnSpcReduction="10000"/>
          </a:bodyPr>
          <a:lstStyle/>
          <a:p>
            <a:r>
              <a:rPr lang="en-US" sz="1600" dirty="0" smtClean="0">
                <a:hlinkClick r:id="rId2"/>
              </a:rPr>
              <a:t>http://water-rf.ru/%D0%92%D0%BE%D0%B4%D0%BD%D1%8B%D0%B5_%D0%BE%D0%B1%D1%8A%D0%B5%D0%BA%D1%82%D1%8B/311/%D0%92%D0%B8%D0%BB%D1%8E%D0%B9</a:t>
            </a:r>
            <a:endParaRPr lang="ru-RU" sz="1600" dirty="0" smtClean="0"/>
          </a:p>
          <a:p>
            <a:r>
              <a:rPr lang="en-US" sz="1600" dirty="0" smtClean="0">
                <a:hlinkClick r:id="rId3"/>
              </a:rPr>
              <a:t>https://ru.wikipedia.org/wiki/%D0%92%D0%B8%D0%BB%D1%8E%D0%B9</a:t>
            </a:r>
            <a:endParaRPr lang="ru-RU" sz="1600" dirty="0" smtClean="0"/>
          </a:p>
          <a:p>
            <a:r>
              <a:rPr lang="en-US" sz="1600" dirty="0" smtClean="0">
                <a:hlinkClick r:id="rId4"/>
              </a:rPr>
              <a:t>http://maxpark.com/community/3376/content/1694459</a:t>
            </a:r>
            <a:endParaRPr lang="ru-RU" sz="1600" dirty="0" smtClean="0"/>
          </a:p>
          <a:p>
            <a:r>
              <a:rPr lang="en-US" sz="1600" dirty="0" smtClean="0">
                <a:hlinkClick r:id="rId5"/>
              </a:rPr>
              <a:t>http://fb.ru/article/212667/vilyuy---reka-v-yakutii-pritoki-reki-vilyuy-foto</a:t>
            </a:r>
            <a:endParaRPr lang="ru-RU" sz="1600" dirty="0" smtClean="0"/>
          </a:p>
          <a:p>
            <a:r>
              <a:rPr lang="en-US" sz="1600" dirty="0" smtClean="0">
                <a:hlinkClick r:id="rId6"/>
              </a:rPr>
              <a:t>https://</a:t>
            </a:r>
            <a:r>
              <a:rPr lang="ru-RU" sz="1600" dirty="0" smtClean="0">
                <a:hlinkClick r:id="rId6"/>
              </a:rPr>
              <a:t>республика-</a:t>
            </a:r>
            <a:r>
              <a:rPr lang="ru-RU" sz="1600" dirty="0" err="1" smtClean="0">
                <a:hlinkClick r:id="rId6"/>
              </a:rPr>
              <a:t>саха</a:t>
            </a:r>
            <a:r>
              <a:rPr lang="ru-RU" sz="1600" dirty="0" smtClean="0">
                <a:hlinkClick r:id="rId6"/>
              </a:rPr>
              <a:t>-</a:t>
            </a:r>
            <a:r>
              <a:rPr lang="ru-RU" sz="1600" dirty="0" err="1" smtClean="0">
                <a:hlinkClick r:id="rId6"/>
              </a:rPr>
              <a:t>якутия.рф</a:t>
            </a:r>
            <a:r>
              <a:rPr lang="ru-RU" sz="1600" dirty="0" smtClean="0">
                <a:hlinkClick r:id="rId6"/>
              </a:rPr>
              <a:t>/</a:t>
            </a:r>
            <a:r>
              <a:rPr lang="en-US" sz="1600" dirty="0" err="1" smtClean="0">
                <a:hlinkClick r:id="rId6"/>
              </a:rPr>
              <a:t>stati</a:t>
            </a:r>
            <a:r>
              <a:rPr lang="en-US" sz="1600" dirty="0" smtClean="0">
                <a:hlinkClick r:id="rId6"/>
              </a:rPr>
              <a:t>/</a:t>
            </a:r>
            <a:r>
              <a:rPr lang="en-US" sz="1600" dirty="0" err="1" smtClean="0">
                <a:hlinkClick r:id="rId6"/>
              </a:rPr>
              <a:t>jakutija</a:t>
            </a:r>
            <a:r>
              <a:rPr lang="en-US" sz="1600" dirty="0" smtClean="0">
                <a:hlinkClick r:id="rId6"/>
              </a:rPr>
              <a:t>/reka-vilyui.html</a:t>
            </a:r>
            <a:endParaRPr lang="ru-RU" sz="1600" dirty="0" smtClean="0"/>
          </a:p>
          <a:p>
            <a:r>
              <a:rPr lang="en-US" sz="1600" dirty="0" smtClean="0">
                <a:hlinkClick r:id="rId7"/>
              </a:rPr>
              <a:t>https://how-to-all.com/%D0%B7%D0%BD%D0%B0%D1%87%D0%B5%D0%BD%D0%B8%D0%B5:%D0%B2%D0%B8%D0%BB%D1%8E%D0%B9</a:t>
            </a:r>
            <a:endParaRPr lang="ru-RU" sz="1600" dirty="0" smtClean="0"/>
          </a:p>
          <a:p>
            <a:r>
              <a:rPr lang="en-US" sz="1600" dirty="0" smtClean="0">
                <a:hlinkClick r:id="rId8"/>
              </a:rPr>
              <a:t>http://www.stihi.ru/2014/06/15/6846</a:t>
            </a:r>
            <a:endParaRPr lang="ru-RU" sz="1600" dirty="0" smtClean="0"/>
          </a:p>
          <a:p>
            <a:r>
              <a:rPr lang="en-US" sz="1600" dirty="0" smtClean="0">
                <a:hlinkClick r:id="rId9"/>
              </a:rPr>
              <a:t>https://yandex.ru/images/search?text=%D0%B0%D0%BB%D0%BC%D0%B0%D0%B7%D1%8B</a:t>
            </a:r>
            <a:endParaRPr lang="ru-RU" sz="1600" dirty="0" smtClean="0"/>
          </a:p>
          <a:p>
            <a:r>
              <a:rPr lang="en-US" sz="1600" dirty="0" smtClean="0">
                <a:hlinkClick r:id="rId10"/>
              </a:rPr>
              <a:t>https://yandex.ru/images/search?p=1&amp;text=%D0%B6%D0%B5%D0%BB%D0%B5%D0%B7%D0%BD%D0%B0%D1%8F%20%D1%80%D1%83%D0%B4%D0%B0</a:t>
            </a:r>
            <a:endParaRPr lang="ru-RU" sz="1600" dirty="0" smtClean="0"/>
          </a:p>
          <a:p>
            <a:r>
              <a:rPr lang="en-US" sz="1600" dirty="0" smtClean="0">
                <a:hlinkClick r:id="rId11"/>
              </a:rPr>
              <a:t>https://yandex.ru/images/search?p=1&amp;text=%D1%83%D0%B3%D0%BE%D0%BB%D1%8C</a:t>
            </a:r>
            <a:endParaRPr lang="ru-RU" sz="1600" dirty="0" smtClean="0"/>
          </a:p>
          <a:p>
            <a:r>
              <a:rPr lang="en-US" sz="1600" dirty="0" smtClean="0">
                <a:hlinkClick r:id="rId12"/>
              </a:rPr>
              <a:t>https://yandex.ru/images/search?text=%D0%B3%D0%B0%D0%B7%D0%BE%D0%B2%D1%8B%D0%B9%20%D0%BA%D0%BE%D0%BD%D0%B4%D0%B5%D0%BD%D1%81%D0%B0%D1%82</a:t>
            </a:r>
            <a:endParaRPr lang="ru-RU" sz="1600" dirty="0" smtClean="0"/>
          </a:p>
          <a:p>
            <a:r>
              <a:rPr lang="en-US" sz="1600" dirty="0">
                <a:hlinkClick r:id="rId13"/>
              </a:rPr>
              <a:t>http://</a:t>
            </a:r>
            <a:r>
              <a:rPr lang="en-US" sz="1600" dirty="0" smtClean="0">
                <a:hlinkClick r:id="rId13"/>
              </a:rPr>
              <a:t>geosfera.org/aziya/russia-aziya/1252-vilyuy.html</a:t>
            </a:r>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a:p>
        </p:txBody>
      </p:sp>
    </p:spTree>
    <p:extLst>
      <p:ext uri="{BB962C8B-B14F-4D97-AF65-F5344CB8AC3E}">
        <p14:creationId xmlns:p14="http://schemas.microsoft.com/office/powerpoint/2010/main" val="2579779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a:hlinkClick r:id="rId2"/>
              </a:rPr>
              <a:t>http://bigring.ru/?</a:t>
            </a:r>
            <a:r>
              <a:rPr lang="en-US" dirty="0" smtClean="0">
                <a:hlinkClick r:id="rId2"/>
              </a:rPr>
              <a:t>trID=1117</a:t>
            </a:r>
            <a:endParaRPr lang="ru-RU" dirty="0" smtClean="0"/>
          </a:p>
          <a:p>
            <a:r>
              <a:rPr lang="en-US" dirty="0">
                <a:hlinkClick r:id="rId3"/>
              </a:rPr>
              <a:t>http://</a:t>
            </a:r>
            <a:r>
              <a:rPr lang="en-US" dirty="0" smtClean="0">
                <a:hlinkClick r:id="rId3"/>
              </a:rPr>
              <a:t>medalrosa.ru/cgi-bin/medalrosa/index.pl?c=3&amp;text=gclist</a:t>
            </a:r>
            <a:endParaRPr lang="ru-RU" dirty="0" smtClean="0"/>
          </a:p>
          <a:p>
            <a:r>
              <a:rPr lang="en-US" dirty="0">
                <a:hlinkClick r:id="rId4"/>
              </a:rPr>
              <a:t>https://</a:t>
            </a:r>
            <a:r>
              <a:rPr lang="en-US" dirty="0" smtClean="0">
                <a:hlinkClick r:id="rId4"/>
              </a:rPr>
              <a:t>infourok.ru/prezentaciya-dlya-nauchnoprakticheskoy-konferencii-po-stranichkam-istorii-rozhdeniya-kamnya-schastya-1408112.html</a:t>
            </a:r>
            <a:endParaRPr lang="ru-RU" dirty="0" smtClean="0"/>
          </a:p>
          <a:p>
            <a:endParaRPr lang="ru-RU" dirty="0" smtClean="0"/>
          </a:p>
          <a:p>
            <a:endParaRPr lang="ru-RU" dirty="0"/>
          </a:p>
        </p:txBody>
      </p:sp>
    </p:spTree>
    <p:extLst>
      <p:ext uri="{BB962C8B-B14F-4D97-AF65-F5344CB8AC3E}">
        <p14:creationId xmlns:p14="http://schemas.microsoft.com/office/powerpoint/2010/main" val="2755453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C:\Users\ZZZ\Desktop\0-11b926-7354b247-or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74716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7024744" cy="1143000"/>
          </a:xfrm>
        </p:spPr>
        <p:txBody>
          <a:bodyPr>
            <a:normAutofit fontScale="90000"/>
          </a:bodyPr>
          <a:lstStyle/>
          <a:p>
            <a:r>
              <a:rPr lang="ru-RU" b="1" dirty="0" smtClean="0"/>
              <a:t>Что означает слово Вилюй?</a:t>
            </a:r>
            <a:endParaRPr lang="ru-RU" b="1" dirty="0"/>
          </a:p>
        </p:txBody>
      </p:sp>
      <p:sp>
        <p:nvSpPr>
          <p:cNvPr id="3" name="Объект 2"/>
          <p:cNvSpPr>
            <a:spLocks noGrp="1"/>
          </p:cNvSpPr>
          <p:nvPr>
            <p:ph idx="1"/>
          </p:nvPr>
        </p:nvSpPr>
        <p:spPr>
          <a:xfrm>
            <a:off x="1043492" y="1988840"/>
            <a:ext cx="6777317" cy="3843789"/>
          </a:xfrm>
        </p:spPr>
        <p:txBody>
          <a:bodyPr>
            <a:noAutofit/>
          </a:bodyPr>
          <a:lstStyle/>
          <a:p>
            <a:r>
              <a:rPr lang="ru-RU" sz="2000" b="1" dirty="0" err="1">
                <a:solidFill>
                  <a:schemeClr val="tx1"/>
                </a:solidFill>
              </a:rPr>
              <a:t>Вилю́й</a:t>
            </a:r>
            <a:r>
              <a:rPr lang="ru-RU" sz="2000" dirty="0">
                <a:solidFill>
                  <a:schemeClr val="tx1"/>
                </a:solidFill>
              </a:rPr>
              <a:t> </a:t>
            </a:r>
            <a:r>
              <a:rPr lang="ru-RU" sz="2000" dirty="0" smtClean="0">
                <a:solidFill>
                  <a:schemeClr val="tx1"/>
                </a:solidFill>
              </a:rPr>
              <a:t>(якут. </a:t>
            </a:r>
            <a:r>
              <a:rPr lang="ru-RU" sz="2000" i="1" dirty="0" err="1" smtClean="0">
                <a:solidFill>
                  <a:schemeClr val="tx1"/>
                </a:solidFill>
              </a:rPr>
              <a:t>Бүлүү</a:t>
            </a:r>
            <a:r>
              <a:rPr lang="ru-RU" sz="2000" dirty="0">
                <a:solidFill>
                  <a:schemeClr val="tx1"/>
                </a:solidFill>
              </a:rPr>
              <a:t>) — река в </a:t>
            </a:r>
            <a:r>
              <a:rPr lang="ru-RU" sz="2000" u="sng" dirty="0" smtClean="0">
                <a:solidFill>
                  <a:schemeClr val="tx1"/>
                </a:solidFill>
              </a:rPr>
              <a:t>Якутии </a:t>
            </a:r>
            <a:r>
              <a:rPr lang="ru-RU" sz="2000" dirty="0" smtClean="0">
                <a:solidFill>
                  <a:schemeClr val="tx1"/>
                </a:solidFill>
              </a:rPr>
              <a:t>и</a:t>
            </a:r>
            <a:r>
              <a:rPr lang="ru-RU" sz="2000" u="sng" dirty="0">
                <a:solidFill>
                  <a:schemeClr val="tx1"/>
                </a:solidFill>
              </a:rPr>
              <a:t> </a:t>
            </a:r>
            <a:r>
              <a:rPr lang="ru-RU" sz="2000" u="sng" dirty="0" smtClean="0">
                <a:solidFill>
                  <a:schemeClr val="tx1"/>
                </a:solidFill>
              </a:rPr>
              <a:t>Красноярском крае</a:t>
            </a:r>
            <a:r>
              <a:rPr lang="ru-RU" sz="2000" dirty="0" smtClean="0">
                <a:solidFill>
                  <a:schemeClr val="tx1"/>
                </a:solidFill>
              </a:rPr>
              <a:t>, </a:t>
            </a:r>
            <a:r>
              <a:rPr lang="ru-RU" sz="2000" dirty="0">
                <a:solidFill>
                  <a:schemeClr val="tx1"/>
                </a:solidFill>
              </a:rPr>
              <a:t>самый длинный приток </a:t>
            </a:r>
            <a:r>
              <a:rPr lang="ru-RU" sz="2000" dirty="0" smtClean="0">
                <a:solidFill>
                  <a:schemeClr val="tx1"/>
                </a:solidFill>
              </a:rPr>
              <a:t>Лены </a:t>
            </a:r>
            <a:r>
              <a:rPr lang="ru-RU" sz="2000" dirty="0">
                <a:solidFill>
                  <a:schemeClr val="tx1"/>
                </a:solidFill>
              </a:rPr>
              <a:t>и крупнейший из её левых </a:t>
            </a:r>
            <a:r>
              <a:rPr lang="ru-RU" sz="2000" dirty="0" smtClean="0">
                <a:solidFill>
                  <a:schemeClr val="tx1"/>
                </a:solidFill>
              </a:rPr>
              <a:t>притоков.</a:t>
            </a:r>
          </a:p>
          <a:p>
            <a:r>
              <a:rPr lang="ru-RU" sz="2000" dirty="0" smtClean="0">
                <a:solidFill>
                  <a:schemeClr val="tx1"/>
                </a:solidFill>
              </a:rPr>
              <a:t>Основа </a:t>
            </a:r>
            <a:r>
              <a:rPr lang="ru-RU" sz="2000" u="sng" dirty="0" smtClean="0">
                <a:solidFill>
                  <a:schemeClr val="tx1"/>
                </a:solidFill>
              </a:rPr>
              <a:t>вил </a:t>
            </a:r>
            <a:r>
              <a:rPr lang="ru-RU" sz="2000" dirty="0" smtClean="0">
                <a:solidFill>
                  <a:schemeClr val="tx1"/>
                </a:solidFill>
              </a:rPr>
              <a:t>- </a:t>
            </a:r>
            <a:r>
              <a:rPr lang="ru-RU" sz="2000" dirty="0">
                <a:solidFill>
                  <a:schemeClr val="tx1"/>
                </a:solidFill>
              </a:rPr>
              <a:t>связана с торговлей, на реках с названиями от </a:t>
            </a:r>
            <a:r>
              <a:rPr lang="ru-RU" sz="2000" u="sng" dirty="0">
                <a:solidFill>
                  <a:schemeClr val="tx1"/>
                </a:solidFill>
              </a:rPr>
              <a:t>вил</a:t>
            </a:r>
            <a:r>
              <a:rPr lang="ru-RU" sz="2000" dirty="0">
                <a:solidFill>
                  <a:schemeClr val="tx1"/>
                </a:solidFill>
              </a:rPr>
              <a:t>- </a:t>
            </a:r>
            <a:r>
              <a:rPr lang="ru-RU" sz="2000" dirty="0" smtClean="0">
                <a:solidFill>
                  <a:schemeClr val="tx1"/>
                </a:solidFill>
              </a:rPr>
              <a:t>где возможно мог </a:t>
            </a:r>
            <a:r>
              <a:rPr lang="ru-RU" sz="2000" dirty="0">
                <a:solidFill>
                  <a:schemeClr val="tx1"/>
                </a:solidFill>
              </a:rPr>
              <a:t>происходить обмен между таежными рыболовами и охотниками. Более убедительна гипотеза, основанная на якут. названии </a:t>
            </a:r>
            <a:r>
              <a:rPr lang="ru-RU" sz="2000" dirty="0">
                <a:solidFill>
                  <a:schemeClr val="tx1"/>
                </a:solidFill>
                <a:effectLst>
                  <a:outerShdw blurRad="38100" dist="38100" dir="2700000" algn="tl">
                    <a:srgbClr val="000000">
                      <a:alpha val="43137"/>
                    </a:srgbClr>
                  </a:outerShdw>
                </a:effectLst>
              </a:rPr>
              <a:t>р. </a:t>
            </a:r>
            <a:r>
              <a:rPr lang="ru-RU" sz="2000" dirty="0" err="1">
                <a:solidFill>
                  <a:schemeClr val="tx1"/>
                </a:solidFill>
                <a:effectLst>
                  <a:outerShdw blurRad="38100" dist="38100" dir="2700000" algn="tl">
                    <a:srgbClr val="000000">
                      <a:alpha val="43137"/>
                    </a:srgbClr>
                  </a:outerShdw>
                </a:effectLst>
              </a:rPr>
              <a:t>Бюлюю</a:t>
            </a:r>
            <a:r>
              <a:rPr lang="ru-RU" sz="2000" dirty="0">
                <a:solidFill>
                  <a:schemeClr val="tx1"/>
                </a:solidFill>
              </a:rPr>
              <a:t>, которое образовано из </a:t>
            </a:r>
            <a:r>
              <a:rPr lang="ru-RU" sz="2000" dirty="0" err="1">
                <a:solidFill>
                  <a:schemeClr val="tx1"/>
                </a:solidFill>
              </a:rPr>
              <a:t>бурятско</a:t>
            </a:r>
            <a:r>
              <a:rPr lang="ru-RU" sz="2000" dirty="0">
                <a:solidFill>
                  <a:schemeClr val="tx1"/>
                </a:solidFill>
              </a:rPr>
              <a:t>-монгольского </a:t>
            </a:r>
            <a:r>
              <a:rPr lang="ru-RU" sz="2000" dirty="0" smtClean="0">
                <a:solidFill>
                  <a:schemeClr val="tx1"/>
                </a:solidFill>
              </a:rPr>
              <a:t>«</a:t>
            </a:r>
            <a:r>
              <a:rPr lang="ru-RU" sz="2000" dirty="0" err="1" smtClean="0">
                <a:solidFill>
                  <a:schemeClr val="tx1"/>
                </a:solidFill>
              </a:rPr>
              <a:t>бюглюю</a:t>
            </a:r>
            <a:r>
              <a:rPr lang="ru-RU" sz="2000" dirty="0" smtClean="0">
                <a:solidFill>
                  <a:schemeClr val="tx1"/>
                </a:solidFill>
              </a:rPr>
              <a:t>» – </a:t>
            </a:r>
            <a:r>
              <a:rPr lang="ru-RU" sz="2000" dirty="0">
                <a:solidFill>
                  <a:schemeClr val="tx1"/>
                </a:solidFill>
              </a:rPr>
              <a:t>«глухая тайга; местность, заросшая </a:t>
            </a:r>
            <a:r>
              <a:rPr lang="ru-RU" sz="2000" dirty="0" smtClean="0">
                <a:solidFill>
                  <a:schemeClr val="tx1"/>
                </a:solidFill>
              </a:rPr>
              <a:t>лесом; </a:t>
            </a:r>
            <a:r>
              <a:rPr lang="ru-RU" sz="2000" dirty="0">
                <a:solidFill>
                  <a:schemeClr val="tx1"/>
                </a:solidFill>
              </a:rPr>
              <a:t>затишье, безветренное место, захолустье»</a:t>
            </a:r>
          </a:p>
        </p:txBody>
      </p:sp>
    </p:spTree>
    <p:extLst>
      <p:ext uri="{BB962C8B-B14F-4D97-AF65-F5344CB8AC3E}">
        <p14:creationId xmlns:p14="http://schemas.microsoft.com/office/powerpoint/2010/main" val="39367664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492" y="476672"/>
            <a:ext cx="6777317" cy="5355957"/>
          </a:xfrm>
        </p:spPr>
        <p:txBody>
          <a:bodyPr>
            <a:normAutofit/>
          </a:bodyPr>
          <a:lstStyle/>
          <a:p>
            <a:r>
              <a:rPr lang="ru-RU" sz="2200" dirty="0" smtClean="0">
                <a:solidFill>
                  <a:schemeClr val="tx1"/>
                </a:solidFill>
              </a:rPr>
              <a:t>Длина: 2650 км</a:t>
            </a:r>
          </a:p>
          <a:p>
            <a:r>
              <a:rPr lang="ru-RU" sz="2200" dirty="0" smtClean="0">
                <a:solidFill>
                  <a:schemeClr val="tx1"/>
                </a:solidFill>
              </a:rPr>
              <a:t>Исток</a:t>
            </a:r>
            <a:r>
              <a:rPr lang="ru-RU" sz="2200" dirty="0">
                <a:solidFill>
                  <a:schemeClr val="tx1"/>
                </a:solidFill>
              </a:rPr>
              <a:t>: озеро </a:t>
            </a:r>
            <a:r>
              <a:rPr lang="ru-RU" sz="2200" dirty="0" err="1">
                <a:solidFill>
                  <a:schemeClr val="tx1"/>
                </a:solidFill>
              </a:rPr>
              <a:t>Бэс-Кюёлэ</a:t>
            </a:r>
            <a:r>
              <a:rPr lang="ru-RU" sz="2200" dirty="0">
                <a:solidFill>
                  <a:schemeClr val="tx1"/>
                </a:solidFill>
              </a:rPr>
              <a:t> на Вилюйском плато Среднесибирского </a:t>
            </a:r>
            <a:r>
              <a:rPr lang="ru-RU" sz="2200" dirty="0" smtClean="0">
                <a:solidFill>
                  <a:schemeClr val="tx1"/>
                </a:solidFill>
              </a:rPr>
              <a:t>плоскогорья</a:t>
            </a:r>
          </a:p>
          <a:p>
            <a:r>
              <a:rPr lang="ru-RU" sz="2200" dirty="0" smtClean="0">
                <a:solidFill>
                  <a:schemeClr val="tx1"/>
                </a:solidFill>
              </a:rPr>
              <a:t>Устье: р. Лена.</a:t>
            </a:r>
          </a:p>
          <a:p>
            <a:r>
              <a:rPr lang="ru-RU" sz="2200" dirty="0" smtClean="0">
                <a:solidFill>
                  <a:schemeClr val="tx1"/>
                </a:solidFill>
              </a:rPr>
              <a:t>У реки Вилюй очень быстрое течение . </a:t>
            </a:r>
            <a:r>
              <a:rPr lang="ru-RU" sz="2200" dirty="0">
                <a:solidFill>
                  <a:schemeClr val="tx1"/>
                </a:solidFill>
              </a:rPr>
              <a:t>На ней много порогов, особенно в верхнем течении, где преобладают горные массивы. На порогах </a:t>
            </a:r>
            <a:r>
              <a:rPr lang="ru-RU" sz="2200" dirty="0" err="1">
                <a:solidFill>
                  <a:schemeClr val="tx1"/>
                </a:solidFill>
              </a:rPr>
              <a:t>Улахан</a:t>
            </a:r>
            <a:r>
              <a:rPr lang="ru-RU" sz="2200" dirty="0">
                <a:solidFill>
                  <a:schemeClr val="tx1"/>
                </a:solidFill>
              </a:rPr>
              <a:t>-Хана и </a:t>
            </a:r>
            <a:r>
              <a:rPr lang="ru-RU" sz="2200" dirty="0" err="1">
                <a:solidFill>
                  <a:schemeClr val="tx1"/>
                </a:solidFill>
              </a:rPr>
              <a:t>Кучугуй</a:t>
            </a:r>
            <a:r>
              <a:rPr lang="ru-RU" sz="2200" dirty="0">
                <a:solidFill>
                  <a:schemeClr val="tx1"/>
                </a:solidFill>
              </a:rPr>
              <a:t>-Хана река сильно сужается и с неимоверной быстротой несётся в каменное ущелье. Это место жители Якутии считают священным. По их мнению, здесь живет особый дух, поэтому якуты часто приносят ему в жертву конские волосы, медные монеты и другие вещи. </a:t>
            </a:r>
          </a:p>
          <a:p>
            <a:endParaRPr lang="ru-RU" dirty="0" smtClean="0"/>
          </a:p>
        </p:txBody>
      </p:sp>
    </p:spTree>
    <p:extLst>
      <p:ext uri="{BB962C8B-B14F-4D97-AF65-F5344CB8AC3E}">
        <p14:creationId xmlns:p14="http://schemas.microsoft.com/office/powerpoint/2010/main" val="13300719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908720"/>
            <a:ext cx="7024744" cy="1143000"/>
          </a:xfrm>
        </p:spPr>
        <p:txBody>
          <a:bodyPr>
            <a:normAutofit fontScale="90000"/>
          </a:bodyPr>
          <a:lstStyle/>
          <a:p>
            <a:r>
              <a:rPr lang="ru-RU" b="1" dirty="0"/>
              <a:t>Хозяйственное использование</a:t>
            </a:r>
            <a:br>
              <a:rPr lang="ru-RU" b="1" dirty="0"/>
            </a:br>
            <a:endParaRPr lang="ru-RU" dirty="0"/>
          </a:p>
        </p:txBody>
      </p:sp>
      <p:sp>
        <p:nvSpPr>
          <p:cNvPr id="3" name="Объект 2"/>
          <p:cNvSpPr>
            <a:spLocks noGrp="1"/>
          </p:cNvSpPr>
          <p:nvPr>
            <p:ph idx="1"/>
          </p:nvPr>
        </p:nvSpPr>
        <p:spPr>
          <a:xfrm>
            <a:off x="755576" y="1772816"/>
            <a:ext cx="6777317" cy="4248472"/>
          </a:xfrm>
        </p:spPr>
        <p:txBody>
          <a:bodyPr>
            <a:noAutofit/>
          </a:bodyPr>
          <a:lstStyle/>
          <a:p>
            <a:r>
              <a:rPr lang="ru-RU" sz="1800" dirty="0" smtClean="0">
                <a:solidFill>
                  <a:schemeClr val="tx1"/>
                </a:solidFill>
              </a:rPr>
              <a:t>На </a:t>
            </a:r>
            <a:r>
              <a:rPr lang="ru-RU" sz="1800" dirty="0">
                <a:solidFill>
                  <a:schemeClr val="tx1"/>
                </a:solidFill>
              </a:rPr>
              <a:t>реке построено две гидроэлектростанции Вилюйская </a:t>
            </a:r>
            <a:r>
              <a:rPr lang="ru-RU" sz="1800" dirty="0" smtClean="0">
                <a:solidFill>
                  <a:schemeClr val="tx1"/>
                </a:solidFill>
              </a:rPr>
              <a:t>и </a:t>
            </a:r>
            <a:r>
              <a:rPr lang="ru-RU" sz="1800" dirty="0">
                <a:solidFill>
                  <a:schemeClr val="tx1"/>
                </a:solidFill>
              </a:rPr>
              <a:t>Вилюйская ГЭС-III </a:t>
            </a:r>
            <a:endParaRPr lang="ru-RU" sz="1800" dirty="0" smtClean="0">
              <a:solidFill>
                <a:schemeClr val="tx1"/>
              </a:solidFill>
            </a:endParaRPr>
          </a:p>
          <a:p>
            <a:r>
              <a:rPr lang="ru-RU" sz="1800" dirty="0" smtClean="0">
                <a:solidFill>
                  <a:schemeClr val="tx1"/>
                </a:solidFill>
              </a:rPr>
              <a:t>Станции являются основным источником электроэнергии </a:t>
            </a:r>
            <a:r>
              <a:rPr lang="ru-RU" sz="1800" dirty="0">
                <a:solidFill>
                  <a:schemeClr val="tx1"/>
                </a:solidFill>
              </a:rPr>
              <a:t>для автономной энергосистемы, включающей добывающую промышленность и населённые пункты Ленск, Мирный, </a:t>
            </a:r>
            <a:r>
              <a:rPr lang="ru-RU" sz="1800" dirty="0" err="1">
                <a:solidFill>
                  <a:schemeClr val="tx1"/>
                </a:solidFill>
              </a:rPr>
              <a:t>Айхал</a:t>
            </a:r>
            <a:r>
              <a:rPr lang="ru-RU" sz="1800" dirty="0">
                <a:solidFill>
                  <a:schemeClr val="tx1"/>
                </a:solidFill>
              </a:rPr>
              <a:t>, Удачный, Алмазный, Чернышевский и Светлый.</a:t>
            </a:r>
          </a:p>
          <a:p>
            <a:r>
              <a:rPr lang="ru-RU" sz="1800" dirty="0" smtClean="0">
                <a:solidFill>
                  <a:schemeClr val="tx1"/>
                </a:solidFill>
              </a:rPr>
              <a:t>Плотины </a:t>
            </a:r>
            <a:r>
              <a:rPr lang="ru-RU" sz="1800" dirty="0">
                <a:solidFill>
                  <a:schemeClr val="tx1"/>
                </a:solidFill>
              </a:rPr>
              <a:t>электростанций шлюзов не имеют, а потому создают обособленные участки судоходства. Регулярное судоходство осуществляется до посёлка Сунтар в 746 км от устья.</a:t>
            </a:r>
          </a:p>
          <a:p>
            <a:endParaRPr lang="ru-RU" sz="1800" dirty="0"/>
          </a:p>
        </p:txBody>
      </p:sp>
    </p:spTree>
    <p:extLst>
      <p:ext uri="{BB962C8B-B14F-4D97-AF65-F5344CB8AC3E}">
        <p14:creationId xmlns:p14="http://schemas.microsoft.com/office/powerpoint/2010/main" val="29611862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descr="C:\Users\ZZZ\Desktop\0-11b92f-b06f6168-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63"/>
            <a:ext cx="9144000" cy="689167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55576" y="692696"/>
            <a:ext cx="3231975" cy="400110"/>
          </a:xfrm>
          <a:prstGeom prst="rect">
            <a:avLst/>
          </a:prstGeom>
        </p:spPr>
        <p:txBody>
          <a:bodyPr wrap="none">
            <a:spAutoFit/>
          </a:bodyPr>
          <a:lstStyle/>
          <a:p>
            <a:r>
              <a:rPr lang="ru-RU" sz="2000" b="1" dirty="0">
                <a:solidFill>
                  <a:schemeClr val="bg1"/>
                </a:solidFill>
                <a:effectLst>
                  <a:outerShdw blurRad="38100" dist="38100" dir="2700000" algn="tl">
                    <a:srgbClr val="000000">
                      <a:alpha val="43137"/>
                    </a:srgbClr>
                  </a:outerShdw>
                </a:effectLst>
              </a:rPr>
              <a:t>К</a:t>
            </a:r>
            <a:r>
              <a:rPr lang="ru-RU" sz="2000" b="1" dirty="0" smtClean="0">
                <a:solidFill>
                  <a:schemeClr val="bg1"/>
                </a:solidFill>
                <a:effectLst>
                  <a:outerShdw blurRad="38100" dist="38100" dir="2700000" algn="tl">
                    <a:srgbClr val="000000">
                      <a:alpha val="43137"/>
                    </a:srgbClr>
                  </a:outerShdw>
                </a:effectLst>
              </a:rPr>
              <a:t>аскад </a:t>
            </a:r>
            <a:r>
              <a:rPr lang="ru-RU" sz="2000" b="1" dirty="0">
                <a:solidFill>
                  <a:schemeClr val="bg1"/>
                </a:solidFill>
                <a:effectLst>
                  <a:outerShdw blurRad="38100" dist="38100" dir="2700000" algn="tl">
                    <a:srgbClr val="000000">
                      <a:alpha val="43137"/>
                    </a:srgbClr>
                  </a:outerShdw>
                </a:effectLst>
              </a:rPr>
              <a:t>Вилюйских ГЭС</a:t>
            </a:r>
            <a:endParaRPr lang="ru-RU"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87962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ZZ\Desktop\25-03-1174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040910"/>
            <a:ext cx="2613223" cy="24646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C:\Users\ZZZ\Desktop\jeleznie_rudi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40" y="3933056"/>
            <a:ext cx="2771800" cy="20771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C:\Users\ZZZ\Desktop\2f71a105f88b1693a598ca45fd60bdf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1869" y="260648"/>
            <a:ext cx="2798335" cy="2376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95536" y="571001"/>
            <a:ext cx="6777317" cy="4995917"/>
          </a:xfrm>
        </p:spPr>
        <p:txBody>
          <a:bodyPr>
            <a:normAutofit/>
          </a:bodyPr>
          <a:lstStyle/>
          <a:p>
            <a:pPr marL="68580" indent="0">
              <a:buNone/>
            </a:pPr>
            <a:r>
              <a:rPr lang="ru-RU" sz="2800" b="1" dirty="0">
                <a:solidFill>
                  <a:srgbClr val="00B0F0"/>
                </a:solidFill>
              </a:rPr>
              <a:t>Полезные ископаемые бассейна:</a:t>
            </a:r>
            <a:r>
              <a:rPr lang="ru-RU" sz="2800" dirty="0">
                <a:solidFill>
                  <a:srgbClr val="00B0F0"/>
                </a:solidFill>
              </a:rPr>
              <a:t> </a:t>
            </a:r>
            <a:endParaRPr lang="ru-RU" sz="2800" dirty="0" smtClean="0">
              <a:solidFill>
                <a:srgbClr val="00B0F0"/>
              </a:solidFill>
            </a:endParaRPr>
          </a:p>
          <a:p>
            <a:pPr marL="68580" indent="0">
              <a:buNone/>
            </a:pPr>
            <a:r>
              <a:rPr lang="ru-RU" dirty="0">
                <a:solidFill>
                  <a:schemeClr val="tx1"/>
                </a:solidFill>
              </a:rPr>
              <a:t>А</a:t>
            </a:r>
            <a:r>
              <a:rPr lang="ru-RU" dirty="0" smtClean="0">
                <a:solidFill>
                  <a:schemeClr val="tx1"/>
                </a:solidFill>
              </a:rPr>
              <a:t>лмазы</a:t>
            </a:r>
            <a:r>
              <a:rPr lang="ru-RU" dirty="0">
                <a:solidFill>
                  <a:schemeClr val="tx1"/>
                </a:solidFill>
              </a:rPr>
              <a:t>, золото, железная руда, фосфориты, каменная соль, поваренная соль, бурый уголь, природный газ, минеральные источники</a:t>
            </a:r>
            <a:r>
              <a:rPr lang="ru-RU" dirty="0" smtClean="0">
                <a:solidFill>
                  <a:schemeClr val="tx1"/>
                </a:solidFill>
              </a:rPr>
              <a:t>. </a:t>
            </a:r>
            <a:r>
              <a:rPr lang="ru-RU" dirty="0">
                <a:solidFill>
                  <a:schemeClr val="tx1"/>
                </a:solidFill>
              </a:rPr>
              <a:t>При добыче природного газа в </a:t>
            </a:r>
            <a:r>
              <a:rPr lang="ru-RU" dirty="0" err="1">
                <a:solidFill>
                  <a:schemeClr val="tx1"/>
                </a:solidFill>
              </a:rPr>
              <a:t>Кысыл</a:t>
            </a:r>
            <a:r>
              <a:rPr lang="ru-RU" dirty="0">
                <a:solidFill>
                  <a:schemeClr val="tx1"/>
                </a:solidFill>
              </a:rPr>
              <a:t>-Сыре из скважин попутно выходит газовый конденсат</a:t>
            </a:r>
            <a:endParaRPr lang="ru-RU" dirty="0">
              <a:solidFill>
                <a:schemeClr val="tx1"/>
              </a:solidFill>
            </a:endParaRPr>
          </a:p>
        </p:txBody>
      </p:sp>
      <p:pic>
        <p:nvPicPr>
          <p:cNvPr id="2053" name="Picture 5" descr="C:\Users\ZZZ\Desktop\422b82d61ff0b49f2a012f1f49ef46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4221088"/>
            <a:ext cx="2520280" cy="20771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3134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500"/>
                                        <p:tgtEl>
                                          <p:spTgt spid="205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fade">
                                      <p:cBhvr>
                                        <p:cTn id="2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024744" cy="1143000"/>
          </a:xfrm>
        </p:spPr>
        <p:txBody>
          <a:bodyPr/>
          <a:lstStyle/>
          <a:p>
            <a:r>
              <a:rPr lang="ru-RU" b="1" dirty="0" smtClean="0"/>
              <a:t>Исторические события:</a:t>
            </a:r>
            <a:endParaRPr lang="ru-RU" b="1" dirty="0"/>
          </a:p>
        </p:txBody>
      </p:sp>
      <p:sp>
        <p:nvSpPr>
          <p:cNvPr id="3" name="Объект 2"/>
          <p:cNvSpPr>
            <a:spLocks noGrp="1"/>
          </p:cNvSpPr>
          <p:nvPr>
            <p:ph idx="1"/>
          </p:nvPr>
        </p:nvSpPr>
        <p:spPr>
          <a:xfrm>
            <a:off x="683568" y="1556792"/>
            <a:ext cx="7344816" cy="4896544"/>
          </a:xfrm>
        </p:spPr>
        <p:txBody>
          <a:bodyPr>
            <a:normAutofit fontScale="85000" lnSpcReduction="20000"/>
          </a:bodyPr>
          <a:lstStyle/>
          <a:p>
            <a:r>
              <a:rPr lang="ru-RU" dirty="0" smtClean="0">
                <a:solidFill>
                  <a:schemeClr val="tx1"/>
                </a:solidFill>
              </a:rPr>
              <a:t>В </a:t>
            </a:r>
            <a:r>
              <a:rPr lang="ru-RU" dirty="0">
                <a:solidFill>
                  <a:schemeClr val="tx1"/>
                </a:solidFill>
              </a:rPr>
              <a:t>60-е годы прошлого века, в районе реки Вилюй размещался ядерный полигон, на котором испытывали ядерные заряды. Во время одного из таких испытаний тактического заряда мощностью порядка 10 килотонн, все сейсмические станции мира зафиксировали ядерный взрыв порядка 30 мегатонн! В мире это вызвало почти панику: русские испытывают ядерный заряд в 30 мегатонн?! После этого факта, на полигон нагрянули различные комиссии, но, так ни в чём и не разобравшись и ничего, и никому не объяснив, покинули эту зону, а место взрыва было превращено в водохранилище Вилюйской </a:t>
            </a:r>
            <a:r>
              <a:rPr lang="ru-RU" dirty="0" smtClean="0">
                <a:solidFill>
                  <a:schemeClr val="tx1"/>
                </a:solidFill>
              </a:rPr>
              <a:t>ГЭС</a:t>
            </a:r>
          </a:p>
          <a:p>
            <a:r>
              <a:rPr lang="ru-RU" dirty="0" smtClean="0">
                <a:solidFill>
                  <a:schemeClr val="tx1"/>
                </a:solidFill>
              </a:rPr>
              <a:t>И в 1967 </a:t>
            </a:r>
            <a:r>
              <a:rPr lang="ru-RU" dirty="0">
                <a:solidFill>
                  <a:schemeClr val="tx1"/>
                </a:solidFill>
              </a:rPr>
              <a:t>году состоялось знаменательное событие – образовалось Вилюйское водохранилище. При его создании было затоплено более 2 тысяч гектаров сельскохозяйственных угодий, а также было снесено 50 </a:t>
            </a:r>
            <a:r>
              <a:rPr lang="ru-RU" dirty="0" smtClean="0">
                <a:solidFill>
                  <a:schemeClr val="tx1"/>
                </a:solidFill>
              </a:rPr>
              <a:t>строений.</a:t>
            </a:r>
          </a:p>
          <a:p>
            <a:pPr marL="68580" indent="0">
              <a:buNone/>
            </a:pPr>
            <a:endParaRPr lang="ru-RU" dirty="0"/>
          </a:p>
        </p:txBody>
      </p:sp>
    </p:spTree>
    <p:extLst>
      <p:ext uri="{BB962C8B-B14F-4D97-AF65-F5344CB8AC3E}">
        <p14:creationId xmlns:p14="http://schemas.microsoft.com/office/powerpoint/2010/main" val="3590942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257</TotalTime>
  <Words>669</Words>
  <Application>Microsoft Office PowerPoint</Application>
  <PresentationFormat>Экран (4:3)</PresentationFormat>
  <Paragraphs>54</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Остин</vt:lpstr>
      <vt:lpstr>Река Вилюй.</vt:lpstr>
      <vt:lpstr>Презентация PowerPoint</vt:lpstr>
      <vt:lpstr>Презентация PowerPoint</vt:lpstr>
      <vt:lpstr>Что означает слово Вилюй?</vt:lpstr>
      <vt:lpstr>Презентация PowerPoint</vt:lpstr>
      <vt:lpstr>Хозяйственное использование </vt:lpstr>
      <vt:lpstr>Презентация PowerPoint</vt:lpstr>
      <vt:lpstr>Презентация PowerPoint</vt:lpstr>
      <vt:lpstr>Исторические события:</vt:lpstr>
      <vt:lpstr>Города и поселки на реке Вилюй.</vt:lpstr>
      <vt:lpstr>Достопримечательности: </vt:lpstr>
      <vt:lpstr>Природный парк Усть-Вилюйский.</vt:lpstr>
      <vt:lpstr>Музей первооткрывателей якутских алмазов в селе Крестях.</vt:lpstr>
      <vt:lpstr>Курорт Кемпендяй (лечение грязями озера Мохсоголлох).</vt:lpstr>
      <vt:lpstr>«Елюю Черкечех» или  «Долина смерти».</vt:lpstr>
      <vt:lpstr>Презентация PowerPoint</vt:lpstr>
      <vt:lpstr>Презентация PowerPoint</vt:lpstr>
      <vt:lpstr>«Тукулан» .</vt:lpstr>
      <vt:lpstr>Презентация PowerPoint</vt:lpstr>
      <vt:lpstr>Презентация PowerPoint</vt:lpstr>
      <vt:lpstr>Презентация PowerPoint</vt:lpstr>
      <vt:lpstr>Ссылки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 Вилюй</dc:title>
  <dc:creator>ZZZ</dc:creator>
  <cp:lastModifiedBy>ZZZ</cp:lastModifiedBy>
  <cp:revision>24</cp:revision>
  <dcterms:created xsi:type="dcterms:W3CDTF">2018-01-14T07:47:22Z</dcterms:created>
  <dcterms:modified xsi:type="dcterms:W3CDTF">2018-01-26T13:13:19Z</dcterms:modified>
</cp:coreProperties>
</file>