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3" r:id="rId3"/>
    <p:sldId id="276" r:id="rId4"/>
    <p:sldId id="272" r:id="rId5"/>
    <p:sldId id="273" r:id="rId6"/>
    <p:sldId id="274" r:id="rId7"/>
    <p:sldId id="275" r:id="rId8"/>
    <p:sldId id="280" r:id="rId9"/>
    <p:sldId id="277" r:id="rId10"/>
    <p:sldId id="265" r:id="rId11"/>
    <p:sldId id="279" r:id="rId12"/>
    <p:sldId id="281" r:id="rId13"/>
    <p:sldId id="282" r:id="rId14"/>
    <p:sldId id="283" r:id="rId15"/>
    <p:sldId id="285" r:id="rId16"/>
    <p:sldId id="289" r:id="rId17"/>
    <p:sldId id="288" r:id="rId18"/>
    <p:sldId id="286" r:id="rId19"/>
    <p:sldId id="290" r:id="rId20"/>
    <p:sldId id="291" r:id="rId21"/>
    <p:sldId id="292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87" r:id="rId30"/>
    <p:sldId id="26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Выполнила </a:t>
            </a:r>
            <a:r>
              <a:rPr lang="ru-RU" dirty="0" err="1" smtClean="0"/>
              <a:t>долгалева</a:t>
            </a:r>
            <a:r>
              <a:rPr lang="ru-RU" dirty="0" smtClean="0"/>
              <a:t> С.В.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492897"/>
            <a:ext cx="6766561" cy="1512167"/>
          </a:xfrm>
        </p:spPr>
        <p:txBody>
          <a:bodyPr/>
          <a:lstStyle/>
          <a:p>
            <a:r>
              <a:rPr lang="ru-RU" sz="3200" dirty="0" smtClean="0"/>
              <a:t>Книги Евгения </a:t>
            </a:r>
            <a:r>
              <a:rPr lang="ru-RU" sz="3200" dirty="0" err="1" smtClean="0"/>
              <a:t>чарушина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189129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1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85564" cy="2304256"/>
          </a:xfrm>
        </p:spPr>
        <p:txBody>
          <a:bodyPr>
            <a:noAutofit/>
          </a:bodyPr>
          <a:lstStyle/>
          <a:p>
            <a:r>
              <a:rPr lang="ru-RU" sz="1600" b="1" dirty="0"/>
              <a:t>Создавая образ животного,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художник </a:t>
            </a:r>
            <a:r>
              <a:rPr lang="ru-RU" sz="1600" b="1" dirty="0"/>
              <a:t>умел выделить самые характерные его черты.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 smtClean="0"/>
              <a:t>Рисунки </a:t>
            </a:r>
            <a:r>
              <a:rPr lang="ru-RU" sz="1600" dirty="0" err="1"/>
              <a:t>Чарушина</a:t>
            </a:r>
            <a:r>
              <a:rPr lang="ru-RU" sz="1600" dirty="0"/>
              <a:t> отличаются свежестью,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умением </a:t>
            </a:r>
            <a:r>
              <a:rPr lang="ru-RU" sz="1600" dirty="0"/>
              <a:t>взглянуть на зверя, словно в первый раз в жизни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Среда</a:t>
            </a:r>
            <a:r>
              <a:rPr lang="ru-RU" sz="1600" dirty="0"/>
              <a:t>, фон в </a:t>
            </a:r>
            <a:r>
              <a:rPr lang="ru-RU" sz="1600" dirty="0" smtClean="0"/>
              <a:t> книгах </a:t>
            </a:r>
            <a:r>
              <a:rPr lang="ru-RU" sz="1600" dirty="0"/>
              <a:t>едва намечены.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Главное </a:t>
            </a:r>
            <a:r>
              <a:rPr lang="ru-RU" sz="1600" dirty="0"/>
              <a:t>— крупным планом показать животное, при этом не только создав художественный образ, но и изобразив своего героя максимально правдиво с точки зрения биологии.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Ноут\Desktop\чарушин\Новая папка\img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84" y="2211257"/>
            <a:ext cx="3068960" cy="340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30769"/>
            <a:ext cx="21317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71" y="3264630"/>
            <a:ext cx="3028942" cy="23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6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2304256"/>
          </a:xfrm>
        </p:spPr>
        <p:txBody>
          <a:bodyPr>
            <a:normAutofit/>
          </a:bodyPr>
          <a:lstStyle/>
          <a:p>
            <a:r>
              <a:rPr lang="ru-RU" sz="1600" b="1" dirty="0"/>
              <a:t>Живописность</a:t>
            </a:r>
            <a:r>
              <a:rPr lang="ru-RU" sz="1600" dirty="0"/>
              <a:t> образов </a:t>
            </a:r>
            <a:r>
              <a:rPr lang="ru-RU" sz="1600" dirty="0" err="1"/>
              <a:t>чарушинских</a:t>
            </a:r>
            <a:r>
              <a:rPr lang="ru-RU" sz="1600" dirty="0"/>
              <a:t> животных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складывается </a:t>
            </a:r>
            <a:r>
              <a:rPr lang="ru-RU" sz="1600" b="1" dirty="0"/>
              <a:t>из множества фактур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мастерски </a:t>
            </a:r>
            <a:r>
              <a:rPr lang="ru-RU" sz="1600" dirty="0"/>
              <a:t>передающих перья птицы, шерсть </a:t>
            </a:r>
            <a:r>
              <a:rPr lang="ru-RU" sz="1600" dirty="0" smtClean="0"/>
              <a:t>зверя. </a:t>
            </a:r>
            <a:br>
              <a:rPr lang="ru-RU" sz="1600" dirty="0" smtClean="0"/>
            </a:br>
            <a:r>
              <a:rPr lang="ru-RU" sz="1600" dirty="0" smtClean="0"/>
              <a:t>Чаще </a:t>
            </a:r>
            <a:r>
              <a:rPr lang="ru-RU" sz="1600" dirty="0"/>
              <a:t>всего </a:t>
            </a:r>
            <a:r>
              <a:rPr lang="ru-RU" sz="1600" dirty="0" err="1"/>
              <a:t>Чарушин</a:t>
            </a:r>
            <a:r>
              <a:rPr lang="ru-RU" sz="1600" dirty="0"/>
              <a:t> использовал </a:t>
            </a:r>
            <a:r>
              <a:rPr lang="ru-RU" sz="1600" b="1" dirty="0"/>
              <a:t>пастельные, природные цвета</a:t>
            </a:r>
            <a:r>
              <a:rPr lang="ru-RU" sz="1600" dirty="0"/>
              <a:t>. </a:t>
            </a:r>
            <a:r>
              <a:rPr lang="ru-RU" sz="1600" dirty="0" smtClean="0"/>
              <a:t> </a:t>
            </a:r>
            <a:r>
              <a:rPr lang="ru-RU" sz="1600" i="1" dirty="0"/>
              <a:t>«не признавал никаких литографских законов и правил, он темпераментно водил карандашом и тёр литографский камень тушью, царапая по нему иглой и бритвой»   По многу раз он мог заклеивать на рисунке не получившиеся части или замазывать их белилами.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904"/>
            <a:ext cx="2764191" cy="310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79" y="2897860"/>
            <a:ext cx="2850599" cy="275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38444"/>
            <a:ext cx="2941109" cy="263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11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/>
              <a:t>Работая над книгой, </a:t>
            </a:r>
            <a:r>
              <a:rPr lang="ru-RU" sz="1800" dirty="0" err="1"/>
              <a:t>Чарушин</a:t>
            </a:r>
            <a:r>
              <a:rPr lang="ru-RU" sz="1800" dirty="0"/>
              <a:t> придавал большое значение </a:t>
            </a:r>
            <a:r>
              <a:rPr lang="ru-RU" sz="1800" b="1" dirty="0"/>
              <a:t>единству слова и текста</a:t>
            </a:r>
            <a:r>
              <a:rPr lang="ru-RU" sz="1800" dirty="0"/>
              <a:t>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Вдумчиво подходил к </a:t>
            </a:r>
            <a:r>
              <a:rPr lang="ru-RU" sz="1800" b="1" dirty="0" smtClean="0"/>
              <a:t>выбору шрифтов</a:t>
            </a:r>
            <a:r>
              <a:rPr lang="ru-RU" sz="1800" dirty="0" smtClean="0"/>
              <a:t>,  предпочитал </a:t>
            </a:r>
            <a:r>
              <a:rPr lang="ru-RU" sz="1800" dirty="0"/>
              <a:t>рубленые шрифты, удобные для детского чтения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На обложках часто рисовал шрифт вручную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считая, что так он </a:t>
            </a:r>
            <a:r>
              <a:rPr lang="ru-RU" sz="1800" dirty="0" err="1"/>
              <a:t>органичнее</a:t>
            </a:r>
            <a:r>
              <a:rPr lang="ru-RU" sz="1800" dirty="0"/>
              <a:t> сочетается с рисунками</a:t>
            </a:r>
            <a:r>
              <a:rPr lang="ru-RU" sz="20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16937"/>
            <a:ext cx="8229600" cy="4373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37644"/>
            <a:ext cx="2665615" cy="37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1" y="2060848"/>
            <a:ext cx="2637769" cy="35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1"/>
            <a:ext cx="2429045" cy="275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2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433048" cy="2160240"/>
          </a:xfrm>
        </p:spPr>
        <p:txBody>
          <a:bodyPr>
            <a:normAutofit/>
          </a:bodyPr>
          <a:lstStyle/>
          <a:p>
            <a:r>
              <a:rPr lang="ru-RU" sz="1600" dirty="0"/>
              <a:t>Иногда кажется, что рисование зверей для </a:t>
            </a:r>
            <a:r>
              <a:rPr lang="ru-RU" sz="1600" dirty="0" err="1"/>
              <a:t>Чарушина</a:t>
            </a:r>
            <a:r>
              <a:rPr lang="ru-RU" sz="1600" dirty="0"/>
              <a:t> — </a:t>
            </a:r>
            <a:r>
              <a:rPr lang="ru-RU" sz="1600" dirty="0" smtClean="0"/>
              <a:t>не </a:t>
            </a:r>
            <a:r>
              <a:rPr lang="ru-RU" sz="1600" dirty="0"/>
              <a:t>тяжёлая работа, а просто-напросто </a:t>
            </a:r>
            <a:r>
              <a:rPr lang="ru-RU" sz="1600" dirty="0" smtClean="0"/>
              <a:t>неотъемлемая </a:t>
            </a:r>
            <a:r>
              <a:rPr lang="ru-RU" sz="1600" dirty="0"/>
              <a:t>часть его </a:t>
            </a:r>
            <a:r>
              <a:rPr lang="ru-RU" sz="1600" dirty="0" smtClean="0"/>
              <a:t>сущности, </a:t>
            </a:r>
            <a:br>
              <a:rPr lang="ru-RU" sz="1600" dirty="0" smtClean="0"/>
            </a:br>
            <a:r>
              <a:rPr lang="ru-RU" sz="1600" dirty="0" smtClean="0"/>
              <a:t>однако </a:t>
            </a:r>
            <a:r>
              <a:rPr lang="ru-RU" sz="1600" dirty="0"/>
              <a:t>за каждым рисунком в книге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стоит </a:t>
            </a:r>
            <a:r>
              <a:rPr lang="ru-RU" sz="1600" b="1" dirty="0"/>
              <a:t>огромный опыт наблюдения за живой природой и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неустанный </a:t>
            </a:r>
            <a:r>
              <a:rPr lang="ru-RU" sz="1600" b="1" dirty="0"/>
              <a:t>труд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ведь </a:t>
            </a:r>
            <a:r>
              <a:rPr lang="ru-RU" sz="1600" dirty="0" err="1"/>
              <a:t>Чарушин</a:t>
            </a:r>
            <a:r>
              <a:rPr lang="ru-RU" sz="1600" dirty="0"/>
              <a:t> уделал большое внимание и натурным зарисовкам, и </a:t>
            </a:r>
            <a:r>
              <a:rPr lang="ru-RU" sz="1600" b="1" dirty="0"/>
              <a:t>созданию макета книги</a:t>
            </a:r>
            <a:r>
              <a:rPr lang="ru-RU" sz="1600" dirty="0"/>
              <a:t>. Кроме поиска образов для иллюстраций, он искал еще </a:t>
            </a:r>
            <a:r>
              <a:rPr lang="ru-RU" sz="1600" b="1" dirty="0"/>
              <a:t>«форму изображения»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73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Ноут\Desktop\чарушин\Новая папка\24333102labnhmd1277239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46" y="2276872"/>
            <a:ext cx="3521968" cy="24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оут\Desktop\чарушин\Новая папка\imag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3" y="2276872"/>
            <a:ext cx="3073524" cy="20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Ноут\Desktop\чарушин\Новая папка\imgh12354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55" y="4279785"/>
            <a:ext cx="3306113" cy="247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638814"/>
          </a:xfrm>
        </p:spPr>
        <p:txBody>
          <a:bodyPr>
            <a:noAutofit/>
          </a:bodyPr>
          <a:lstStyle/>
          <a:p>
            <a:r>
              <a:rPr lang="ru-RU" sz="1600" i="1" dirty="0" smtClean="0"/>
              <a:t>«Наброски</a:t>
            </a:r>
            <a:r>
              <a:rPr lang="ru-RU" sz="1600" i="1" dirty="0"/>
              <a:t>, наблюдения, «</a:t>
            </a:r>
            <a:r>
              <a:rPr lang="ru-RU" sz="1600" i="1" dirty="0" err="1"/>
              <a:t>почеркушки</a:t>
            </a:r>
            <a:r>
              <a:rPr lang="ru-RU" sz="1600" i="1" dirty="0"/>
              <a:t>», глубокое знакомство с текстом — это только материал для работы. Иногда бьёшься несколько недель, прежде чем найдёшь удовлетворяющую тебя </a:t>
            </a:r>
            <a:r>
              <a:rPr lang="ru-RU" sz="1600" b="1" i="1" dirty="0"/>
              <a:t>форму всей книги в целом</a:t>
            </a:r>
            <a:r>
              <a:rPr lang="ru-RU" sz="1600" i="1" dirty="0"/>
              <a:t>»</a:t>
            </a:r>
          </a:p>
        </p:txBody>
      </p:sp>
      <p:pic>
        <p:nvPicPr>
          <p:cNvPr id="14339" name="Picture 3" descr="C:\Users\Ноут\Desktop\чарушин\Новая папка\imgh13238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7141"/>
            <a:ext cx="3782764" cy="28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Ноут\Desktop\чарушин\Новая папка\product_detailed_image_171411_4498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60" y="1541918"/>
            <a:ext cx="4573968" cy="26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Ноут\Desktop\чарушин\Новая папка\scrn_big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33056"/>
            <a:ext cx="4657214" cy="25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85244"/>
            <a:ext cx="1548518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0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36815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Познакомимся с одной из замечательных книг </a:t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C00000"/>
                </a:solidFill>
              </a:rPr>
              <a:t>Евгения </a:t>
            </a:r>
            <a:r>
              <a:rPr lang="ru-RU" sz="2000" b="1" dirty="0" err="1" smtClean="0">
                <a:solidFill>
                  <a:srgbClr val="C00000"/>
                </a:solidFill>
              </a:rPr>
              <a:t>чарушина</a:t>
            </a:r>
            <a:r>
              <a:rPr lang="ru-RU" sz="2000" b="1" dirty="0" smtClean="0">
                <a:solidFill>
                  <a:srgbClr val="C00000"/>
                </a:solidFill>
              </a:rPr>
              <a:t> «</a:t>
            </a:r>
            <a:r>
              <a:rPr lang="ru-RU" sz="2000" b="1" dirty="0" err="1" smtClean="0">
                <a:solidFill>
                  <a:srgbClr val="C00000"/>
                </a:solidFill>
              </a:rPr>
              <a:t>тюпа</a:t>
            </a:r>
            <a:r>
              <a:rPr lang="ru-RU" sz="2000" b="1" dirty="0" smtClean="0"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</a:rPr>
              <a:t>томка</a:t>
            </a:r>
            <a:r>
              <a:rPr lang="ru-RU" sz="2000" b="1" dirty="0" smtClean="0">
                <a:solidFill>
                  <a:srgbClr val="C00000"/>
                </a:solidFill>
              </a:rPr>
              <a:t> и сорока».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узнаем о структуре книги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Ноут\Desktop\чарушин\Новая папка\5d2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05" y="2132856"/>
            <a:ext cx="3381930" cy="44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340768"/>
            <a:ext cx="8640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Переплёт –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твёрдое</a:t>
            </a:r>
            <a:r>
              <a:rPr lang="ru-RU" sz="2000" dirty="0">
                <a:solidFill>
                  <a:srgbClr val="0070C0"/>
                </a:solidFill>
              </a:rPr>
              <a:t>, прочное покрытие книги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9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Под переплетом прячется </a:t>
            </a:r>
            <a:r>
              <a:rPr lang="ru-RU" sz="2800" b="1" dirty="0" smtClean="0">
                <a:solidFill>
                  <a:srgbClr val="0070C0"/>
                </a:solidFill>
              </a:rPr>
              <a:t>книжный блок.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4784"/>
            <a:ext cx="5040559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55" y="1844824"/>
            <a:ext cx="2371992" cy="280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5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70C0"/>
                </a:solidFill>
              </a:rPr>
              <a:t>Форзац</a:t>
            </a:r>
            <a:r>
              <a:rPr lang="ru-RU" sz="3100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–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70C0"/>
                </a:solidFill>
              </a:rPr>
              <a:t>элемент </a:t>
            </a:r>
            <a:r>
              <a:rPr lang="ru-RU" sz="2200" dirty="0">
                <a:solidFill>
                  <a:srgbClr val="0070C0"/>
                </a:solidFill>
              </a:rPr>
              <a:t>конструкции книги, соединяющий книжный блок с переплётной крышкой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004146" cy="455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9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60672" cy="103942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Фронтиспис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       </a:t>
            </a:r>
            <a:r>
              <a:rPr lang="ru-RU" sz="2800" b="1" dirty="0" smtClean="0">
                <a:solidFill>
                  <a:srgbClr val="0070C0"/>
                </a:solidFill>
              </a:rPr>
              <a:t>титульный лист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753137"/>
            <a:ext cx="5033717" cy="1058491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На титульном листе размещаются основные выходные сведения: имя автора, название книги, место издания, название издательства, год издания.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78666"/>
            <a:ext cx="7215430" cy="505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005" y="755336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рисунок, размещаемый на одном развороте с титулом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1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57" y="229333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rgbClr val="0070C0"/>
                </a:solidFill>
              </a:rPr>
              <a:t>Иллюстра́ция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—</a:t>
            </a:r>
            <a:r>
              <a:rPr lang="ru-RU" sz="2000" dirty="0" smtClean="0">
                <a:solidFill>
                  <a:srgbClr val="0070C0"/>
                </a:solidFill>
              </a:rPr>
              <a:t/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 рисунок или </a:t>
            </a:r>
            <a:r>
              <a:rPr lang="ru-RU" sz="2000" dirty="0">
                <a:solidFill>
                  <a:srgbClr val="0070C0"/>
                </a:solidFill>
              </a:rPr>
              <a:t>другое изображение, поясняющее текст.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4299458"/>
            <a:ext cx="4762872" cy="107375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5091"/>
            <a:ext cx="2459957" cy="184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5" y="4467918"/>
            <a:ext cx="2975992" cy="223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7" y="1915091"/>
            <a:ext cx="2568394" cy="192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2128" y="126876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Разворотная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/>
              <a:t>– </a:t>
            </a:r>
          </a:p>
          <a:p>
            <a:r>
              <a:rPr lang="ru-RU" dirty="0" smtClean="0"/>
              <a:t>располагается на двух страницах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41157" y="1124744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Полосная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/>
              <a:t>– </a:t>
            </a:r>
          </a:p>
          <a:p>
            <a:r>
              <a:rPr lang="ru-RU" dirty="0" smtClean="0"/>
              <a:t>располагается во всю страницу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3945015"/>
            <a:ext cx="209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</a:rPr>
              <a:t>Полуполосная</a:t>
            </a:r>
            <a:r>
              <a:rPr lang="ru-RU" b="1" dirty="0" smtClean="0"/>
              <a:t>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641157" y="3791446"/>
            <a:ext cx="4251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Оборонная</a:t>
            </a:r>
            <a:r>
              <a:rPr lang="ru-RU" b="1" dirty="0" smtClean="0"/>
              <a:t> </a:t>
            </a:r>
            <a:r>
              <a:rPr lang="ru-RU" dirty="0" smtClean="0"/>
              <a:t> или 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рисунки на полях </a:t>
            </a:r>
            <a:r>
              <a:rPr lang="ru-RU" dirty="0" smtClean="0"/>
              <a:t>располагаются </a:t>
            </a:r>
            <a:r>
              <a:rPr lang="ru-RU" dirty="0"/>
              <a:t>внутри текста.  </a:t>
            </a:r>
          </a:p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85" y="4498781"/>
            <a:ext cx="3044284" cy="213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Содержание.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600" b="1" i="1" dirty="0" smtClean="0"/>
              <a:t>1. </a:t>
            </a:r>
            <a:r>
              <a:rPr lang="ru-RU" sz="3600" b="1" i="1" dirty="0"/>
              <a:t>Б</a:t>
            </a:r>
            <a:r>
              <a:rPr lang="ru-RU" sz="3600" b="1" i="1" dirty="0" smtClean="0"/>
              <a:t>иография художника и </a:t>
            </a:r>
          </a:p>
          <a:p>
            <a:pPr marL="114300" indent="0">
              <a:buNone/>
            </a:pPr>
            <a:r>
              <a:rPr lang="ru-RU" sz="3600" b="1" i="1" dirty="0"/>
              <a:t> </a:t>
            </a:r>
            <a:r>
              <a:rPr lang="ru-RU" sz="3600" b="1" i="1" dirty="0" smtClean="0"/>
              <a:t>   писателя </a:t>
            </a:r>
            <a:r>
              <a:rPr lang="ru-RU" sz="3600" b="1" i="1" dirty="0" err="1" smtClean="0"/>
              <a:t>Е.Чарушина</a:t>
            </a:r>
            <a:r>
              <a:rPr lang="ru-RU" sz="3600" b="1" i="1" dirty="0" smtClean="0"/>
              <a:t>.</a:t>
            </a:r>
          </a:p>
          <a:p>
            <a:pPr marL="114300" indent="0">
              <a:buNone/>
            </a:pPr>
            <a:r>
              <a:rPr lang="ru-RU" sz="3600" b="1" i="1" dirty="0" smtClean="0"/>
              <a:t>2. </a:t>
            </a:r>
            <a:r>
              <a:rPr lang="ru-RU" sz="3600" b="1" i="1" dirty="0"/>
              <a:t>Структура </a:t>
            </a:r>
            <a:r>
              <a:rPr lang="ru-RU" sz="3600" b="1" i="1" dirty="0" smtClean="0"/>
              <a:t>книги: «</a:t>
            </a:r>
            <a:r>
              <a:rPr lang="ru-RU" sz="3600" b="1" i="1" dirty="0"/>
              <a:t>Тюпа, Томка </a:t>
            </a:r>
            <a:endParaRPr lang="ru-RU" sz="3600" b="1" i="1" dirty="0" smtClean="0"/>
          </a:p>
          <a:p>
            <a:pPr marL="114300" indent="0">
              <a:buNone/>
            </a:pPr>
            <a:r>
              <a:rPr lang="ru-RU" sz="3600" b="1" i="1" dirty="0"/>
              <a:t> </a:t>
            </a:r>
            <a:r>
              <a:rPr lang="ru-RU" sz="3600" b="1" i="1" dirty="0" smtClean="0"/>
              <a:t>   и </a:t>
            </a:r>
            <a:r>
              <a:rPr lang="ru-RU" sz="3600" b="1" i="1" dirty="0"/>
              <a:t>сорока</a:t>
            </a:r>
            <a:r>
              <a:rPr lang="ru-RU" sz="3600" b="1" i="1" dirty="0" smtClean="0"/>
              <a:t>».</a:t>
            </a:r>
          </a:p>
          <a:p>
            <a:pPr marL="114300" indent="0">
              <a:buNone/>
            </a:pPr>
            <a:r>
              <a:rPr lang="ru-RU" sz="3600" b="1" i="1" dirty="0" smtClean="0"/>
              <a:t>3. Содержание книги: «Тюпа, </a:t>
            </a:r>
          </a:p>
          <a:p>
            <a:pPr marL="114300" indent="0">
              <a:buNone/>
            </a:pPr>
            <a:r>
              <a:rPr lang="ru-RU" sz="3600" b="1" i="1" dirty="0"/>
              <a:t> </a:t>
            </a:r>
            <a:r>
              <a:rPr lang="ru-RU" sz="3600" b="1" i="1" dirty="0" smtClean="0"/>
              <a:t>   Томка и сорока».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23551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5240" cy="2200766"/>
          </a:xfrm>
        </p:spPr>
        <p:txBody>
          <a:bodyPr>
            <a:normAutofit fontScale="90000"/>
          </a:bodyPr>
          <a:lstStyle/>
          <a:p>
            <a:r>
              <a:rPr lang="ru-RU" sz="2000" dirty="0" err="1">
                <a:solidFill>
                  <a:srgbClr val="0070C0"/>
                </a:solidFill>
              </a:rPr>
              <a:t>Оформле́ние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кни́ги</a:t>
            </a:r>
            <a:r>
              <a:rPr lang="ru-RU" sz="2000" dirty="0">
                <a:solidFill>
                  <a:srgbClr val="0070C0"/>
                </a:solidFill>
              </a:rPr>
              <a:t> — </a:t>
            </a:r>
            <a:r>
              <a:rPr lang="ru-RU" sz="2000" dirty="0"/>
              <a:t>один из этапов подготовки рукописи к изданию, а также результат этой деятельности. Оформление разрабатывает </a:t>
            </a:r>
            <a:r>
              <a:rPr lang="ru-RU" sz="2000" dirty="0">
                <a:solidFill>
                  <a:srgbClr val="0070C0"/>
                </a:solidFill>
              </a:rPr>
              <a:t>художественный редактор, дизайнер </a:t>
            </a:r>
            <a:r>
              <a:rPr lang="ru-RU" sz="2000" dirty="0"/>
              <a:t>или же разрабатывает и сам исполняет </a:t>
            </a:r>
            <a:r>
              <a:rPr lang="ru-RU" sz="2000" dirty="0">
                <a:solidFill>
                  <a:srgbClr val="0070C0"/>
                </a:solidFill>
              </a:rPr>
              <a:t>верстальщик</a:t>
            </a:r>
            <a:r>
              <a:rPr lang="ru-RU" sz="2000" dirty="0"/>
              <a:t>. С этим понятием тесно соприкасаются понятие </a:t>
            </a:r>
            <a:r>
              <a:rPr lang="ru-RU" sz="2000" dirty="0" err="1">
                <a:solidFill>
                  <a:srgbClr val="0070C0"/>
                </a:solidFill>
              </a:rPr>
              <a:t>типографики</a:t>
            </a:r>
            <a:r>
              <a:rPr lang="ru-RU" sz="2000" dirty="0">
                <a:solidFill>
                  <a:srgbClr val="0070C0"/>
                </a:solidFill>
              </a:rPr>
              <a:t>, процессы набора, верстки и редактирования.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708920"/>
            <a:ext cx="8301608" cy="38328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2669282" cy="190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61415"/>
            <a:ext cx="3190876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3480978" cy="232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6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445624" cy="6408712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3600" i="1" dirty="0" smtClean="0">
                <a:solidFill>
                  <a:srgbClr val="0070C0"/>
                </a:solidFill>
              </a:rPr>
              <a:t>А теперь насладимся добрыми рассказами Евгения </a:t>
            </a:r>
            <a:r>
              <a:rPr lang="ru-RU" sz="3600" i="1" dirty="0" err="1" smtClean="0">
                <a:solidFill>
                  <a:srgbClr val="0070C0"/>
                </a:solidFill>
              </a:rPr>
              <a:t>Чарушина</a:t>
            </a:r>
            <a:r>
              <a:rPr lang="ru-RU" sz="3600" i="1" dirty="0" smtClean="0">
                <a:solidFill>
                  <a:srgbClr val="0070C0"/>
                </a:solidFill>
              </a:rPr>
              <a:t> и посмотрим с какой любовью автор изобразил героев книги </a:t>
            </a:r>
            <a:r>
              <a:rPr lang="ru-RU" sz="3600" b="1" i="1" dirty="0" smtClean="0">
                <a:solidFill>
                  <a:srgbClr val="0070C0"/>
                </a:solidFill>
              </a:rPr>
              <a:t>«Тюпа, Томка и сорока»</a:t>
            </a:r>
          </a:p>
          <a:p>
            <a:pPr marL="114300" indent="0" algn="ctr">
              <a:buNone/>
            </a:pP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03" y="3212976"/>
            <a:ext cx="2626792" cy="34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2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ПОЧЕМУ ТЮПУ ПРОЗВАЛИ ТЮПОЙ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074467" cy="273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653136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Тюпа – это маленький котенок, любопытный и забавный.</a:t>
            </a:r>
          </a:p>
          <a:p>
            <a:r>
              <a:rPr lang="ru-RU" dirty="0" smtClean="0"/>
              <a:t>«Когда </a:t>
            </a:r>
            <a:r>
              <a:rPr lang="ru-RU" dirty="0"/>
              <a:t>Тюпа очень удивится или увидит непонятное и интересное, он двигает губами и </a:t>
            </a:r>
            <a:r>
              <a:rPr lang="ru-RU" dirty="0" err="1"/>
              <a:t>тюпает</a:t>
            </a:r>
            <a:r>
              <a:rPr lang="ru-RU" dirty="0"/>
              <a:t>: «Тюп-</a:t>
            </a:r>
            <a:r>
              <a:rPr lang="ru-RU" dirty="0" err="1"/>
              <a:t>тюп</a:t>
            </a:r>
            <a:r>
              <a:rPr lang="ru-RU" dirty="0"/>
              <a:t>-</a:t>
            </a:r>
            <a:r>
              <a:rPr lang="ru-RU" dirty="0" err="1"/>
              <a:t>тюп-тюп</a:t>
            </a:r>
            <a:r>
              <a:rPr lang="ru-RU" dirty="0"/>
              <a:t>…»</a:t>
            </a:r>
          </a:p>
          <a:p>
            <a:r>
              <a:rPr lang="ru-RU" dirty="0"/>
              <a:t>Травка шевельнулась от ветра, пичужка пролетела, бабочка вспорхнула, — Тюпа ползёт, подкрадывается поближе и </a:t>
            </a:r>
            <a:r>
              <a:rPr lang="ru-RU" dirty="0" err="1"/>
              <a:t>тюпает</a:t>
            </a:r>
            <a:r>
              <a:rPr lang="ru-RU" dirty="0"/>
              <a:t>: «Тюп-</a:t>
            </a:r>
            <a:r>
              <a:rPr lang="ru-RU" dirty="0" err="1"/>
              <a:t>тюп</a:t>
            </a:r>
            <a:r>
              <a:rPr lang="ru-RU" dirty="0"/>
              <a:t>-</a:t>
            </a:r>
            <a:r>
              <a:rPr lang="ru-RU" dirty="0" err="1"/>
              <a:t>тюп-тюп</a:t>
            </a:r>
            <a:r>
              <a:rPr lang="ru-RU" dirty="0"/>
              <a:t>… Схвачу! Словлю! Поймаю! Поиграю!»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94" y="1768953"/>
            <a:ext cx="1880419" cy="26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66" y="2057484"/>
            <a:ext cx="3073115" cy="202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ПОЧЕМУ ТЮПА НЕ ЛОВИТ ПТИЦ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493069" cy="284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5266"/>
            <a:ext cx="2582218" cy="264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88113"/>
            <a:ext cx="1770311" cy="157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63" y="3436202"/>
            <a:ext cx="2598415" cy="110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653136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Задумал как-то Тюпа поохотиться…откуда </a:t>
            </a:r>
            <a:r>
              <a:rPr lang="ru-RU" dirty="0"/>
              <a:t>ни возьмись, со всех сторон налетели воробьи, расселись кто по кустам, кто и прямо на дорожке перед </a:t>
            </a:r>
            <a:r>
              <a:rPr lang="ru-RU" dirty="0" err="1"/>
              <a:t>Тюпой</a:t>
            </a:r>
            <a:r>
              <a:rPr lang="ru-RU" dirty="0"/>
              <a:t>.</a:t>
            </a:r>
          </a:p>
          <a:p>
            <a:r>
              <a:rPr lang="ru-RU" dirty="0"/>
              <a:t>И начали на Тюпу кричать. Испугался Тюпа — такого крику он ни разу не </a:t>
            </a:r>
            <a:r>
              <a:rPr lang="ru-RU" dirty="0" smtClean="0"/>
              <a:t>слыхал.</a:t>
            </a:r>
          </a:p>
          <a:p>
            <a:r>
              <a:rPr lang="ru-RU" dirty="0"/>
              <a:t>Влез Тюпа на </a:t>
            </a:r>
            <a:r>
              <a:rPr lang="ru-RU" dirty="0" smtClean="0"/>
              <a:t>деревцо. На дереве оказались два дрозда. Обидели </a:t>
            </a:r>
            <a:r>
              <a:rPr lang="ru-RU" dirty="0"/>
              <a:t>его! Клюнули!</a:t>
            </a:r>
          </a:p>
        </p:txBody>
      </p:sp>
    </p:spTree>
    <p:extLst>
      <p:ext uri="{BB962C8B-B14F-4D97-AF65-F5344CB8AC3E}">
        <p14:creationId xmlns:p14="http://schemas.microsoft.com/office/powerpoint/2010/main" val="37435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СОРОКА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14" y="1268759"/>
            <a:ext cx="3326770" cy="36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869160"/>
            <a:ext cx="9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Кого сорока увидит — </a:t>
            </a:r>
            <a:r>
              <a:rPr lang="ru-RU" dirty="0" smtClean="0"/>
              <a:t>стрекочет. Что </a:t>
            </a:r>
            <a:r>
              <a:rPr lang="ru-RU" dirty="0"/>
              <a:t>плохо лежит — она тут как тут</a:t>
            </a:r>
            <a:r>
              <a:rPr lang="ru-RU" dirty="0" smtClean="0"/>
              <a:t>. </a:t>
            </a:r>
          </a:p>
          <a:p>
            <a:r>
              <a:rPr lang="ru-RU" dirty="0"/>
              <a:t>Зверь от сороки таится. А сорока от него ни на шаг. Куда он — туда и она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dirty="0"/>
              <a:t>«Я тебя вижу</a:t>
            </a:r>
            <a:r>
              <a:rPr lang="ru-RU" dirty="0" smtClean="0"/>
              <a:t>!</a:t>
            </a:r>
            <a:endParaRPr lang="ru-RU" dirty="0"/>
          </a:p>
          <a:p>
            <a:pPr algn="ctr"/>
            <a:r>
              <a:rPr lang="ru-RU" dirty="0"/>
              <a:t>Не беги — догоню.</a:t>
            </a:r>
          </a:p>
          <a:p>
            <a:pPr algn="ctr"/>
            <a:r>
              <a:rPr lang="ru-RU" dirty="0"/>
              <a:t>Не ешь — отниму!»</a:t>
            </a:r>
          </a:p>
        </p:txBody>
      </p:sp>
    </p:spTree>
    <p:extLst>
      <p:ext uri="{BB962C8B-B14F-4D97-AF65-F5344CB8AC3E}">
        <p14:creationId xmlns:p14="http://schemas.microsoft.com/office/powerpoint/2010/main" val="13814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25" y="208541"/>
            <a:ext cx="1897374" cy="21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65" y="677548"/>
            <a:ext cx="1494707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1483"/>
            <a:ext cx="1884040" cy="235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27" y="856845"/>
            <a:ext cx="1925861" cy="147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906" y="2489489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Увидела сорока тетерку с цыплятами, хотела полакомиться, подлетела, а их уже и след простыл…</a:t>
            </a:r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6" y="3284414"/>
            <a:ext cx="1872208" cy="251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90279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Увидела, как медвежата балуются,  подлетела, а они  от сороки  бежать…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35472"/>
            <a:ext cx="2529752" cy="236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250"/>
            <a:ext cx="1887320" cy="257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5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2119791" cy="25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53" y="349021"/>
            <a:ext cx="1782188" cy="2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0627"/>
            <a:ext cx="2266752" cy="22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64172"/>
            <a:ext cx="1795836" cy="239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239294" cy="179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80444"/>
            <a:ext cx="1656184" cy="23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07452"/>
            <a:ext cx="1713160" cy="254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68178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Встретилась с волчицей, помешала охоте рыси, спасла диких коз от собак… вот какая эта сорока!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2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ТОМКА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0131"/>
            <a:ext cx="2570981" cy="236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01" y="1268760"/>
            <a:ext cx="2521446" cy="181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61" y="1143667"/>
            <a:ext cx="3654152" cy="191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8" y="3219541"/>
            <a:ext cx="3378696" cy="2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2853110" cy="184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50" y="3113220"/>
            <a:ext cx="2777237" cy="245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978" y="5565527"/>
            <a:ext cx="8769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Длинноухий щенок Томка ещё малыш, но, когда вырастет, станет настоящим охотничьим псом. А пока он учится плавать, старается не показаться глупым и видит чудесные сны!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7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48880"/>
            <a:ext cx="2187708" cy="250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71" y="460756"/>
            <a:ext cx="2626221" cy="283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2448486" cy="246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1944216" cy="266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301208"/>
            <a:ext cx="823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Еще ряд замечательных рассказов  Евгения </a:t>
            </a:r>
            <a:r>
              <a:rPr lang="ru-RU" dirty="0" err="1" smtClean="0"/>
              <a:t>Чарушина</a:t>
            </a:r>
            <a:r>
              <a:rPr lang="ru-RU" dirty="0"/>
              <a:t>: 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ЛИСЯТА</a:t>
            </a:r>
            <a:r>
              <a:rPr lang="ru-RU" b="1" dirty="0">
                <a:solidFill>
                  <a:srgbClr val="0070C0"/>
                </a:solidFill>
              </a:rPr>
              <a:t>, МИШКИ, ЗАХОЧЕШЬ ЕСТЬ — ГОВОРИТЬ </a:t>
            </a:r>
            <a:r>
              <a:rPr lang="ru-RU" b="1" dirty="0" smtClean="0">
                <a:solidFill>
                  <a:srgbClr val="0070C0"/>
                </a:solidFill>
              </a:rPr>
              <a:t>НАУЧИШЬСЯ.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70C0"/>
                </a:solidFill>
              </a:rPr>
              <a:t>Концовка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sz="2200" dirty="0" smtClean="0">
                <a:solidFill>
                  <a:srgbClr val="0070C0"/>
                </a:solidFill>
              </a:rPr>
              <a:t>– в конце главы или книги.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484784"/>
            <a:ext cx="743902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8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5240" cy="864095"/>
          </a:xfrm>
        </p:spPr>
        <p:txBody>
          <a:bodyPr>
            <a:noAutofit/>
          </a:bodyPr>
          <a:lstStyle/>
          <a:p>
            <a:r>
              <a:rPr lang="ru-RU" sz="2000" b="1" dirty="0" err="1"/>
              <a:t>Евге́ний</a:t>
            </a:r>
            <a:r>
              <a:rPr lang="ru-RU" sz="2000" b="1" dirty="0"/>
              <a:t> </a:t>
            </a:r>
            <a:r>
              <a:rPr lang="ru-RU" sz="2000" b="1" dirty="0" err="1"/>
              <a:t>Ива́нович</a:t>
            </a:r>
            <a:r>
              <a:rPr lang="ru-RU" sz="2000" b="1" dirty="0"/>
              <a:t> </a:t>
            </a:r>
            <a:r>
              <a:rPr lang="ru-RU" sz="2000" b="1" dirty="0" err="1"/>
              <a:t>Чару́шин</a:t>
            </a:r>
            <a:r>
              <a:rPr lang="ru-RU" sz="2000" b="1" dirty="0"/>
              <a:t> </a:t>
            </a:r>
            <a:r>
              <a:rPr lang="ru-RU" sz="2000" b="1" dirty="0" smtClean="0"/>
              <a:t>  </a:t>
            </a:r>
            <a:r>
              <a:rPr lang="ru-RU" sz="2000" dirty="0" smtClean="0"/>
              <a:t>—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советский график, скульптор и писатель, </a:t>
            </a:r>
          </a:p>
        </p:txBody>
      </p:sp>
      <p:pic>
        <p:nvPicPr>
          <p:cNvPr id="1026" name="Picture 2" descr="C:\Users\Ноут\Desktop\чарушин\Новая папка\0b2c78bc38930aeaf18b6842c6413fb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17" y="1268760"/>
            <a:ext cx="367489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Рассматривая </a:t>
            </a:r>
            <a:r>
              <a:rPr lang="ru-RU" sz="2000" dirty="0" err="1"/>
              <a:t>чарушинские</a:t>
            </a:r>
            <a:r>
              <a:rPr lang="ru-RU" sz="2000" dirty="0"/>
              <a:t> книги, смело можно сказать, что и тексты, и иллюстрации к ним отражают единый, цельный внутренний мир их создателя. Его рассказы и рисунки строги, лаконичны, познавательны и — понятны даже совсем маленькому ребёнку.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491995" cy="47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6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8373"/>
            <a:ext cx="9036496" cy="1004403"/>
          </a:xfrm>
        </p:spPr>
        <p:txBody>
          <a:bodyPr>
            <a:noAutofit/>
          </a:bodyPr>
          <a:lstStyle/>
          <a:p>
            <a:r>
              <a:rPr lang="ru-RU" sz="1600" b="1" dirty="0"/>
              <a:t>Евгений </a:t>
            </a:r>
            <a:r>
              <a:rPr lang="ru-RU" sz="1600" b="1" dirty="0" smtClean="0"/>
              <a:t> Иванович  </a:t>
            </a:r>
            <a:r>
              <a:rPr lang="ru-RU" sz="1600" b="1" dirty="0" err="1" smtClean="0"/>
              <a:t>Чарушин</a:t>
            </a:r>
            <a:r>
              <a:rPr lang="ru-RU" sz="1600" b="1" dirty="0" smtClean="0"/>
              <a:t>  </a:t>
            </a:r>
            <a:r>
              <a:rPr lang="ru-RU" sz="1600" dirty="0" smtClean="0"/>
              <a:t>родился  в  </a:t>
            </a:r>
            <a:r>
              <a:rPr lang="ru-RU" sz="1600" b="1" dirty="0" smtClean="0"/>
              <a:t>1901</a:t>
            </a:r>
            <a:r>
              <a:rPr lang="ru-RU" sz="1600" dirty="0" smtClean="0"/>
              <a:t> году </a:t>
            </a:r>
            <a:br>
              <a:rPr lang="ru-RU" sz="1600" dirty="0" smtClean="0"/>
            </a:br>
            <a:r>
              <a:rPr lang="ru-RU" sz="1600" dirty="0" smtClean="0"/>
              <a:t>на </a:t>
            </a:r>
            <a:r>
              <a:rPr lang="ru-RU" sz="1600" dirty="0"/>
              <a:t>Урале, в </a:t>
            </a:r>
            <a:r>
              <a:rPr lang="ru-RU" sz="1600" b="1" dirty="0"/>
              <a:t>Вятке</a:t>
            </a:r>
            <a:r>
              <a:rPr lang="ru-RU" sz="1600" dirty="0"/>
              <a:t> в </a:t>
            </a:r>
            <a:r>
              <a:rPr lang="ru-RU" sz="1600" b="1" dirty="0"/>
              <a:t>семье Ивана Аполлоновича </a:t>
            </a:r>
            <a:r>
              <a:rPr lang="ru-RU" sz="1600" b="1" dirty="0" err="1"/>
              <a:t>Чарушина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одного </a:t>
            </a:r>
            <a:r>
              <a:rPr lang="ru-RU" sz="1600" dirty="0"/>
              <a:t>из видных архитекторов Урала.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Профессия </a:t>
            </a:r>
            <a:r>
              <a:rPr lang="ru-RU" sz="1600" dirty="0"/>
              <a:t>архитектора требует, как необходимого условия, быть хорошим рисовальщиком. Как и его отец, архитектор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сам юный </a:t>
            </a:r>
            <a:r>
              <a:rPr lang="ru-RU" sz="1600" dirty="0" err="1"/>
              <a:t>Чарушин</a:t>
            </a:r>
            <a:r>
              <a:rPr lang="ru-RU" sz="1600" dirty="0"/>
              <a:t> великолепно рисовал с детства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77" y="3792163"/>
            <a:ext cx="42100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2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584176"/>
          </a:xfrm>
        </p:spPr>
        <p:txBody>
          <a:bodyPr>
            <a:normAutofit/>
          </a:bodyPr>
          <a:lstStyle/>
          <a:p>
            <a:r>
              <a:rPr lang="ru-RU" sz="1400" dirty="0"/>
              <a:t>Живой натуры для юного художника вполне хватало Во дворе обитали поросята, индюшата, кролики, цыплята, котята и всяческая птица -- чижи, свиристели, щеглы, разные подстреленные кем-то на охоте птицы, которых выхаживали и лечили. В самом доме жили кошки, на окнах висели клетки с птицами, стояли аквариумы и банки с рыбками, а ещё в доме жил некто Бобка.</a:t>
            </a:r>
            <a:br>
              <a:rPr lang="ru-RU" sz="1400" dirty="0"/>
            </a:br>
            <a:r>
              <a:rPr lang="ru-RU" sz="1400" dirty="0"/>
              <a:t>Это был пес о трех лапах, закадычный друг маленького Жени </a:t>
            </a:r>
            <a:r>
              <a:rPr lang="ru-RU" sz="1400" dirty="0" err="1"/>
              <a:t>Чарушина</a:t>
            </a:r>
            <a:r>
              <a:rPr lang="ru-RU" sz="14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931" y="1628800"/>
            <a:ext cx="8229600" cy="4373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03871"/>
            <a:ext cx="2527584" cy="361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53112"/>
            <a:ext cx="1830781" cy="234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9" y="4246201"/>
            <a:ext cx="2671211" cy="197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3" y="1899075"/>
            <a:ext cx="2615964" cy="196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05956"/>
            <a:ext cx="2262829" cy="181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3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0"/>
            <a:ext cx="9721080" cy="2060848"/>
          </a:xfrm>
        </p:spPr>
        <p:txBody>
          <a:bodyPr>
            <a:normAutofit/>
          </a:bodyPr>
          <a:lstStyle/>
          <a:p>
            <a:r>
              <a:rPr lang="ru-RU" sz="2000" dirty="0"/>
              <a:t> </a:t>
            </a:r>
            <a:r>
              <a:rPr lang="ru-RU" sz="1600" dirty="0"/>
              <a:t>в </a:t>
            </a:r>
            <a:r>
              <a:rPr lang="ru-RU" sz="1600" b="1" dirty="0"/>
              <a:t>1918 </a:t>
            </a:r>
            <a:r>
              <a:rPr lang="ru-RU" sz="1600" dirty="0"/>
              <a:t>году </a:t>
            </a:r>
            <a:r>
              <a:rPr lang="ru-RU" sz="1600" dirty="0" err="1" smtClean="0"/>
              <a:t>Чарушин</a:t>
            </a:r>
            <a:r>
              <a:rPr lang="ru-RU" sz="1600" dirty="0" smtClean="0"/>
              <a:t> </a:t>
            </a:r>
            <a:r>
              <a:rPr lang="ru-RU" sz="1600" dirty="0"/>
              <a:t>был призван в </a:t>
            </a:r>
            <a:r>
              <a:rPr lang="ru-RU" sz="1600" b="1" dirty="0"/>
              <a:t>Красную </a:t>
            </a:r>
            <a:r>
              <a:rPr lang="ru-RU" sz="1600" b="1" dirty="0" smtClean="0"/>
              <a:t>Армию</a:t>
            </a:r>
            <a:r>
              <a:rPr lang="ru-RU" sz="1600" dirty="0" smtClean="0"/>
              <a:t>, где отслужил 4 года. </a:t>
            </a:r>
            <a:br>
              <a:rPr lang="ru-RU" sz="1600" dirty="0" smtClean="0"/>
            </a:br>
            <a:r>
              <a:rPr lang="ru-RU" sz="1600" dirty="0" smtClean="0"/>
              <a:t>Заветная </a:t>
            </a:r>
            <a:r>
              <a:rPr lang="ru-RU" sz="1600" dirty="0"/>
              <a:t>цель любого начинающего художника -- это Академия.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Евгений </a:t>
            </a:r>
            <a:r>
              <a:rPr lang="ru-RU" sz="1600" dirty="0" err="1"/>
              <a:t>Чарушин</a:t>
            </a:r>
            <a:r>
              <a:rPr lang="ru-RU" sz="1600" dirty="0"/>
              <a:t> поступил на живописный факультет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b="1" dirty="0"/>
              <a:t>Петербургскую Академию художеств (ВХУТЕИН),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где </a:t>
            </a:r>
            <a:r>
              <a:rPr lang="ru-RU" sz="1600" b="1" dirty="0"/>
              <a:t>занимался пять лет, с1922 по 1927 год,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844824"/>
            <a:ext cx="5665845" cy="477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9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8372"/>
            <a:ext cx="8291264" cy="1220428"/>
          </a:xfrm>
        </p:spPr>
        <p:txBody>
          <a:bodyPr>
            <a:noAutofit/>
          </a:bodyPr>
          <a:lstStyle/>
          <a:p>
            <a:r>
              <a:rPr lang="ru-RU" sz="1600" dirty="0"/>
              <a:t>начал работу </a:t>
            </a:r>
            <a:r>
              <a:rPr lang="ru-RU" sz="1600" b="1" dirty="0"/>
              <a:t>в Детском отделе Госиздата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художественным </a:t>
            </a:r>
            <a:r>
              <a:rPr lang="ru-RU" sz="1600" dirty="0"/>
              <a:t>редактором которого был </a:t>
            </a:r>
            <a:r>
              <a:rPr lang="ru-RU" sz="1600" b="1" dirty="0"/>
              <a:t>Владимир Лебедев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ставивший </a:t>
            </a:r>
            <a:r>
              <a:rPr lang="ru-RU" sz="1600" dirty="0"/>
              <a:t>перед собой задачу создания принципиально новой </a:t>
            </a:r>
            <a:r>
              <a:rPr lang="ru-RU" sz="1600" b="1" dirty="0"/>
              <a:t>детской книги,- высокохудожественной и познавательной</a:t>
            </a:r>
            <a:r>
              <a:rPr lang="ru-RU" sz="16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28" y="1677214"/>
            <a:ext cx="2711508" cy="489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9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512168"/>
          </a:xfrm>
        </p:spPr>
        <p:txBody>
          <a:bodyPr>
            <a:noAutofit/>
          </a:bodyPr>
          <a:lstStyle/>
          <a:p>
            <a:r>
              <a:rPr lang="ru-RU" sz="1600" dirty="0"/>
              <a:t>В 1930 году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b="1" i="1" dirty="0"/>
              <a:t>«преисполненный до краёв наблюдениями детства и охотничьими впечатлениями я стал, при горячем участии и помощи </a:t>
            </a:r>
            <a:r>
              <a:rPr lang="ru-RU" sz="1600" b="1" i="1" dirty="0" err="1"/>
              <a:t>С.Я.Маршака</a:t>
            </a:r>
            <a:r>
              <a:rPr lang="ru-RU" sz="1600" b="1" i="1" dirty="0"/>
              <a:t>, писать сам». </a:t>
            </a:r>
            <a:r>
              <a:rPr lang="ru-RU" sz="1600" b="1" i="1" dirty="0" smtClean="0"/>
              <a:t/>
            </a:r>
            <a:br>
              <a:rPr lang="ru-RU" sz="1600" b="1" i="1" dirty="0" smtClean="0"/>
            </a:br>
            <a:r>
              <a:rPr lang="ru-RU" sz="1600" dirty="0" err="1" smtClean="0"/>
              <a:t>Чарушин</a:t>
            </a:r>
            <a:r>
              <a:rPr lang="ru-RU" sz="1600" dirty="0" smtClean="0"/>
              <a:t> </a:t>
            </a:r>
            <a:r>
              <a:rPr lang="ru-RU" sz="1600" dirty="0"/>
              <a:t>Е. попробовал писать небольшие рассказы для детей о жизни животных.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6" y="1727552"/>
            <a:ext cx="2316050" cy="320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47" y="4092379"/>
            <a:ext cx="1872571" cy="245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32" y="1727552"/>
            <a:ext cx="1808039" cy="232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40" y="4449789"/>
            <a:ext cx="1656184" cy="21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17" y="1844824"/>
            <a:ext cx="1429855" cy="172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33" y="1691780"/>
            <a:ext cx="2054161" cy="224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55357"/>
            <a:ext cx="1386717" cy="152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80878"/>
            <a:ext cx="2194458" cy="250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5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7874"/>
            <a:ext cx="9036496" cy="1814348"/>
          </a:xfrm>
        </p:spPr>
        <p:txBody>
          <a:bodyPr>
            <a:noAutofit/>
          </a:bodyPr>
          <a:lstStyle/>
          <a:p>
            <a:r>
              <a:rPr lang="ru-RU" sz="1600" dirty="0"/>
              <a:t>До войны Евгений Иванович </a:t>
            </a:r>
            <a:r>
              <a:rPr lang="ru-RU" sz="1600" dirty="0" err="1"/>
              <a:t>Чарушин</a:t>
            </a:r>
            <a:r>
              <a:rPr lang="ru-RU" sz="1600" dirty="0"/>
              <a:t> создал около двух десятков книг: «Птенцы», «</a:t>
            </a:r>
            <a:r>
              <a:rPr lang="ru-RU" sz="1600" dirty="0" err="1"/>
              <a:t>Волчишко</a:t>
            </a:r>
            <a:r>
              <a:rPr lang="ru-RU" sz="1600" dirty="0"/>
              <a:t> и другие», «Облава», «Цыплячий город», «Джунгли - птичий рай», «Животные жарких стран».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Продолжал </a:t>
            </a:r>
            <a:r>
              <a:rPr lang="ru-RU" sz="1600" dirty="0"/>
              <a:t>он иллюстрировать других авторов </a:t>
            </a:r>
            <a:r>
              <a:rPr lang="ru-RU" sz="1600" dirty="0" smtClean="0"/>
              <a:t>–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b="1" dirty="0" err="1"/>
              <a:t>С.Я.Маршака</a:t>
            </a:r>
            <a:r>
              <a:rPr lang="ru-RU" sz="1600" b="1" dirty="0"/>
              <a:t>, </a:t>
            </a:r>
            <a:r>
              <a:rPr lang="ru-RU" sz="1600" b="1" dirty="0" err="1"/>
              <a:t>М.М.Пришвина</a:t>
            </a:r>
            <a:r>
              <a:rPr lang="ru-RU" sz="1600" b="1" dirty="0"/>
              <a:t>, </a:t>
            </a:r>
            <a:r>
              <a:rPr lang="ru-RU" sz="1600" b="1" dirty="0" err="1"/>
              <a:t>В.В.Бианки</a:t>
            </a:r>
            <a:r>
              <a:rPr lang="ru-RU" sz="2000" b="1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5776"/>
            <a:ext cx="2010432" cy="257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27" y="2060847"/>
            <a:ext cx="2434580" cy="324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12" y="1763823"/>
            <a:ext cx="1810891" cy="22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1" y="4529200"/>
            <a:ext cx="1619820" cy="212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67" y="1705368"/>
            <a:ext cx="2184618" cy="277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74250"/>
            <a:ext cx="1536966" cy="206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23" y="5128920"/>
            <a:ext cx="2086762" cy="152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7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434</TotalTime>
  <Words>744</Words>
  <Application>Microsoft Office PowerPoint</Application>
  <PresentationFormat>Экран (4:3)</PresentationFormat>
  <Paragraphs>63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Аптека</vt:lpstr>
      <vt:lpstr>Книги Евгения чарушина</vt:lpstr>
      <vt:lpstr>Содержание.</vt:lpstr>
      <vt:lpstr>Евге́ний Ива́нович Чару́шин   —  советский график, скульптор и писатель, </vt:lpstr>
      <vt:lpstr>Евгений  Иванович  Чарушин  родился  в  1901 году  на Урале, в Вятке в семье Ивана Аполлоновича Чарушина,  одного из видных архитекторов Урала.  Профессия архитектора требует, как необходимого условия, быть хорошим рисовальщиком. Как и его отец, архитектор,  сам юный Чарушин великолепно рисовал с детства</vt:lpstr>
      <vt:lpstr>Живой натуры для юного художника вполне хватало Во дворе обитали поросята, индюшата, кролики, цыплята, котята и всяческая птица -- чижи, свиристели, щеглы, разные подстреленные кем-то на охоте птицы, которых выхаживали и лечили. В самом доме жили кошки, на окнах висели клетки с птицами, стояли аквариумы и банки с рыбками, а ещё в доме жил некто Бобка. Это был пес о трех лапах, закадычный друг маленького Жени Чарушина.</vt:lpstr>
      <vt:lpstr> в 1918 году Чарушин был призван в Красную Армию, где отслужил 4 года.  Заветная цель любого начинающего художника -- это Академия.  И Евгений Чарушин поступил на живописный факультет  в Петербургскую Академию художеств (ВХУТЕИН),  где занимался пять лет, с1922 по 1927 год,</vt:lpstr>
      <vt:lpstr>начал работу в Детском отделе Госиздата,  художественным редактором которого был Владимир Лебедев,  ставивший перед собой задачу создания принципиально новой детской книги,- высокохудожественной и познавательной.</vt:lpstr>
      <vt:lpstr>В 1930 году,  «преисполненный до краёв наблюдениями детства и охотничьими впечатлениями я стал, при горячем участии и помощи С.Я.Маршака, писать сам».  Чарушин Е. попробовал писать небольшие рассказы для детей о жизни животных.  </vt:lpstr>
      <vt:lpstr>До войны Евгений Иванович Чарушин создал около двух десятков книг: «Птенцы», «Волчишко и другие», «Облава», «Цыплячий город», «Джунгли - птичий рай», «Животные жарких стран».  Продолжал он иллюстрировать других авторов –  С.Я.Маршака, М.М.Пришвина, В.В.Бианки.</vt:lpstr>
      <vt:lpstr>Создавая образ животного,  художник умел выделить самые характерные его черты.  Рисунки Чарушина отличаются свежестью,  умением взглянуть на зверя, словно в первый раз в жизни. Среда, фон в  книгах едва намечены.  Главное — крупным планом показать животное, при этом не только создав художественный образ, но и изобразив своего героя максимально правдиво с точки зрения биологии. </vt:lpstr>
      <vt:lpstr>Живописность образов чарушинских животных  складывается из множества фактур,  мастерски передающих перья птицы, шерсть зверя.  Чаще всего Чарушин использовал пастельные, природные цвета.  «не признавал никаких литографских законов и правил, он темпераментно водил карандашом и тёр литографский камень тушью, царапая по нему иглой и бритвой»   По многу раз он мог заклеивать на рисунке не получившиеся части или замазывать их белилами.</vt:lpstr>
      <vt:lpstr>Работая над книгой, Чарушин придавал большое значение единству слова и текста.  Вдумчиво подходил к выбору шрифтов,  предпочитал рубленые шрифты, удобные для детского чтения.  На обложках часто рисовал шрифт вручную,  считая, что так он органичнее сочетается с рисунками.</vt:lpstr>
      <vt:lpstr>Иногда кажется, что рисование зверей для Чарушина — не тяжёлая работа, а просто-напросто неотъемлемая часть его сущности,  однако за каждым рисунком в книге  стоит огромный опыт наблюдения за живой природой и  неустанный труд,  ведь Чарушин уделал большое внимание и натурным зарисовкам, и созданию макета книги. Кроме поиска образов для иллюстраций, он искал еще «форму изображения»</vt:lpstr>
      <vt:lpstr>«Наброски, наблюдения, «почеркушки», глубокое знакомство с текстом — это только материал для работы. Иногда бьёшься несколько недель, прежде чем найдёшь удовлетворяющую тебя форму всей книги в целом»</vt:lpstr>
      <vt:lpstr>Познакомимся с одной из замечательных книг  Евгения чарушина «тюпа, томка и сорока».   узнаем о структуре книги</vt:lpstr>
      <vt:lpstr>Под переплетом прячется книжный блок.</vt:lpstr>
      <vt:lpstr>Форзац –  элемент конструкции книги, соединяющий книжный блок с переплётной крышкой</vt:lpstr>
      <vt:lpstr>Фронтиспис         титульный лист</vt:lpstr>
      <vt:lpstr>Иллюстра́ция —  рисунок или другое изображение, поясняющее текст.</vt:lpstr>
      <vt:lpstr>Оформле́ние кни́ги — один из этапов подготовки рукописи к изданию, а также результат этой деятельности. Оформление разрабатывает художественный редактор, дизайнер или же разрабатывает и сам исполняет верстальщик. С этим понятием тесно соприкасаются понятие типографики, процессы набора, верстки и редактирования.</vt:lpstr>
      <vt:lpstr>Презентация PowerPoint</vt:lpstr>
      <vt:lpstr>ПОЧЕМУ ТЮПУ ПРОЗВАЛИ ТЮПОЙ</vt:lpstr>
      <vt:lpstr>ПОЧЕМУ ТЮПА НЕ ЛОВИТ ПТИЦ</vt:lpstr>
      <vt:lpstr>СОРОКА</vt:lpstr>
      <vt:lpstr>Презентация PowerPoint</vt:lpstr>
      <vt:lpstr>Презентация PowerPoint</vt:lpstr>
      <vt:lpstr>ТОМКА</vt:lpstr>
      <vt:lpstr>Презентация PowerPoint</vt:lpstr>
      <vt:lpstr>Концовка – в конце главы или книги.</vt:lpstr>
      <vt:lpstr>Рассматривая чарушинские книги, смело можно сказать, что и тексты, и иллюстрации к ним отражают единый, цельный внутренний мир их создателя. Его рассказы и рисунки строги, лаконичны, познавательны и — понятны даже совсем маленькому ребёнку.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Ноут</dc:creator>
  <cp:lastModifiedBy>Ноут</cp:lastModifiedBy>
  <cp:revision>39</cp:revision>
  <dcterms:created xsi:type="dcterms:W3CDTF">2013-09-07T02:38:44Z</dcterms:created>
  <dcterms:modified xsi:type="dcterms:W3CDTF">2013-09-09T07:28:13Z</dcterms:modified>
</cp:coreProperties>
</file>