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96" r:id="rId3"/>
    <p:sldId id="261" r:id="rId4"/>
    <p:sldId id="280" r:id="rId5"/>
    <p:sldId id="284" r:id="rId6"/>
    <p:sldId id="283" r:id="rId7"/>
    <p:sldId id="282" r:id="rId8"/>
    <p:sldId id="285" r:id="rId9"/>
    <p:sldId id="286" r:id="rId10"/>
    <p:sldId id="287" r:id="rId11"/>
    <p:sldId id="289" r:id="rId12"/>
    <p:sldId id="290" r:id="rId13"/>
    <p:sldId id="291" r:id="rId14"/>
    <p:sldId id="293" r:id="rId15"/>
    <p:sldId id="294" r:id="rId16"/>
    <p:sldId id="295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2" autoAdjust="0"/>
    <p:restoredTop sz="85560" autoAdjust="0"/>
  </p:normalViewPr>
  <p:slideViewPr>
    <p:cSldViewPr>
      <p:cViewPr varScale="1">
        <p:scale>
          <a:sx n="95" d="100"/>
          <a:sy n="95" d="100"/>
        </p:scale>
        <p:origin x="36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686D8-C1DF-4B5B-87CC-5AAE7CF52C1B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BB8DC-70B7-493A-B924-1DF4435D7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9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BB8DC-70B7-493A-B924-1DF4435D7E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4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BB8DC-70B7-493A-B924-1DF4435D7E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10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BB8DC-70B7-493A-B924-1DF4435D7E4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7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53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3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58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144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43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06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061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77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00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4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7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24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31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5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1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04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0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29BED5-95AC-4D38-A710-97E7EA9A1EF6}" type="datetimeFigureOut">
              <a:rPr lang="ru-RU" smtClean="0"/>
              <a:pPr/>
              <a:t>14.02.2025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645933E-4063-45B2-BF09-A0191099F0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0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4721"/>
            <a:ext cx="7772400" cy="219010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Принципы построения </a:t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бережливого производства </a:t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на сварочном участке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05064"/>
            <a:ext cx="3680769" cy="2761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-56492" y="76230"/>
            <a:ext cx="925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Государственное бюджетное профессиональное образовательное учреждение</a:t>
            </a:r>
          </a:p>
          <a:p>
            <a:pPr algn="ctr"/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Сормовский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механический техникум имени Героя Советского Союза П. А. Семенова»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59870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г. Нижний Новгород</a:t>
            </a:r>
          </a:p>
          <a:p>
            <a:pPr algn="ctr"/>
            <a:r>
              <a:rPr lang="ru-RU" sz="1600" b="1">
                <a:solidFill>
                  <a:schemeClr val="accent3">
                    <a:lumMod val="75000"/>
                  </a:schemeClr>
                </a:solidFill>
              </a:rPr>
              <a:t>2025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83721" y="4394348"/>
            <a:ext cx="2312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Выполнил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endParaRPr lang="ru-RU" b="1" dirty="0">
              <a:solidFill>
                <a:srgbClr val="C00000"/>
              </a:solidFill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</a:rPr>
              <a:t>Терехов Вадим </a:t>
            </a:r>
            <a:endParaRPr lang="ru-RU" b="1" i="1" dirty="0">
              <a:solidFill>
                <a:srgbClr val="C00000"/>
              </a:solidFill>
            </a:endParaRPr>
          </a:p>
          <a:p>
            <a:pPr algn="r"/>
            <a:r>
              <a:rPr lang="ru-RU" b="1" i="1" dirty="0">
                <a:solidFill>
                  <a:srgbClr val="C00000"/>
                </a:solidFill>
              </a:rPr>
              <a:t>гр. </a:t>
            </a:r>
            <a:r>
              <a:rPr lang="ru-RU" b="1" i="1" smtClean="0">
                <a:solidFill>
                  <a:srgbClr val="C00000"/>
                </a:solidFill>
              </a:rPr>
              <a:t>21</a:t>
            </a:r>
            <a:r>
              <a:rPr lang="ru-RU" b="1" i="1" smtClean="0">
                <a:solidFill>
                  <a:srgbClr val="C00000"/>
                </a:solidFill>
              </a:rPr>
              <a:t>СП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97802" y="56593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</a:rPr>
              <a:t>Руководитель: 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</a:rPr>
              <a:t>преподаватель </a:t>
            </a:r>
          </a:p>
          <a:p>
            <a:pPr algn="r"/>
            <a:r>
              <a:rPr lang="ru-RU" b="1" i="1" dirty="0">
                <a:solidFill>
                  <a:srgbClr val="C00000"/>
                </a:solidFill>
              </a:rPr>
              <a:t>Пылаев Д.Н.</a:t>
            </a: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90105"/>
            <a:ext cx="8214704" cy="78547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Примеры внедрения бережливого производства на «ГАЗ»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763" y="2204864"/>
            <a:ext cx="3820030" cy="396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1953704"/>
            <a:ext cx="394001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Создана ячейка единичного потока механической обработки трех наименований деталей (корпус </a:t>
            </a:r>
            <a:r>
              <a:rPr lang="ru-RU" sz="2200" dirty="0" err="1"/>
              <a:t>пневмоусилителя</a:t>
            </a:r>
            <a:r>
              <a:rPr lang="ru-RU" sz="2200" dirty="0"/>
              <a:t>, диск, крышка </a:t>
            </a:r>
            <a:r>
              <a:rPr lang="ru-RU" sz="2200" dirty="0" err="1"/>
              <a:t>пневмоусилителя</a:t>
            </a:r>
            <a:r>
              <a:rPr lang="ru-RU" sz="2200" dirty="0"/>
              <a:t>), имеющих одинаковое время такта. </a:t>
            </a:r>
          </a:p>
          <a:p>
            <a:r>
              <a:rPr lang="ru-RU" sz="2200" dirty="0"/>
              <a:t>Внедренные усовершенствования позволили сократить время протекания процесса в 8 раз, повысить производительность в 3 раза.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131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09" y="1108837"/>
            <a:ext cx="8640960" cy="576064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C00000"/>
                </a:solidFill>
              </a:rPr>
              <a:t>Примение</a:t>
            </a:r>
            <a:r>
              <a:rPr lang="ru-RU" sz="3600" b="1" dirty="0">
                <a:solidFill>
                  <a:srgbClr val="C00000"/>
                </a:solidFill>
              </a:rPr>
              <a:t> бережливого производства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на предприятиях России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489" y="1684901"/>
            <a:ext cx="3856037" cy="453650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9101" y="2204864"/>
            <a:ext cx="3744416" cy="4248471"/>
          </a:xfrm>
        </p:spPr>
        <p:txBody>
          <a:bodyPr>
            <a:normAutofit lnSpcReduction="10000"/>
          </a:bodyPr>
          <a:lstStyle/>
          <a:p>
            <a:r>
              <a:rPr lang="ru-RU" sz="2600" dirty="0"/>
              <a:t>Ряд крупных российских компаний внедряют JIT (</a:t>
            </a:r>
            <a:r>
              <a:rPr lang="ru-RU" sz="2600" dirty="0" err="1"/>
              <a:t>Just-in-time</a:t>
            </a:r>
            <a:r>
              <a:rPr lang="ru-RU" sz="2600" dirty="0"/>
              <a:t>, точно в срок): КамАЗ, АВТОВАЗ и «Уралсвязьинформ». </a:t>
            </a:r>
          </a:p>
          <a:p>
            <a:r>
              <a:rPr lang="ru-RU" sz="2600" dirty="0"/>
              <a:t>На Ульяновском автозаводе внедрение системы привело к экономии времени на 20%.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36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424935" cy="43204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Производственная система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ОАО «КАМАЗ»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6750" y="1721174"/>
            <a:ext cx="4145690" cy="452491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63" y="1505150"/>
            <a:ext cx="3816424" cy="4524916"/>
          </a:xfrm>
        </p:spPr>
        <p:txBody>
          <a:bodyPr>
            <a:noAutofit/>
          </a:bodyPr>
          <a:lstStyle/>
          <a:p>
            <a:r>
              <a:rPr lang="ru-RU" sz="2200" dirty="0"/>
              <a:t>Производственная система ОАО КАМАЗ (PSK) - это совокупность всех бизнес-процессов компании, ее поставщиков, товаропроводящей и сервисной сетей, организованных на новом мировоззрении сотрудников, основанных на принципах </a:t>
            </a:r>
            <a:r>
              <a:rPr lang="ru-RU" sz="2200" dirty="0" err="1"/>
              <a:t>Lean</a:t>
            </a:r>
            <a:r>
              <a:rPr lang="ru-RU" sz="2200" dirty="0"/>
              <a:t>, направленных на безопасное производство и удовлетворение спроса потребителя. </a:t>
            </a:r>
          </a:p>
        </p:txBody>
      </p:sp>
    </p:spTree>
    <p:extLst>
      <p:ext uri="{BB962C8B-B14F-4D97-AF65-F5344CB8AC3E}">
        <p14:creationId xmlns:p14="http://schemas.microsoft.com/office/powerpoint/2010/main" val="172728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228" y="1268578"/>
            <a:ext cx="7067543" cy="43204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Внедрение системы 5</a:t>
            </a:r>
            <a:r>
              <a:rPr lang="en-US" sz="3600" b="1" dirty="0">
                <a:solidFill>
                  <a:srgbClr val="C00000"/>
                </a:solidFill>
              </a:rPr>
              <a:t>S </a:t>
            </a:r>
            <a:r>
              <a:rPr lang="ru-RU" sz="3600" b="1" dirty="0">
                <a:solidFill>
                  <a:srgbClr val="C00000"/>
                </a:solidFill>
              </a:rPr>
              <a:t>в столичном Метрополитене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807" y="1700626"/>
            <a:ext cx="3726391" cy="453668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0030" y="1772816"/>
            <a:ext cx="3688182" cy="4860540"/>
          </a:xfrm>
        </p:spPr>
        <p:txBody>
          <a:bodyPr>
            <a:normAutofit/>
          </a:bodyPr>
          <a:lstStyle/>
          <a:p>
            <a:r>
              <a:rPr lang="ru-RU" sz="2400" dirty="0"/>
              <a:t>В столичном Метрополитене также внедряется японская система организации рабочего пространства - 5S. С ее помощью повышается надежность ремонтируемых узлов, следовательно, сокращается количество поломок и повышается уровень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328640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764704"/>
            <a:ext cx="8496944" cy="43345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Производственная система «</a:t>
            </a:r>
            <a:r>
              <a:rPr lang="ru-RU" sz="3600" b="1" dirty="0" err="1">
                <a:solidFill>
                  <a:srgbClr val="C00000"/>
                </a:solidFill>
              </a:rPr>
              <a:t>Росатом</a:t>
            </a:r>
            <a:r>
              <a:rPr lang="ru-RU" sz="3600" b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4183" y="1628800"/>
            <a:ext cx="3888432" cy="4704764"/>
          </a:xfrm>
        </p:spPr>
        <p:txBody>
          <a:bodyPr>
            <a:normAutofit/>
          </a:bodyPr>
          <a:lstStyle/>
          <a:p>
            <a:r>
              <a:rPr lang="ru-RU" sz="2600" dirty="0"/>
              <a:t>Внедрение новой производственной системы необходимо для повышения конкурентоспособности, сокращения издержек, повышения заработной платы сотрудников и изменения правил карьерного роста.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380" y="1484784"/>
            <a:ext cx="3842083" cy="47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568952" cy="112474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C00000"/>
                </a:solidFill>
              </a:rPr>
              <a:t>Пример совершенствования изготовления сварной конструкции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379118"/>
            <a:ext cx="4000053" cy="489459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1556792"/>
            <a:ext cx="3416617" cy="4983943"/>
          </a:xfrm>
        </p:spPr>
        <p:txBody>
          <a:bodyPr>
            <a:normAutofit lnSpcReduction="10000"/>
          </a:bodyPr>
          <a:lstStyle/>
          <a:p>
            <a:pPr lvl="0" algn="l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300" dirty="0">
                <a:solidFill>
                  <a:prstClr val="black"/>
                </a:solidFill>
                <a:latin typeface="Times New Roman"/>
                <a:cs typeface="Calibri"/>
              </a:rPr>
              <a:t>Исходя из информации  на чертеже необходимо сварить конструкцию ручной дуговой сваркой. </a:t>
            </a:r>
          </a:p>
          <a:p>
            <a:pPr lvl="0" algn="l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300" dirty="0">
                <a:solidFill>
                  <a:prstClr val="black"/>
                </a:solidFill>
                <a:latin typeface="Times New Roman"/>
                <a:cs typeface="Calibri"/>
              </a:rPr>
              <a:t>Более производительным и экономически выгодным на 20% является полуавтоматическая сварка в среде защитного газа. В условиях производства является большим преимуществом по сравнению с РДС.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85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0600"/>
            <a:ext cx="8064896" cy="86409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Внедрение системы 5</a:t>
            </a:r>
            <a:r>
              <a:rPr lang="en-US" sz="3600" b="1" dirty="0">
                <a:solidFill>
                  <a:srgbClr val="C00000"/>
                </a:solidFill>
              </a:rPr>
              <a:t>S</a:t>
            </a:r>
            <a:r>
              <a:rPr lang="ru-RU" sz="3600" b="1" dirty="0">
                <a:solidFill>
                  <a:srgbClr val="C00000"/>
                </a:solidFill>
              </a:rPr>
              <a:t> на рабочем месте сварщика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953398"/>
            <a:ext cx="2463802" cy="432049"/>
          </a:xfrm>
        </p:spPr>
        <p:txBody>
          <a:bodyPr/>
          <a:lstStyle/>
          <a:p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 внедрения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9591" y="2498706"/>
            <a:ext cx="2895851" cy="174732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1449" y="1946169"/>
            <a:ext cx="2952328" cy="432049"/>
          </a:xfrm>
        </p:spPr>
        <p:txBody>
          <a:bodyPr/>
          <a:lstStyle/>
          <a:p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 внедрения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98574" y="2498706"/>
            <a:ext cx="3545835" cy="37444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4359294"/>
            <a:ext cx="2895851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2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540" y="1443841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На сегодняшний день Бережливое производство является одной из самых эффективных </a:t>
            </a:r>
          </a:p>
          <a:p>
            <a:pPr marL="36576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идеологий оптимизации производства.</a:t>
            </a:r>
          </a:p>
          <a:p>
            <a:pPr marL="36576" indent="0" algn="ctr">
              <a:buNone/>
            </a:pPr>
            <a:endParaRPr lang="ru-RU" sz="2800" dirty="0"/>
          </a:p>
          <a:p>
            <a:pPr marL="36576" indent="0" algn="ctr">
              <a:buNone/>
            </a:pPr>
            <a:endParaRPr lang="ru-RU" sz="800" dirty="0"/>
          </a:p>
          <a:p>
            <a:pPr marL="36576" indent="0" algn="ctr">
              <a:buNone/>
            </a:pPr>
            <a:endParaRPr lang="ru-RU" sz="800" dirty="0"/>
          </a:p>
          <a:p>
            <a:pPr marL="36576" indent="0" algn="ctr">
              <a:buNone/>
            </a:pPr>
            <a:r>
              <a:rPr lang="ru-RU" sz="2800" b="1" dirty="0"/>
              <a:t>Наиболее значительных и долговременных улучшений можно добиться лишь внедряя бережливое производство как философию непрерывного совершенствования.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322534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72" y="836712"/>
            <a:ext cx="7704855" cy="43204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Цель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0062" y="1556792"/>
            <a:ext cx="4268362" cy="4319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3449" y="1916832"/>
            <a:ext cx="3085883" cy="4313745"/>
          </a:xfrm>
        </p:spPr>
        <p:txBody>
          <a:bodyPr>
            <a:noAutofit/>
          </a:bodyPr>
          <a:lstStyle/>
          <a:p>
            <a:r>
              <a:rPr lang="ru-RU" sz="2800" dirty="0"/>
              <a:t>- изучение системы «Бережливое производство»;</a:t>
            </a:r>
          </a:p>
          <a:p>
            <a:r>
              <a:rPr lang="ru-RU" sz="2800" dirty="0"/>
              <a:t>применение его на рабочем месте сварщика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17646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83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0880" cy="92948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Сущность бережливого производства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90135"/>
            <a:ext cx="7992888" cy="3444997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Это философия, которая основана на уважении к сотрудникам и постоянном совершенствовании процессов.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/>
          </a:p>
          <a:p>
            <a:pPr fontAlgn="base"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Это действенная система ПРОСТЫХ РЕШЕНИЙ, осуществляемая   посредством методов, подходов и  эффективных инструментов.</a:t>
            </a: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836712"/>
            <a:ext cx="8280920" cy="432047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ru-RU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Принципы бережливого производства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580" y="1556792"/>
            <a:ext cx="7560840" cy="48245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sz="2800" dirty="0"/>
              <a:t>Определение ценности для потребителя.</a:t>
            </a:r>
          </a:p>
          <a:p>
            <a:pPr marL="0" indent="0">
              <a:buNone/>
            </a:pPr>
            <a:r>
              <a:rPr lang="ru-RU" sz="2800" dirty="0"/>
              <a:t>• Определение необходимых действий в цепочке производства продукции и устранения потерь.</a:t>
            </a:r>
          </a:p>
          <a:p>
            <a:pPr marL="0" indent="0">
              <a:buNone/>
            </a:pPr>
            <a:r>
              <a:rPr lang="ru-RU" sz="2800" dirty="0"/>
              <a:t>• Борьба с потерями.</a:t>
            </a:r>
          </a:p>
          <a:p>
            <a:pPr marL="0" indent="0">
              <a:buNone/>
            </a:pPr>
            <a:r>
              <a:rPr lang="ru-RU" sz="2800" dirty="0"/>
              <a:t>• Организация непрерывного потока создания ценности.</a:t>
            </a:r>
          </a:p>
          <a:p>
            <a:pPr marL="0" indent="0">
              <a:buNone/>
            </a:pPr>
            <a:r>
              <a:rPr lang="ru-RU" sz="2800" dirty="0"/>
              <a:t>• Делайте то, что необходимо конечному потребителю, в необходимом количестве.</a:t>
            </a:r>
          </a:p>
          <a:p>
            <a:pPr marL="0" indent="0">
              <a:buNone/>
            </a:pPr>
            <a:r>
              <a:rPr lang="ru-RU" sz="2800" dirty="0"/>
              <a:t>• Непрерывное улучшение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28073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92189"/>
            <a:ext cx="8352928" cy="1296143"/>
          </a:xfrm>
        </p:spPr>
        <p:txBody>
          <a:bodyPr>
            <a:noAutofit/>
          </a:bodyPr>
          <a:lstStyle/>
          <a:p>
            <a:r>
              <a:rPr lang="ru-RU" sz="3500" b="1" dirty="0">
                <a:solidFill>
                  <a:srgbClr val="C00000"/>
                </a:solidFill>
              </a:rPr>
              <a:t>Инструменты бережливого производства КАЙДЗЕН</a:t>
            </a:r>
            <a:br>
              <a:rPr lang="ru-RU" sz="3500" b="1" dirty="0">
                <a:solidFill>
                  <a:srgbClr val="C00000"/>
                </a:solidFill>
              </a:rPr>
            </a:br>
            <a:r>
              <a:rPr lang="ru-RU" sz="3500" b="1" dirty="0">
                <a:solidFill>
                  <a:srgbClr val="C00000"/>
                </a:solidFill>
              </a:rPr>
              <a:t>непрерывное совершенствование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988839"/>
            <a:ext cx="7920880" cy="42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3" y="527493"/>
            <a:ext cx="6798734" cy="92948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Система 5</a:t>
            </a:r>
            <a:r>
              <a:rPr lang="en-US" b="1" dirty="0">
                <a:solidFill>
                  <a:srgbClr val="C00000"/>
                </a:solidFill>
              </a:rPr>
              <a:t>S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456980"/>
            <a:ext cx="8352928" cy="48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4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692696"/>
            <a:ext cx="8964488" cy="7134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Система ТРМ-управление техническим обслуживанием оборудования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700213"/>
            <a:ext cx="8064896" cy="45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1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7776863" cy="1670524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ru-RU" sz="3200" b="1" dirty="0">
                <a:ln>
                  <a:noFill/>
                </a:ln>
                <a:solidFill>
                  <a:srgbClr val="C00000"/>
                </a:solidFill>
                <a:ea typeface="+mn-ea"/>
                <a:cs typeface="+mn-cs"/>
              </a:rPr>
              <a:t>Горьковский автомобильный завод - первое российское предприятие, применившее передовую систему «бережливого производства»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420888"/>
            <a:ext cx="7272808" cy="37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8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92272"/>
            <a:ext cx="8208912" cy="1598516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700 УЛУЧШЕНИЙ ВНЕДРЯЕТСЯ ЕЖЕДНЕВНО</a:t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600 МЛН.РУБ. ЭКОНОМИЧЕСКИЙ ЭФФЕКТ </a:t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ОТ ВНЕДРЕНИЯ ПС</a:t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1500 СОТРУДНИКОВ ЕЖЕГОДНО ОБУЧАЮТСЯ ПРОГРАММЕ БЕРЕЖЛИВОГО ПРОИЗВОДСТВА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490788"/>
            <a:ext cx="7704856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448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560</TotalTime>
  <Words>412</Words>
  <Application>Microsoft Office PowerPoint</Application>
  <PresentationFormat>Экран (4:3)</PresentationFormat>
  <Paragraphs>57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Натуральные материалы</vt:lpstr>
      <vt:lpstr> Принципы построения  бережливого производства  на сварочном участке</vt:lpstr>
      <vt:lpstr>Цель работы</vt:lpstr>
      <vt:lpstr>Сущность бережливого производства</vt:lpstr>
      <vt:lpstr>Принципы бережливого производства</vt:lpstr>
      <vt:lpstr>Инструменты бережливого производства КАЙДЗЕН непрерывное совершенствование</vt:lpstr>
      <vt:lpstr>Система 5S</vt:lpstr>
      <vt:lpstr>Система ТРМ-управление техническим обслуживанием оборудования</vt:lpstr>
      <vt:lpstr>Горьковский автомобильный завод - первое российское предприятие, применившее передовую систему «бережливого производства»</vt:lpstr>
      <vt:lpstr>700 УЛУЧШЕНИЙ ВНЕДРЯЕТСЯ ЕЖЕДНЕВНО 600 МЛН.РУБ. ЭКОНОМИЧЕСКИЙ ЭФФЕКТ  ОТ ВНЕДРЕНИЯ ПС 1500 СОТРУДНИКОВ ЕЖЕГОДНО ОБУЧАЮТСЯ ПРОГРАММЕ БЕРЕЖЛИВОГО ПРОИЗВОДСТВА </vt:lpstr>
      <vt:lpstr>Примеры внедрения бережливого производства на «ГАЗ»</vt:lpstr>
      <vt:lpstr>Примение бережливого производства  на предприятиях России</vt:lpstr>
      <vt:lpstr>Производственная система  ОАО «КАМАЗ» </vt:lpstr>
      <vt:lpstr>Внедрение системы 5S в столичном Метрополитене</vt:lpstr>
      <vt:lpstr>Производственная система «Росатом»</vt:lpstr>
      <vt:lpstr>      Пример совершенствования изготовления сварной конструкции </vt:lpstr>
      <vt:lpstr>Внедрение системы 5S на рабочем месте сварщика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магнитной памяти металла - новое направление в технической диагностике.</dc:title>
  <dc:creator>user</dc:creator>
  <cp:lastModifiedBy>Артём Пылаев</cp:lastModifiedBy>
  <cp:revision>76</cp:revision>
  <dcterms:created xsi:type="dcterms:W3CDTF">2019-03-22T15:47:33Z</dcterms:created>
  <dcterms:modified xsi:type="dcterms:W3CDTF">2025-02-14T03:04:45Z</dcterms:modified>
</cp:coreProperties>
</file>