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96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130501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236816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17301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3240109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0150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3542621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2436520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3994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2431094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2007A51-C11A-4595-A05D-61E0C464F2A1}" type="datetimeFigureOut">
              <a:rPr lang="ru-RU" smtClean="0"/>
              <a:t>17.11.2022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207061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2007A51-C11A-4595-A05D-61E0C464F2A1}"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106279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2007A51-C11A-4595-A05D-61E0C464F2A1}" type="datetimeFigureOut">
              <a:rPr lang="ru-RU" smtClean="0"/>
              <a:t>17.11.2022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231089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2007A51-C11A-4595-A05D-61E0C464F2A1}" type="datetimeFigureOut">
              <a:rPr lang="ru-RU" smtClean="0"/>
              <a:t>17.11.2022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89001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07A51-C11A-4595-A05D-61E0C464F2A1}" type="datetimeFigureOut">
              <a:rPr lang="ru-RU" smtClean="0"/>
              <a:t>17.11.2022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152707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2007A51-C11A-4595-A05D-61E0C464F2A1}"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398564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2007A51-C11A-4595-A05D-61E0C464F2A1}" type="datetimeFigureOut">
              <a:rPr lang="ru-RU" smtClean="0"/>
              <a:t>17.11.2022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EBB1FAE-3237-4AAD-85D3-D6ED3BC58E71}" type="slidenum">
              <a:rPr lang="ru-RU" smtClean="0"/>
              <a:t>‹#›</a:t>
            </a:fld>
            <a:endParaRPr lang="ru-RU"/>
          </a:p>
        </p:txBody>
      </p:sp>
    </p:spTree>
    <p:extLst>
      <p:ext uri="{BB962C8B-B14F-4D97-AF65-F5344CB8AC3E}">
        <p14:creationId xmlns:p14="http://schemas.microsoft.com/office/powerpoint/2010/main" val="1207778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007A51-C11A-4595-A05D-61E0C464F2A1}" type="datetimeFigureOut">
              <a:rPr lang="ru-RU" smtClean="0"/>
              <a:t>17.11.2022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BB1FAE-3237-4AAD-85D3-D6ED3BC58E71}" type="slidenum">
              <a:rPr lang="ru-RU" smtClean="0"/>
              <a:t>‹#›</a:t>
            </a:fld>
            <a:endParaRPr lang="ru-RU"/>
          </a:p>
        </p:txBody>
      </p:sp>
    </p:spTree>
    <p:extLst>
      <p:ext uri="{BB962C8B-B14F-4D97-AF65-F5344CB8AC3E}">
        <p14:creationId xmlns:p14="http://schemas.microsoft.com/office/powerpoint/2010/main" val="1841031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48CC79-B84C-4B69-AF65-6BA10EB5A290}"/>
              </a:ext>
            </a:extLst>
          </p:cNvPr>
          <p:cNvSpPr>
            <a:spLocks noGrp="1"/>
          </p:cNvSpPr>
          <p:nvPr>
            <p:ph type="ctrTitle"/>
          </p:nvPr>
        </p:nvSpPr>
        <p:spPr>
          <a:xfrm>
            <a:off x="228599" y="239150"/>
            <a:ext cx="9238958" cy="3728647"/>
          </a:xfrm>
        </p:spPr>
        <p:txBody>
          <a:bodyPr>
            <a:normAutofit/>
          </a:bodyPr>
          <a:lstStyle/>
          <a:p>
            <a:r>
              <a:rPr lang="ru-RU" dirty="0"/>
              <a:t>Упражнения для профилактик и коррекции дислексии</a:t>
            </a:r>
            <a:br>
              <a:rPr lang="ru-RU" dirty="0"/>
            </a:br>
            <a:endParaRPr lang="ru-RU" dirty="0"/>
          </a:p>
        </p:txBody>
      </p:sp>
      <p:sp>
        <p:nvSpPr>
          <p:cNvPr id="3" name="Подзаголовок 2">
            <a:extLst>
              <a:ext uri="{FF2B5EF4-FFF2-40B4-BE49-F238E27FC236}">
                <a16:creationId xmlns:a16="http://schemas.microsoft.com/office/drawing/2014/main" id="{F8F37205-7BB5-41DD-B6BE-924ED5773142}"/>
              </a:ext>
            </a:extLst>
          </p:cNvPr>
          <p:cNvSpPr>
            <a:spLocks noGrp="1"/>
          </p:cNvSpPr>
          <p:nvPr>
            <p:ph type="subTitle" idx="1"/>
          </p:nvPr>
        </p:nvSpPr>
        <p:spPr>
          <a:xfrm>
            <a:off x="6096000" y="3967798"/>
            <a:ext cx="3817620" cy="477593"/>
          </a:xfrm>
        </p:spPr>
        <p:txBody>
          <a:bodyPr>
            <a:noAutofit/>
          </a:bodyPr>
          <a:lstStyle/>
          <a:p>
            <a:r>
              <a:rPr lang="ru-RU" dirty="0">
                <a:solidFill>
                  <a:schemeClr val="tx1">
                    <a:lumMod val="95000"/>
                    <a:lumOff val="5000"/>
                  </a:schemeClr>
                </a:solidFill>
              </a:rPr>
              <a:t>Учитель-логопед Васильцова Е.В </a:t>
            </a:r>
            <a:br>
              <a:rPr lang="ru-RU" dirty="0"/>
            </a:br>
            <a:endParaRPr lang="ru-RU" dirty="0"/>
          </a:p>
        </p:txBody>
      </p:sp>
    </p:spTree>
    <p:extLst>
      <p:ext uri="{BB962C8B-B14F-4D97-AF65-F5344CB8AC3E}">
        <p14:creationId xmlns:p14="http://schemas.microsoft.com/office/powerpoint/2010/main" val="3079245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BE0E7B-D2D5-480B-B93C-14D16397E78C}"/>
              </a:ext>
            </a:extLst>
          </p:cNvPr>
          <p:cNvSpPr>
            <a:spLocks noGrp="1"/>
          </p:cNvSpPr>
          <p:nvPr>
            <p:ph type="title"/>
          </p:nvPr>
        </p:nvSpPr>
        <p:spPr>
          <a:xfrm>
            <a:off x="838200" y="0"/>
            <a:ext cx="10515600" cy="2837596"/>
          </a:xfrm>
        </p:spPr>
        <p:txBody>
          <a:bodyPr>
            <a:normAutofit/>
          </a:bodyPr>
          <a:lstStyle/>
          <a:p>
            <a:r>
              <a:rPr lang="ru-RU" altLang="ru-RU" dirty="0">
                <a:solidFill>
                  <a:srgbClr val="000000"/>
                </a:solidFill>
                <a:ea typeface="Calibri" panose="020F0502020204030204" pitchFamily="34" charset="0"/>
              </a:rPr>
              <a:t>ПЕРВАЯ ПРИЧИНА МЕДЛЕННОГО ЧТЕНИЯ: </a:t>
            </a:r>
            <a:r>
              <a:rPr kumimoji="0" lang="ru-RU" altLang="ru-RU" sz="2800" b="0" i="0" u="none" strike="noStrike" cap="none" normalizeH="0" baseline="0" dirty="0">
                <a:ln>
                  <a:noFill/>
                </a:ln>
                <a:solidFill>
                  <a:srgbClr val="000000"/>
                </a:solidFill>
                <a:effectLst/>
                <a:ea typeface="Calibri" panose="020F0502020204030204" pitchFamily="34" charset="0"/>
              </a:rPr>
              <a:t>НИЗКАЯ КОНЦЕНТРАЦИЯ ВНИМАНИЯ, ОТВЛЕЧЕНИЕ  ВО ВРЕМЯ ЧТЕНИЯ</a:t>
            </a:r>
            <a:br>
              <a:rPr kumimoji="0" lang="ru-RU" altLang="ru-RU" sz="2800" b="0" i="0" u="none" strike="noStrike" cap="none" normalizeH="0" baseline="0" dirty="0">
                <a:ln>
                  <a:noFill/>
                </a:ln>
                <a:solidFill>
                  <a:schemeClr val="tx1"/>
                </a:solidFill>
                <a:effectLst/>
                <a:latin typeface="Arial" panose="020B0604020202020204" pitchFamily="34" charset="0"/>
              </a:rPr>
            </a:br>
            <a:br>
              <a:rPr kumimoji="0" lang="ru-RU" altLang="ru-RU" sz="2800" b="0" i="0" u="none" strike="noStrike" cap="none" normalizeH="0" baseline="0" dirty="0">
                <a:ln>
                  <a:noFill/>
                </a:ln>
                <a:solidFill>
                  <a:schemeClr val="tx1"/>
                </a:solidFill>
                <a:effectLst/>
                <a:latin typeface="Arial" panose="020B0604020202020204" pitchFamily="34" charset="0"/>
              </a:rPr>
            </a:br>
            <a:endParaRPr lang="ru-RU" dirty="0"/>
          </a:p>
        </p:txBody>
      </p:sp>
      <p:sp>
        <p:nvSpPr>
          <p:cNvPr id="3" name="Объект 2">
            <a:extLst>
              <a:ext uri="{FF2B5EF4-FFF2-40B4-BE49-F238E27FC236}">
                <a16:creationId xmlns:a16="http://schemas.microsoft.com/office/drawing/2014/main" id="{01E51FE4-3FE5-4701-8F67-B1CD81BC383F}"/>
              </a:ext>
            </a:extLst>
          </p:cNvPr>
          <p:cNvSpPr>
            <a:spLocks noGrp="1"/>
          </p:cNvSpPr>
          <p:nvPr>
            <p:ph idx="1"/>
          </p:nvPr>
        </p:nvSpPr>
        <p:spPr>
          <a:xfrm>
            <a:off x="894471" y="1825625"/>
            <a:ext cx="10515600" cy="4351338"/>
          </a:xfrm>
        </p:spPr>
        <p:txBody>
          <a:bodyPr/>
          <a:lstStyle/>
          <a:p>
            <a:endParaRPr lang="ru-RU" dirty="0"/>
          </a:p>
          <a:p>
            <a:pPr marL="0" indent="0">
              <a:buNone/>
            </a:pPr>
            <a:endParaRPr lang="ru-RU" dirty="0"/>
          </a:p>
        </p:txBody>
      </p:sp>
      <p:grpSp>
        <p:nvGrpSpPr>
          <p:cNvPr id="8" name="Group 40410">
            <a:extLst>
              <a:ext uri="{FF2B5EF4-FFF2-40B4-BE49-F238E27FC236}">
                <a16:creationId xmlns:a16="http://schemas.microsoft.com/office/drawing/2014/main" id="{8511FCA4-F8E9-4AF5-BDBA-14C69E7CFD4F}"/>
              </a:ext>
            </a:extLst>
          </p:cNvPr>
          <p:cNvGrpSpPr/>
          <p:nvPr/>
        </p:nvGrpSpPr>
        <p:grpSpPr>
          <a:xfrm>
            <a:off x="894471" y="2096086"/>
            <a:ext cx="10078329" cy="4463171"/>
            <a:chOff x="231274" y="59328"/>
            <a:chExt cx="5840191" cy="3120999"/>
          </a:xfrm>
        </p:grpSpPr>
        <p:pic>
          <p:nvPicPr>
            <p:cNvPr id="10" name="Picture 7400">
              <a:extLst>
                <a:ext uri="{FF2B5EF4-FFF2-40B4-BE49-F238E27FC236}">
                  <a16:creationId xmlns:a16="http://schemas.microsoft.com/office/drawing/2014/main" id="{65202FF9-1127-40F7-AA0B-1FB51FF13BE5}"/>
                </a:ext>
              </a:extLst>
            </p:cNvPr>
            <p:cNvPicPr/>
            <p:nvPr/>
          </p:nvPicPr>
          <p:blipFill>
            <a:blip r:embed="rId2"/>
            <a:stretch>
              <a:fillRect/>
            </a:stretch>
          </p:blipFill>
          <p:spPr>
            <a:xfrm>
              <a:off x="599058" y="643058"/>
              <a:ext cx="5004823" cy="2382795"/>
            </a:xfrm>
            <a:prstGeom prst="rect">
              <a:avLst/>
            </a:prstGeom>
          </p:spPr>
        </p:pic>
        <p:sp>
          <p:nvSpPr>
            <p:cNvPr id="11" name="Shape 7405">
              <a:extLst>
                <a:ext uri="{FF2B5EF4-FFF2-40B4-BE49-F238E27FC236}">
                  <a16:creationId xmlns:a16="http://schemas.microsoft.com/office/drawing/2014/main" id="{19931E3C-47C0-4A1F-B9A1-292F4E505B12}"/>
                </a:ext>
              </a:extLst>
            </p:cNvPr>
            <p:cNvSpPr/>
            <p:nvPr/>
          </p:nvSpPr>
          <p:spPr>
            <a:xfrm>
              <a:off x="5434303" y="115221"/>
              <a:ext cx="167747" cy="296729"/>
            </a:xfrm>
            <a:custGeom>
              <a:avLst/>
              <a:gdLst/>
              <a:ahLst/>
              <a:cxnLst/>
              <a:rect l="0" t="0" r="0" b="0"/>
              <a:pathLst>
                <a:path w="167747" h="296729">
                  <a:moveTo>
                    <a:pt x="101312" y="1615"/>
                  </a:moveTo>
                  <a:cubicBezTo>
                    <a:pt x="126232" y="6463"/>
                    <a:pt x="143381" y="30660"/>
                    <a:pt x="149412" y="60567"/>
                  </a:cubicBezTo>
                  <a:cubicBezTo>
                    <a:pt x="167747" y="151404"/>
                    <a:pt x="103962" y="241012"/>
                    <a:pt x="37539" y="294842"/>
                  </a:cubicBezTo>
                  <a:cubicBezTo>
                    <a:pt x="35719" y="296315"/>
                    <a:pt x="33863" y="296729"/>
                    <a:pt x="32210" y="296410"/>
                  </a:cubicBezTo>
                  <a:lnTo>
                    <a:pt x="28101" y="293574"/>
                  </a:lnTo>
                  <a:lnTo>
                    <a:pt x="28096" y="293567"/>
                  </a:lnTo>
                  <a:lnTo>
                    <a:pt x="26634" y="288272"/>
                  </a:lnTo>
                  <a:cubicBezTo>
                    <a:pt x="26746" y="286312"/>
                    <a:pt x="27538" y="284266"/>
                    <a:pt x="29249" y="282459"/>
                  </a:cubicBezTo>
                  <a:cubicBezTo>
                    <a:pt x="33127" y="278374"/>
                    <a:pt x="36164" y="263978"/>
                    <a:pt x="36985" y="254928"/>
                  </a:cubicBezTo>
                  <a:cubicBezTo>
                    <a:pt x="40973" y="211458"/>
                    <a:pt x="27571" y="168690"/>
                    <a:pt x="15701" y="131473"/>
                  </a:cubicBezTo>
                  <a:cubicBezTo>
                    <a:pt x="0" y="80311"/>
                    <a:pt x="21900" y="20479"/>
                    <a:pt x="73925" y="3724"/>
                  </a:cubicBezTo>
                  <a:cubicBezTo>
                    <a:pt x="83835" y="534"/>
                    <a:pt x="93005" y="0"/>
                    <a:pt x="101312" y="1615"/>
                  </a:cubicBezTo>
                  <a:close/>
                </a:path>
              </a:pathLst>
            </a:custGeom>
            <a:ln w="0" cap="flat">
              <a:miter lim="127000"/>
            </a:ln>
          </p:spPr>
          <p:style>
            <a:lnRef idx="0">
              <a:srgbClr val="000000">
                <a:alpha val="0"/>
              </a:srgbClr>
            </a:lnRef>
            <a:fillRef idx="1">
              <a:srgbClr val="38B6FF"/>
            </a:fillRef>
            <a:effectRef idx="0">
              <a:scrgbClr r="0" g="0" b="0"/>
            </a:effectRef>
            <a:fontRef idx="none"/>
          </p:style>
          <p:txBody>
            <a:bodyPr/>
            <a:lstStyle/>
            <a:p>
              <a:endParaRPr lang="ru-RU"/>
            </a:p>
          </p:txBody>
        </p:sp>
        <p:sp>
          <p:nvSpPr>
            <p:cNvPr id="12" name="Shape 7408">
              <a:extLst>
                <a:ext uri="{FF2B5EF4-FFF2-40B4-BE49-F238E27FC236}">
                  <a16:creationId xmlns:a16="http://schemas.microsoft.com/office/drawing/2014/main" id="{50FDBCBD-F586-460B-B66C-E7BBEEBCED1C}"/>
                </a:ext>
              </a:extLst>
            </p:cNvPr>
            <p:cNvSpPr/>
            <p:nvPr/>
          </p:nvSpPr>
          <p:spPr>
            <a:xfrm>
              <a:off x="5585868" y="389081"/>
              <a:ext cx="317047" cy="212857"/>
            </a:xfrm>
            <a:custGeom>
              <a:avLst/>
              <a:gdLst/>
              <a:ahLst/>
              <a:cxnLst/>
              <a:rect l="0" t="0" r="0" b="0"/>
              <a:pathLst>
                <a:path w="317047" h="212857">
                  <a:moveTo>
                    <a:pt x="174078" y="4206"/>
                  </a:moveTo>
                  <a:cubicBezTo>
                    <a:pt x="208192" y="6729"/>
                    <a:pt x="240988" y="18809"/>
                    <a:pt x="269025" y="44359"/>
                  </a:cubicBezTo>
                  <a:cubicBezTo>
                    <a:pt x="301862" y="74274"/>
                    <a:pt x="317047" y="121864"/>
                    <a:pt x="288577" y="161209"/>
                  </a:cubicBezTo>
                  <a:cubicBezTo>
                    <a:pt x="251201" y="212857"/>
                    <a:pt x="187481" y="207344"/>
                    <a:pt x="147663" y="162739"/>
                  </a:cubicBezTo>
                  <a:cubicBezTo>
                    <a:pt x="118890" y="129777"/>
                    <a:pt x="85707" y="92160"/>
                    <a:pt x="44506" y="74326"/>
                  </a:cubicBezTo>
                  <a:cubicBezTo>
                    <a:pt x="35930" y="70614"/>
                    <a:pt x="21542" y="66704"/>
                    <a:pt x="16175" y="69089"/>
                  </a:cubicBezTo>
                  <a:lnTo>
                    <a:pt x="16176" y="69090"/>
                  </a:lnTo>
                  <a:cubicBezTo>
                    <a:pt x="6685" y="73290"/>
                    <a:pt x="0" y="58490"/>
                    <a:pt x="8458" y="53098"/>
                  </a:cubicBezTo>
                  <a:cubicBezTo>
                    <a:pt x="56703" y="22339"/>
                    <a:pt x="117221" y="0"/>
                    <a:pt x="174078" y="4206"/>
                  </a:cubicBezTo>
                  <a:close/>
                </a:path>
              </a:pathLst>
            </a:custGeom>
            <a:ln w="0" cap="flat">
              <a:miter lim="127000"/>
            </a:ln>
          </p:spPr>
          <p:style>
            <a:lnRef idx="0">
              <a:srgbClr val="000000">
                <a:alpha val="0"/>
              </a:srgbClr>
            </a:lnRef>
            <a:fillRef idx="1">
              <a:srgbClr val="FFBD59"/>
            </a:fillRef>
            <a:effectRef idx="0">
              <a:scrgbClr r="0" g="0" b="0"/>
            </a:effectRef>
            <a:fontRef idx="none"/>
          </p:style>
          <p:txBody>
            <a:bodyPr/>
            <a:lstStyle/>
            <a:p>
              <a:endParaRPr lang="ru-RU"/>
            </a:p>
          </p:txBody>
        </p:sp>
        <p:sp>
          <p:nvSpPr>
            <p:cNvPr id="13" name="Shape 7409">
              <a:extLst>
                <a:ext uri="{FF2B5EF4-FFF2-40B4-BE49-F238E27FC236}">
                  <a16:creationId xmlns:a16="http://schemas.microsoft.com/office/drawing/2014/main" id="{2992FD30-FBBF-4724-BFFA-7F5D5320E5F2}"/>
                </a:ext>
              </a:extLst>
            </p:cNvPr>
            <p:cNvSpPr/>
            <p:nvPr/>
          </p:nvSpPr>
          <p:spPr>
            <a:xfrm>
              <a:off x="5544492" y="457052"/>
              <a:ext cx="23877" cy="22675"/>
            </a:xfrm>
            <a:custGeom>
              <a:avLst/>
              <a:gdLst/>
              <a:ahLst/>
              <a:cxnLst/>
              <a:rect l="0" t="0" r="0" b="0"/>
              <a:pathLst>
                <a:path w="23877" h="22675">
                  <a:moveTo>
                    <a:pt x="13950" y="498"/>
                  </a:moveTo>
                  <a:cubicBezTo>
                    <a:pt x="16587" y="995"/>
                    <a:pt x="19026" y="2497"/>
                    <a:pt x="20641" y="4880"/>
                  </a:cubicBezTo>
                  <a:cubicBezTo>
                    <a:pt x="23877" y="9660"/>
                    <a:pt x="22594" y="16170"/>
                    <a:pt x="17785" y="19427"/>
                  </a:cubicBezTo>
                  <a:cubicBezTo>
                    <a:pt x="12987" y="22675"/>
                    <a:pt x="6466" y="21451"/>
                    <a:pt x="3229" y="16672"/>
                  </a:cubicBezTo>
                  <a:cubicBezTo>
                    <a:pt x="0" y="11904"/>
                    <a:pt x="1276" y="5383"/>
                    <a:pt x="6074" y="2133"/>
                  </a:cubicBezTo>
                  <a:cubicBezTo>
                    <a:pt x="8478" y="505"/>
                    <a:pt x="11312" y="0"/>
                    <a:pt x="13950" y="498"/>
                  </a:cubicBezTo>
                  <a:close/>
                </a:path>
              </a:pathLst>
            </a:custGeom>
            <a:ln w="0" cap="flat">
              <a:miter lim="127000"/>
            </a:ln>
          </p:spPr>
          <p:style>
            <a:lnRef idx="0">
              <a:srgbClr val="000000">
                <a:alpha val="0"/>
              </a:srgbClr>
            </a:lnRef>
            <a:fillRef idx="1">
              <a:srgbClr val="FFBD59"/>
            </a:fillRef>
            <a:effectRef idx="0">
              <a:scrgbClr r="0" g="0" b="0"/>
            </a:effectRef>
            <a:fontRef idx="none"/>
          </p:style>
          <p:txBody>
            <a:bodyPr/>
            <a:lstStyle/>
            <a:p>
              <a:endParaRPr lang="ru-RU"/>
            </a:p>
          </p:txBody>
        </p:sp>
        <p:sp>
          <p:nvSpPr>
            <p:cNvPr id="14" name="Shape 7410">
              <a:extLst>
                <a:ext uri="{FF2B5EF4-FFF2-40B4-BE49-F238E27FC236}">
                  <a16:creationId xmlns:a16="http://schemas.microsoft.com/office/drawing/2014/main" id="{7E080A03-427A-4A38-B9C5-C7E5FC67E413}"/>
                </a:ext>
              </a:extLst>
            </p:cNvPr>
            <p:cNvSpPr/>
            <p:nvPr/>
          </p:nvSpPr>
          <p:spPr>
            <a:xfrm>
              <a:off x="5604838" y="59328"/>
              <a:ext cx="466627" cy="300814"/>
            </a:xfrm>
            <a:custGeom>
              <a:avLst/>
              <a:gdLst/>
              <a:ahLst/>
              <a:cxnLst/>
              <a:rect l="0" t="0" r="0" b="0"/>
              <a:pathLst>
                <a:path w="466627" h="300814">
                  <a:moveTo>
                    <a:pt x="328051" y="14541"/>
                  </a:moveTo>
                  <a:cubicBezTo>
                    <a:pt x="398332" y="20919"/>
                    <a:pt x="463155" y="66346"/>
                    <a:pt x="464665" y="142984"/>
                  </a:cubicBezTo>
                  <a:cubicBezTo>
                    <a:pt x="466627" y="243600"/>
                    <a:pt x="380449" y="297356"/>
                    <a:pt x="287223" y="279131"/>
                  </a:cubicBezTo>
                  <a:cubicBezTo>
                    <a:pt x="219158" y="265035"/>
                    <a:pt x="141058" y="249288"/>
                    <a:pt x="71663" y="266109"/>
                  </a:cubicBezTo>
                  <a:cubicBezTo>
                    <a:pt x="57223" y="269622"/>
                    <a:pt x="35226" y="278381"/>
                    <a:pt x="30690" y="286517"/>
                  </a:cubicBezTo>
                  <a:lnTo>
                    <a:pt x="30693" y="286514"/>
                  </a:lnTo>
                  <a:cubicBezTo>
                    <a:pt x="22689" y="300814"/>
                    <a:pt x="0" y="288551"/>
                    <a:pt x="5589" y="273708"/>
                  </a:cubicBezTo>
                  <a:cubicBezTo>
                    <a:pt x="56528" y="138249"/>
                    <a:pt x="167928" y="0"/>
                    <a:pt x="328051" y="14541"/>
                  </a:cubicBezTo>
                  <a:close/>
                </a:path>
              </a:pathLst>
            </a:custGeom>
            <a:ln w="0" cap="flat">
              <a:miter lim="127000"/>
            </a:ln>
          </p:spPr>
          <p:style>
            <a:lnRef idx="0">
              <a:srgbClr val="000000">
                <a:alpha val="0"/>
              </a:srgbClr>
            </a:lnRef>
            <a:fillRef idx="1">
              <a:srgbClr val="FF1616"/>
            </a:fillRef>
            <a:effectRef idx="0">
              <a:scrgbClr r="0" g="0" b="0"/>
            </a:effectRef>
            <a:fontRef idx="none"/>
          </p:style>
          <p:txBody>
            <a:bodyPr/>
            <a:lstStyle/>
            <a:p>
              <a:endParaRPr lang="ru-RU"/>
            </a:p>
          </p:txBody>
        </p:sp>
        <p:sp>
          <p:nvSpPr>
            <p:cNvPr id="15" name="Shape 7411">
              <a:extLst>
                <a:ext uri="{FF2B5EF4-FFF2-40B4-BE49-F238E27FC236}">
                  <a16:creationId xmlns:a16="http://schemas.microsoft.com/office/drawing/2014/main" id="{879DB9DF-1F13-4790-B291-D5DE7821593B}"/>
                </a:ext>
              </a:extLst>
            </p:cNvPr>
            <p:cNvSpPr/>
            <p:nvPr/>
          </p:nvSpPr>
          <p:spPr>
            <a:xfrm>
              <a:off x="5572673" y="368741"/>
              <a:ext cx="35803" cy="34019"/>
            </a:xfrm>
            <a:custGeom>
              <a:avLst/>
              <a:gdLst/>
              <a:ahLst/>
              <a:cxnLst/>
              <a:rect l="0" t="0" r="0" b="0"/>
              <a:pathLst>
                <a:path w="35803" h="34019">
                  <a:moveTo>
                    <a:pt x="20913" y="746"/>
                  </a:moveTo>
                  <a:cubicBezTo>
                    <a:pt x="24866" y="1494"/>
                    <a:pt x="28523" y="3745"/>
                    <a:pt x="30945" y="7320"/>
                  </a:cubicBezTo>
                  <a:cubicBezTo>
                    <a:pt x="35803" y="14495"/>
                    <a:pt x="33884" y="24257"/>
                    <a:pt x="26676" y="29138"/>
                  </a:cubicBezTo>
                  <a:cubicBezTo>
                    <a:pt x="19468" y="34019"/>
                    <a:pt x="9703" y="32171"/>
                    <a:pt x="4844" y="24997"/>
                  </a:cubicBezTo>
                  <a:cubicBezTo>
                    <a:pt x="0" y="17845"/>
                    <a:pt x="1901" y="8079"/>
                    <a:pt x="9109" y="3198"/>
                  </a:cubicBezTo>
                  <a:cubicBezTo>
                    <a:pt x="12713" y="757"/>
                    <a:pt x="16961" y="0"/>
                    <a:pt x="20913" y="746"/>
                  </a:cubicBezTo>
                  <a:close/>
                </a:path>
              </a:pathLst>
            </a:custGeom>
            <a:ln w="0" cap="flat">
              <a:miter lim="127000"/>
            </a:ln>
          </p:spPr>
          <p:style>
            <a:lnRef idx="0">
              <a:srgbClr val="000000">
                <a:alpha val="0"/>
              </a:srgbClr>
            </a:lnRef>
            <a:fillRef idx="1">
              <a:srgbClr val="FF1616"/>
            </a:fillRef>
            <a:effectRef idx="0">
              <a:scrgbClr r="0" g="0" b="0"/>
            </a:effectRef>
            <a:fontRef idx="none"/>
          </p:style>
          <p:txBody>
            <a:bodyPr/>
            <a:lstStyle/>
            <a:p>
              <a:endParaRPr lang="ru-RU"/>
            </a:p>
          </p:txBody>
        </p:sp>
        <p:sp>
          <p:nvSpPr>
            <p:cNvPr id="16" name="Shape 7417">
              <a:extLst>
                <a:ext uri="{FF2B5EF4-FFF2-40B4-BE49-F238E27FC236}">
                  <a16:creationId xmlns:a16="http://schemas.microsoft.com/office/drawing/2014/main" id="{7094B02C-E73A-414F-8905-3746D0E8DBB8}"/>
                </a:ext>
              </a:extLst>
            </p:cNvPr>
            <p:cNvSpPr/>
            <p:nvPr/>
          </p:nvSpPr>
          <p:spPr>
            <a:xfrm>
              <a:off x="730738" y="2797873"/>
              <a:ext cx="180362" cy="326823"/>
            </a:xfrm>
            <a:custGeom>
              <a:avLst/>
              <a:gdLst/>
              <a:ahLst/>
              <a:cxnLst/>
              <a:rect l="0" t="0" r="0" b="0"/>
              <a:pathLst>
                <a:path w="180362" h="326823">
                  <a:moveTo>
                    <a:pt x="138433" y="0"/>
                  </a:moveTo>
                  <a:lnTo>
                    <a:pt x="145006" y="9158"/>
                  </a:lnTo>
                  <a:lnTo>
                    <a:pt x="142785" y="14523"/>
                  </a:lnTo>
                  <a:lnTo>
                    <a:pt x="142785" y="14523"/>
                  </a:lnTo>
                  <a:cubicBezTo>
                    <a:pt x="138801" y="18968"/>
                    <a:pt x="136041" y="34364"/>
                    <a:pt x="135462" y="44013"/>
                  </a:cubicBezTo>
                  <a:cubicBezTo>
                    <a:pt x="132633" y="90366"/>
                    <a:pt x="148241" y="135524"/>
                    <a:pt x="162043" y="174818"/>
                  </a:cubicBezTo>
                  <a:cubicBezTo>
                    <a:pt x="180362" y="228849"/>
                    <a:pt x="159047" y="293070"/>
                    <a:pt x="104363" y="312232"/>
                  </a:cubicBezTo>
                  <a:cubicBezTo>
                    <a:pt x="62698" y="326823"/>
                    <a:pt x="32220" y="295910"/>
                    <a:pt x="22396" y="253691"/>
                  </a:cubicBezTo>
                  <a:cubicBezTo>
                    <a:pt x="0" y="157515"/>
                    <a:pt x="64815" y="60539"/>
                    <a:pt x="133585" y="1560"/>
                  </a:cubicBezTo>
                  <a:lnTo>
                    <a:pt x="138433" y="0"/>
                  </a:lnTo>
                  <a:close/>
                </a:path>
              </a:pathLst>
            </a:custGeom>
            <a:ln w="0" cap="flat">
              <a:miter lim="127000"/>
            </a:ln>
          </p:spPr>
          <p:style>
            <a:lnRef idx="0">
              <a:srgbClr val="000000">
                <a:alpha val="0"/>
              </a:srgbClr>
            </a:lnRef>
            <a:fillRef idx="1">
              <a:srgbClr val="70BCC9"/>
            </a:fillRef>
            <a:effectRef idx="0">
              <a:scrgbClr r="0" g="0" b="0"/>
            </a:effectRef>
            <a:fontRef idx="none"/>
          </p:style>
          <p:txBody>
            <a:bodyPr/>
            <a:lstStyle/>
            <a:p>
              <a:endParaRPr lang="ru-RU"/>
            </a:p>
          </p:txBody>
        </p:sp>
        <p:sp>
          <p:nvSpPr>
            <p:cNvPr id="17" name="Shape 7421">
              <a:extLst>
                <a:ext uri="{FF2B5EF4-FFF2-40B4-BE49-F238E27FC236}">
                  <a16:creationId xmlns:a16="http://schemas.microsoft.com/office/drawing/2014/main" id="{A5B130E2-08A9-45F1-A312-914D3736EC1B}"/>
                </a:ext>
              </a:extLst>
            </p:cNvPr>
            <p:cNvSpPr/>
            <p:nvPr/>
          </p:nvSpPr>
          <p:spPr>
            <a:xfrm>
              <a:off x="403474" y="2619444"/>
              <a:ext cx="338597" cy="235524"/>
            </a:xfrm>
            <a:custGeom>
              <a:avLst/>
              <a:gdLst/>
              <a:ahLst/>
              <a:cxnLst/>
              <a:rect l="0" t="0" r="0" b="0"/>
              <a:pathLst>
                <a:path w="338597" h="235524">
                  <a:moveTo>
                    <a:pt x="101579" y="127"/>
                  </a:moveTo>
                  <a:cubicBezTo>
                    <a:pt x="128748" y="0"/>
                    <a:pt x="156629" y="12667"/>
                    <a:pt x="178484" y="35885"/>
                  </a:cubicBezTo>
                  <a:cubicBezTo>
                    <a:pt x="210091" y="70216"/>
                    <a:pt x="246531" y="109387"/>
                    <a:pt x="290842" y="127305"/>
                  </a:cubicBezTo>
                  <a:cubicBezTo>
                    <a:pt x="300066" y="131034"/>
                    <a:pt x="315464" y="134824"/>
                    <a:pt x="321085" y="132149"/>
                  </a:cubicBezTo>
                  <a:lnTo>
                    <a:pt x="321084" y="132149"/>
                  </a:lnTo>
                  <a:cubicBezTo>
                    <a:pt x="331023" y="127436"/>
                    <a:pt x="338597" y="143011"/>
                    <a:pt x="329793" y="148965"/>
                  </a:cubicBezTo>
                  <a:cubicBezTo>
                    <a:pt x="249442" y="203309"/>
                    <a:pt x="135044" y="235524"/>
                    <a:pt x="53479" y="164950"/>
                  </a:cubicBezTo>
                  <a:cubicBezTo>
                    <a:pt x="17656" y="133965"/>
                    <a:pt x="0" y="83721"/>
                    <a:pt x="28951" y="41129"/>
                  </a:cubicBezTo>
                  <a:cubicBezTo>
                    <a:pt x="47955" y="13174"/>
                    <a:pt x="74411" y="253"/>
                    <a:pt x="101579" y="127"/>
                  </a:cubicBezTo>
                  <a:close/>
                </a:path>
              </a:pathLst>
            </a:custGeom>
            <a:ln w="0" cap="flat">
              <a:miter lim="127000"/>
            </a:ln>
          </p:spPr>
          <p:style>
            <a:lnRef idx="0">
              <a:srgbClr val="000000">
                <a:alpha val="0"/>
              </a:srgbClr>
            </a:lnRef>
            <a:fillRef idx="1">
              <a:srgbClr val="79CE85"/>
            </a:fillRef>
            <a:effectRef idx="0">
              <a:scrgbClr r="0" g="0" b="0"/>
            </a:effectRef>
            <a:fontRef idx="none"/>
          </p:style>
          <p:txBody>
            <a:bodyPr/>
            <a:lstStyle/>
            <a:p>
              <a:endParaRPr lang="ru-RU"/>
            </a:p>
          </p:txBody>
        </p:sp>
        <p:sp>
          <p:nvSpPr>
            <p:cNvPr id="18" name="Shape 7422">
              <a:extLst>
                <a:ext uri="{FF2B5EF4-FFF2-40B4-BE49-F238E27FC236}">
                  <a16:creationId xmlns:a16="http://schemas.microsoft.com/office/drawing/2014/main" id="{4006B632-E50F-4722-8867-72C2372C1136}"/>
                </a:ext>
              </a:extLst>
            </p:cNvPr>
            <p:cNvSpPr/>
            <p:nvPr/>
          </p:nvSpPr>
          <p:spPr>
            <a:xfrm>
              <a:off x="760028" y="2728692"/>
              <a:ext cx="25274" cy="24088"/>
            </a:xfrm>
            <a:custGeom>
              <a:avLst/>
              <a:gdLst/>
              <a:ahLst/>
              <a:cxnLst/>
              <a:rect l="0" t="0" r="0" b="0"/>
              <a:pathLst>
                <a:path w="25274" h="24088">
                  <a:moveTo>
                    <a:pt x="14446" y="461"/>
                  </a:moveTo>
                  <a:cubicBezTo>
                    <a:pt x="17259" y="923"/>
                    <a:pt x="19897" y="2458"/>
                    <a:pt x="21692" y="4959"/>
                  </a:cubicBezTo>
                  <a:cubicBezTo>
                    <a:pt x="25274" y="9949"/>
                    <a:pt x="24130" y="16920"/>
                    <a:pt x="19142" y="20500"/>
                  </a:cubicBezTo>
                  <a:cubicBezTo>
                    <a:pt x="14142" y="24088"/>
                    <a:pt x="7172" y="22941"/>
                    <a:pt x="3590" y="17952"/>
                  </a:cubicBezTo>
                  <a:cubicBezTo>
                    <a:pt x="0" y="12950"/>
                    <a:pt x="1152" y="5990"/>
                    <a:pt x="6151" y="2401"/>
                  </a:cubicBezTo>
                  <a:cubicBezTo>
                    <a:pt x="8645" y="612"/>
                    <a:pt x="11633" y="0"/>
                    <a:pt x="14446" y="461"/>
                  </a:cubicBezTo>
                  <a:close/>
                </a:path>
              </a:pathLst>
            </a:custGeom>
            <a:ln w="0" cap="flat">
              <a:miter lim="127000"/>
            </a:ln>
          </p:spPr>
          <p:style>
            <a:lnRef idx="0">
              <a:srgbClr val="000000">
                <a:alpha val="0"/>
              </a:srgbClr>
            </a:lnRef>
            <a:fillRef idx="1">
              <a:srgbClr val="79CE85"/>
            </a:fillRef>
            <a:effectRef idx="0">
              <a:scrgbClr r="0" g="0" b="0"/>
            </a:effectRef>
            <a:fontRef idx="none"/>
          </p:style>
          <p:txBody>
            <a:bodyPr/>
            <a:lstStyle/>
            <a:p>
              <a:endParaRPr lang="ru-RU"/>
            </a:p>
          </p:txBody>
        </p:sp>
        <p:sp>
          <p:nvSpPr>
            <p:cNvPr id="19" name="Shape 7423">
              <a:extLst>
                <a:ext uri="{FF2B5EF4-FFF2-40B4-BE49-F238E27FC236}">
                  <a16:creationId xmlns:a16="http://schemas.microsoft.com/office/drawing/2014/main" id="{B90E1F06-EBF7-42D6-872B-78A3E9D13C3C}"/>
                </a:ext>
              </a:extLst>
            </p:cNvPr>
            <p:cNvSpPr/>
            <p:nvPr/>
          </p:nvSpPr>
          <p:spPr>
            <a:xfrm>
              <a:off x="231274" y="2862994"/>
              <a:ext cx="492518" cy="317333"/>
            </a:xfrm>
            <a:custGeom>
              <a:avLst/>
              <a:gdLst/>
              <a:ahLst/>
              <a:cxnLst/>
              <a:rect l="0" t="0" r="0" b="0"/>
              <a:pathLst>
                <a:path w="492518" h="317333">
                  <a:moveTo>
                    <a:pt x="469751" y="2253"/>
                  </a:moveTo>
                  <a:cubicBezTo>
                    <a:pt x="479770" y="0"/>
                    <a:pt x="492518" y="9999"/>
                    <a:pt x="488427" y="21951"/>
                  </a:cubicBezTo>
                  <a:cubicBezTo>
                    <a:pt x="438731" y="167382"/>
                    <a:pt x="324942" y="317333"/>
                    <a:pt x="154499" y="305971"/>
                  </a:cubicBezTo>
                  <a:cubicBezTo>
                    <a:pt x="79689" y="300989"/>
                    <a:pt x="9411" y="254320"/>
                    <a:pt x="5333" y="172820"/>
                  </a:cubicBezTo>
                  <a:cubicBezTo>
                    <a:pt x="0" y="65819"/>
                    <a:pt x="89744" y="6414"/>
                    <a:pt x="189293" y="23410"/>
                  </a:cubicBezTo>
                  <a:cubicBezTo>
                    <a:pt x="262001" y="36661"/>
                    <a:pt x="345413" y="51411"/>
                    <a:pt x="418535" y="31733"/>
                  </a:cubicBezTo>
                  <a:cubicBezTo>
                    <a:pt x="433749" y="27625"/>
                    <a:pt x="456816" y="17741"/>
                    <a:pt x="461368" y="8968"/>
                  </a:cubicBezTo>
                  <a:lnTo>
                    <a:pt x="461365" y="8970"/>
                  </a:lnTo>
                  <a:cubicBezTo>
                    <a:pt x="463374" y="5115"/>
                    <a:pt x="466411" y="3003"/>
                    <a:pt x="469751" y="2253"/>
                  </a:cubicBezTo>
                  <a:close/>
                </a:path>
              </a:pathLst>
            </a:custGeom>
            <a:ln w="0" cap="flat">
              <a:miter lim="127000"/>
            </a:ln>
          </p:spPr>
          <p:style>
            <a:lnRef idx="0">
              <a:srgbClr val="000000">
                <a:alpha val="0"/>
              </a:srgbClr>
            </a:lnRef>
            <a:fillRef idx="1">
              <a:srgbClr val="D24366"/>
            </a:fillRef>
            <a:effectRef idx="0">
              <a:scrgbClr r="0" g="0" b="0"/>
            </a:effectRef>
            <a:fontRef idx="none"/>
          </p:style>
          <p:txBody>
            <a:bodyPr/>
            <a:lstStyle/>
            <a:p>
              <a:endParaRPr lang="ru-RU"/>
            </a:p>
          </p:txBody>
        </p:sp>
        <p:sp>
          <p:nvSpPr>
            <p:cNvPr id="20" name="Shape 7424">
              <a:extLst>
                <a:ext uri="{FF2B5EF4-FFF2-40B4-BE49-F238E27FC236}">
                  <a16:creationId xmlns:a16="http://schemas.microsoft.com/office/drawing/2014/main" id="{336D29F3-6D32-41F7-90E1-5E4A1F16CE82}"/>
                </a:ext>
              </a:extLst>
            </p:cNvPr>
            <p:cNvSpPr/>
            <p:nvPr/>
          </p:nvSpPr>
          <p:spPr>
            <a:xfrm>
              <a:off x="720151" y="2812066"/>
              <a:ext cx="37897" cy="36131"/>
            </a:xfrm>
            <a:custGeom>
              <a:avLst/>
              <a:gdLst/>
              <a:ahLst/>
              <a:cxnLst/>
              <a:rect l="0" t="0" r="0" b="0"/>
              <a:pathLst>
                <a:path w="37897" h="36131">
                  <a:moveTo>
                    <a:pt x="21659" y="695"/>
                  </a:moveTo>
                  <a:cubicBezTo>
                    <a:pt x="25876" y="1390"/>
                    <a:pt x="29830" y="3697"/>
                    <a:pt x="32525" y="7451"/>
                  </a:cubicBezTo>
                  <a:cubicBezTo>
                    <a:pt x="37897" y="14936"/>
                    <a:pt x="36195" y="25374"/>
                    <a:pt x="28701" y="30752"/>
                  </a:cubicBezTo>
                  <a:cubicBezTo>
                    <a:pt x="21208" y="36131"/>
                    <a:pt x="10762" y="34413"/>
                    <a:pt x="5389" y="26927"/>
                  </a:cubicBezTo>
                  <a:cubicBezTo>
                    <a:pt x="0" y="19419"/>
                    <a:pt x="1722" y="8983"/>
                    <a:pt x="9216" y="3605"/>
                  </a:cubicBezTo>
                  <a:cubicBezTo>
                    <a:pt x="12963" y="915"/>
                    <a:pt x="17442" y="0"/>
                    <a:pt x="21659" y="695"/>
                  </a:cubicBezTo>
                  <a:close/>
                </a:path>
              </a:pathLst>
            </a:custGeom>
            <a:ln w="0" cap="flat">
              <a:miter lim="127000"/>
            </a:ln>
          </p:spPr>
          <p:style>
            <a:lnRef idx="0">
              <a:srgbClr val="000000">
                <a:alpha val="0"/>
              </a:srgbClr>
            </a:lnRef>
            <a:fillRef idx="1">
              <a:srgbClr val="D24366"/>
            </a:fillRef>
            <a:effectRef idx="0">
              <a:scrgbClr r="0" g="0" b="0"/>
            </a:effectRef>
            <a:fontRef idx="none"/>
          </p:style>
          <p:txBody>
            <a:bodyPr/>
            <a:lstStyle/>
            <a:p>
              <a:endParaRPr lang="ru-RU"/>
            </a:p>
          </p:txBody>
        </p:sp>
      </p:grpSp>
      <p:sp>
        <p:nvSpPr>
          <p:cNvPr id="21" name="Прямоугольник 20">
            <a:extLst>
              <a:ext uri="{FF2B5EF4-FFF2-40B4-BE49-F238E27FC236}">
                <a16:creationId xmlns:a16="http://schemas.microsoft.com/office/drawing/2014/main" id="{0DDFA8DA-E508-4857-91AF-E544D35B73F9}"/>
              </a:ext>
            </a:extLst>
          </p:cNvPr>
          <p:cNvSpPr/>
          <p:nvPr/>
        </p:nvSpPr>
        <p:spPr>
          <a:xfrm>
            <a:off x="1566334" y="1918875"/>
            <a:ext cx="7973397" cy="784702"/>
          </a:xfrm>
          <a:prstGeom prst="rect">
            <a:avLst/>
          </a:prstGeom>
        </p:spPr>
        <p:txBody>
          <a:bodyPr wrap="square">
            <a:spAutoFit/>
          </a:bodyPr>
          <a:lstStyle/>
          <a:p>
            <a:pPr marL="11430" marR="132080" indent="-6350" algn="ctr">
              <a:lnSpc>
                <a:spcPct val="107000"/>
              </a:lnSpc>
              <a:spcAft>
                <a:spcPts val="0"/>
              </a:spcAft>
            </a:pPr>
            <a:r>
              <a:rPr lang="ru-RU" sz="4400" b="1" kern="0" dirty="0">
                <a:solidFill>
                  <a:srgbClr val="000000"/>
                </a:solidFill>
                <a:latin typeface="+mj-lt"/>
                <a:ea typeface="Calibri" panose="020F0502020204030204" pitchFamily="34" charset="0"/>
              </a:rPr>
              <a:t>НАЗЫВАЕМ ЦВЕТА</a:t>
            </a:r>
            <a:endParaRPr lang="ru-RU" sz="4400" b="1" kern="0" dirty="0">
              <a:solidFill>
                <a:srgbClr val="000000"/>
              </a:solidFill>
              <a:effectLst/>
              <a:latin typeface="+mj-lt"/>
              <a:ea typeface="Calibri" panose="020F0502020204030204" pitchFamily="34" charset="0"/>
            </a:endParaRPr>
          </a:p>
        </p:txBody>
      </p:sp>
    </p:spTree>
    <p:extLst>
      <p:ext uri="{BB962C8B-B14F-4D97-AF65-F5344CB8AC3E}">
        <p14:creationId xmlns:p14="http://schemas.microsoft.com/office/powerpoint/2010/main" val="227089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EBD0B8-E302-4ADC-A2A6-8FC05B3E246B}"/>
              </a:ext>
            </a:extLst>
          </p:cNvPr>
          <p:cNvSpPr>
            <a:spLocks noGrp="1"/>
          </p:cNvSpPr>
          <p:nvPr>
            <p:ph type="title"/>
          </p:nvPr>
        </p:nvSpPr>
        <p:spPr>
          <a:xfrm>
            <a:off x="838200" y="308856"/>
            <a:ext cx="10515600" cy="1562148"/>
          </a:xfrm>
        </p:spPr>
        <p:txBody>
          <a:bodyPr>
            <a:normAutofit fontScale="90000"/>
          </a:bodyPr>
          <a:lstStyle/>
          <a:p>
            <a:r>
              <a:rPr lang="ru-RU" b="1" dirty="0"/>
              <a:t>ВТОРАЯ ПРИЧИНА:</a:t>
            </a:r>
            <a:br>
              <a:rPr lang="ru-RU" b="1" dirty="0"/>
            </a:br>
            <a:r>
              <a:rPr lang="ru-RU" sz="3200" dirty="0"/>
              <a:t>ПРОГОВАРИВАНИЕ ТЕКСТА ПРО СЕБЯ ВО ВРЕМЯ ЧТЕНИЯ</a:t>
            </a:r>
          </a:p>
        </p:txBody>
      </p:sp>
      <p:sp>
        <p:nvSpPr>
          <p:cNvPr id="3" name="Объект 2">
            <a:extLst>
              <a:ext uri="{FF2B5EF4-FFF2-40B4-BE49-F238E27FC236}">
                <a16:creationId xmlns:a16="http://schemas.microsoft.com/office/drawing/2014/main" id="{56F79A24-E9DD-45EF-A3AA-50A00A9C299B}"/>
              </a:ext>
            </a:extLst>
          </p:cNvPr>
          <p:cNvSpPr>
            <a:spLocks noGrp="1"/>
          </p:cNvSpPr>
          <p:nvPr>
            <p:ph idx="1"/>
          </p:nvPr>
        </p:nvSpPr>
        <p:spPr>
          <a:xfrm>
            <a:off x="838200" y="2630657"/>
            <a:ext cx="10515600" cy="3546305"/>
          </a:xfrm>
        </p:spPr>
        <p:txBody>
          <a:bodyPr/>
          <a:lstStyle/>
          <a:p>
            <a:pPr marL="0" indent="0" algn="ctr">
              <a:buNone/>
            </a:pPr>
            <a:r>
              <a:rPr lang="ru-RU" sz="4400" dirty="0"/>
              <a:t>УПРАЖНЕНИЕ: «ОТ 10 ДО 1» </a:t>
            </a:r>
          </a:p>
          <a:p>
            <a:pPr marL="0" indent="0">
              <a:buNone/>
            </a:pPr>
            <a:r>
              <a:rPr lang="ru-RU" dirty="0"/>
              <a:t>Необходимо читать текст при этом одновременно считать про себя от 10 до 1. Не переживайте если не понимаете содержание прочитанного, важно читать, сосредоточившись на счёте. Помимо избавления от проговаривания, это упражнение развивает мышление и концентрацию.</a:t>
            </a:r>
          </a:p>
          <a:p>
            <a:endParaRPr lang="ru-RU" dirty="0"/>
          </a:p>
        </p:txBody>
      </p:sp>
    </p:spTree>
    <p:extLst>
      <p:ext uri="{BB962C8B-B14F-4D97-AF65-F5344CB8AC3E}">
        <p14:creationId xmlns:p14="http://schemas.microsoft.com/office/powerpoint/2010/main" val="3043270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37B0B1-0398-4D21-924C-EE00BF4500B3}"/>
              </a:ext>
            </a:extLst>
          </p:cNvPr>
          <p:cNvSpPr>
            <a:spLocks noGrp="1"/>
          </p:cNvSpPr>
          <p:nvPr>
            <p:ph type="title"/>
          </p:nvPr>
        </p:nvSpPr>
        <p:spPr>
          <a:xfrm>
            <a:off x="838200" y="365125"/>
            <a:ext cx="10515600" cy="1379269"/>
          </a:xfrm>
        </p:spPr>
        <p:txBody>
          <a:bodyPr>
            <a:normAutofit/>
          </a:bodyPr>
          <a:lstStyle/>
          <a:p>
            <a:r>
              <a:rPr lang="ru-RU" b="1" dirty="0"/>
              <a:t>ТРЕТЬЯ ПРИЧИНА:</a:t>
            </a:r>
            <a:br>
              <a:rPr lang="ru-RU" b="1" dirty="0"/>
            </a:br>
            <a:r>
              <a:rPr lang="ru-RU" sz="3200" dirty="0"/>
              <a:t>НЕРАЗВИТОЕ ПЕРИФЕРИЧЕСКОЕ ЗРЕНИЕ</a:t>
            </a:r>
          </a:p>
        </p:txBody>
      </p:sp>
      <p:sp>
        <p:nvSpPr>
          <p:cNvPr id="3" name="Объект 2">
            <a:extLst>
              <a:ext uri="{FF2B5EF4-FFF2-40B4-BE49-F238E27FC236}">
                <a16:creationId xmlns:a16="http://schemas.microsoft.com/office/drawing/2014/main" id="{5AD8D10C-C887-46C7-AECF-B281D39B6E2C}"/>
              </a:ext>
            </a:extLst>
          </p:cNvPr>
          <p:cNvSpPr>
            <a:spLocks noGrp="1"/>
          </p:cNvSpPr>
          <p:nvPr>
            <p:ph idx="1"/>
          </p:nvPr>
        </p:nvSpPr>
        <p:spPr>
          <a:xfrm>
            <a:off x="838200" y="1744394"/>
            <a:ext cx="10515600" cy="4748481"/>
          </a:xfrm>
        </p:spPr>
        <p:txBody>
          <a:bodyPr/>
          <a:lstStyle/>
          <a:p>
            <a:pPr marL="0" indent="0" algn="ctr">
              <a:buNone/>
            </a:pPr>
            <a:r>
              <a:rPr lang="ru-RU" sz="4400" dirty="0"/>
              <a:t>Упражнение: “Таблицы </a:t>
            </a:r>
            <a:r>
              <a:rPr lang="ru-RU" sz="4400" dirty="0" err="1"/>
              <a:t>Шульте</a:t>
            </a:r>
            <a:r>
              <a:rPr lang="ru-RU" sz="4400" dirty="0"/>
              <a:t>”</a:t>
            </a:r>
          </a:p>
          <a:p>
            <a:pPr marL="0" indent="0">
              <a:buNone/>
            </a:pPr>
            <a:endParaRPr lang="ru-RU" dirty="0"/>
          </a:p>
        </p:txBody>
      </p:sp>
      <p:grpSp>
        <p:nvGrpSpPr>
          <p:cNvPr id="4" name="Group 40722">
            <a:extLst>
              <a:ext uri="{FF2B5EF4-FFF2-40B4-BE49-F238E27FC236}">
                <a16:creationId xmlns:a16="http://schemas.microsoft.com/office/drawing/2014/main" id="{7FE1DDD8-83B0-4051-935A-E0648F2C89F1}"/>
              </a:ext>
            </a:extLst>
          </p:cNvPr>
          <p:cNvGrpSpPr/>
          <p:nvPr/>
        </p:nvGrpSpPr>
        <p:grpSpPr>
          <a:xfrm>
            <a:off x="1674055" y="2419642"/>
            <a:ext cx="8060788" cy="3757321"/>
            <a:chOff x="0" y="0"/>
            <a:chExt cx="6131381" cy="2650173"/>
          </a:xfrm>
        </p:grpSpPr>
        <p:pic>
          <p:nvPicPr>
            <p:cNvPr id="5" name="Picture 7534">
              <a:extLst>
                <a:ext uri="{FF2B5EF4-FFF2-40B4-BE49-F238E27FC236}">
                  <a16:creationId xmlns:a16="http://schemas.microsoft.com/office/drawing/2014/main" id="{D561BF7D-0270-42DD-A9C0-BE013937D14C}"/>
                </a:ext>
              </a:extLst>
            </p:cNvPr>
            <p:cNvPicPr/>
            <p:nvPr/>
          </p:nvPicPr>
          <p:blipFill>
            <a:blip r:embed="rId2"/>
            <a:stretch>
              <a:fillRect/>
            </a:stretch>
          </p:blipFill>
          <p:spPr>
            <a:xfrm>
              <a:off x="0" y="0"/>
              <a:ext cx="2936163" cy="2650173"/>
            </a:xfrm>
            <a:prstGeom prst="rect">
              <a:avLst/>
            </a:prstGeom>
          </p:spPr>
        </p:pic>
        <p:pic>
          <p:nvPicPr>
            <p:cNvPr id="6" name="Picture 7536">
              <a:extLst>
                <a:ext uri="{FF2B5EF4-FFF2-40B4-BE49-F238E27FC236}">
                  <a16:creationId xmlns:a16="http://schemas.microsoft.com/office/drawing/2014/main" id="{A296B9DC-4A5A-4CFB-8310-21C0849296D6}"/>
                </a:ext>
              </a:extLst>
            </p:cNvPr>
            <p:cNvPicPr/>
            <p:nvPr/>
          </p:nvPicPr>
          <p:blipFill>
            <a:blip r:embed="rId3"/>
            <a:stretch>
              <a:fillRect/>
            </a:stretch>
          </p:blipFill>
          <p:spPr>
            <a:xfrm>
              <a:off x="3185685" y="0"/>
              <a:ext cx="2945696" cy="2650173"/>
            </a:xfrm>
            <a:prstGeom prst="rect">
              <a:avLst/>
            </a:prstGeom>
          </p:spPr>
        </p:pic>
      </p:grpSp>
    </p:spTree>
    <p:extLst>
      <p:ext uri="{BB962C8B-B14F-4D97-AF65-F5344CB8AC3E}">
        <p14:creationId xmlns:p14="http://schemas.microsoft.com/office/powerpoint/2010/main" val="395206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DFA385-8D66-4805-8826-61648158E8E2}"/>
              </a:ext>
            </a:extLst>
          </p:cNvPr>
          <p:cNvSpPr>
            <a:spLocks noGrp="1"/>
          </p:cNvSpPr>
          <p:nvPr>
            <p:ph type="title"/>
          </p:nvPr>
        </p:nvSpPr>
        <p:spPr/>
        <p:txBody>
          <a:bodyPr/>
          <a:lstStyle/>
          <a:p>
            <a:r>
              <a:rPr lang="ru-RU" b="1" dirty="0"/>
              <a:t>ЧЕТВЕРТАЯ ПРИЧИНА:</a:t>
            </a:r>
            <a:r>
              <a:rPr lang="ru-RU" sz="3200" dirty="0"/>
              <a:t>ВОЗВРАТНЫЕ ДВИЖЕНИЯ ГЛАЗ (РЕГРЕССИИ)</a:t>
            </a:r>
          </a:p>
        </p:txBody>
      </p:sp>
      <p:sp>
        <p:nvSpPr>
          <p:cNvPr id="3" name="Объект 2">
            <a:extLst>
              <a:ext uri="{FF2B5EF4-FFF2-40B4-BE49-F238E27FC236}">
                <a16:creationId xmlns:a16="http://schemas.microsoft.com/office/drawing/2014/main" id="{BC0BBE97-DAB3-4F8F-8330-23B42B2EDBAC}"/>
              </a:ext>
            </a:extLst>
          </p:cNvPr>
          <p:cNvSpPr>
            <a:spLocks noGrp="1"/>
          </p:cNvSpPr>
          <p:nvPr>
            <p:ph idx="1"/>
          </p:nvPr>
        </p:nvSpPr>
        <p:spPr>
          <a:xfrm>
            <a:off x="838200" y="2560319"/>
            <a:ext cx="10515600" cy="3616643"/>
          </a:xfrm>
        </p:spPr>
        <p:txBody>
          <a:bodyPr/>
          <a:lstStyle/>
          <a:p>
            <a:pPr marL="0" indent="0" algn="ctr">
              <a:buNone/>
            </a:pPr>
            <a:r>
              <a:rPr lang="ru-RU" sz="4400" dirty="0"/>
              <a:t>Техника: «Чтение с указателем»</a:t>
            </a:r>
          </a:p>
          <a:p>
            <a:pPr marL="0" indent="0">
              <a:buNone/>
            </a:pPr>
            <a:r>
              <a:rPr lang="ru-RU" dirty="0"/>
              <a:t>Нужно читать текст водя по нему пальцем или карандашом. Задавайте указателем темп чтения, пробуйте ускорять и снижать темп. Ваш взгляд должен следовать за указателем. Помимо избавления от регрессий, это упражнение развивает скорость чтения и концентрацию</a:t>
            </a:r>
          </a:p>
        </p:txBody>
      </p:sp>
    </p:spTree>
    <p:extLst>
      <p:ext uri="{BB962C8B-B14F-4D97-AF65-F5344CB8AC3E}">
        <p14:creationId xmlns:p14="http://schemas.microsoft.com/office/powerpoint/2010/main" val="86460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DFEFB2-75E9-4EE3-9E25-F172FF1099FA}"/>
              </a:ext>
            </a:extLst>
          </p:cNvPr>
          <p:cNvSpPr>
            <a:spLocks noGrp="1"/>
          </p:cNvSpPr>
          <p:nvPr>
            <p:ph type="title"/>
          </p:nvPr>
        </p:nvSpPr>
        <p:spPr/>
        <p:txBody>
          <a:bodyPr>
            <a:normAutofit/>
          </a:bodyPr>
          <a:lstStyle/>
          <a:p>
            <a:r>
              <a:rPr lang="ru-RU" b="1" dirty="0"/>
              <a:t>ПЯТАЯ ПРИЧИНА:</a:t>
            </a:r>
            <a:r>
              <a:rPr lang="ru-RU" sz="3200" dirty="0"/>
              <a:t>ЭТО НЕРАЗВИТОЕ БЫСТРОЕ ВОСПРИЯТИЕ ТЕКСТА.</a:t>
            </a:r>
          </a:p>
        </p:txBody>
      </p:sp>
      <p:sp>
        <p:nvSpPr>
          <p:cNvPr id="3" name="Объект 2">
            <a:extLst>
              <a:ext uri="{FF2B5EF4-FFF2-40B4-BE49-F238E27FC236}">
                <a16:creationId xmlns:a16="http://schemas.microsoft.com/office/drawing/2014/main" id="{7B4DD110-B08F-48F3-B7E4-94A4363B408A}"/>
              </a:ext>
            </a:extLst>
          </p:cNvPr>
          <p:cNvSpPr>
            <a:spLocks noGrp="1"/>
          </p:cNvSpPr>
          <p:nvPr>
            <p:ph idx="1"/>
          </p:nvPr>
        </p:nvSpPr>
        <p:spPr>
          <a:xfrm>
            <a:off x="140677" y="2160589"/>
            <a:ext cx="11412415" cy="4336463"/>
          </a:xfrm>
        </p:spPr>
        <p:txBody>
          <a:bodyPr>
            <a:normAutofit/>
          </a:bodyPr>
          <a:lstStyle/>
          <a:p>
            <a:pPr marL="0" indent="0" algn="ctr">
              <a:buNone/>
            </a:pPr>
            <a:r>
              <a:rPr lang="ru-RU" sz="4400" dirty="0"/>
              <a:t>Упражнение: "Перемешанные буквы" </a:t>
            </a:r>
          </a:p>
          <a:p>
            <a:pPr marL="0" indent="0">
              <a:buNone/>
            </a:pPr>
            <a:r>
              <a:rPr lang="ru-RU" dirty="0"/>
              <a:t>Развивает быстрое восприятие текста, мышление, внимание и способность концентрироваться.</a:t>
            </a:r>
          </a:p>
          <a:p>
            <a:pPr marL="0" indent="0" algn="ctr">
              <a:buNone/>
            </a:pPr>
            <a:r>
              <a:rPr lang="ru-RU" dirty="0"/>
              <a:t>ТЕКСТ: </a:t>
            </a:r>
          </a:p>
          <a:p>
            <a:pPr marL="0" indent="0">
              <a:buNone/>
            </a:pPr>
            <a:r>
              <a:rPr lang="ru-RU" sz="2800" dirty="0"/>
              <a:t>На </a:t>
            </a:r>
            <a:r>
              <a:rPr lang="ru-RU" sz="2800" dirty="0" err="1"/>
              <a:t>карю</a:t>
            </a:r>
            <a:r>
              <a:rPr lang="ru-RU" sz="2800" dirty="0"/>
              <a:t> леса под </a:t>
            </a:r>
            <a:r>
              <a:rPr lang="ru-RU" sz="2800" dirty="0" err="1"/>
              <a:t>пыьылнм</a:t>
            </a:r>
            <a:r>
              <a:rPr lang="ru-RU" sz="2800" dirty="0"/>
              <a:t> </a:t>
            </a:r>
            <a:r>
              <a:rPr lang="ru-RU" sz="2800" dirty="0" err="1"/>
              <a:t>лоистм</a:t>
            </a:r>
            <a:r>
              <a:rPr lang="ru-RU" sz="2800" dirty="0"/>
              <a:t>  жил да был </a:t>
            </a:r>
            <a:r>
              <a:rPr lang="ru-RU" sz="2800" dirty="0" err="1"/>
              <a:t>Жочук</a:t>
            </a:r>
            <a:r>
              <a:rPr lang="ru-RU" sz="2800" dirty="0"/>
              <a:t>. Был он такой </a:t>
            </a:r>
            <a:r>
              <a:rPr lang="ru-RU" sz="2800" dirty="0" err="1"/>
              <a:t>миекльнай</a:t>
            </a:r>
            <a:r>
              <a:rPr lang="ru-RU" sz="2800" dirty="0"/>
              <a:t>, что его </a:t>
            </a:r>
            <a:r>
              <a:rPr lang="ru-RU" sz="2800" dirty="0" err="1"/>
              <a:t>нтико</a:t>
            </a:r>
            <a:r>
              <a:rPr lang="ru-RU" sz="2800" dirty="0"/>
              <a:t> никогда не </a:t>
            </a:r>
            <a:r>
              <a:rPr lang="ru-RU" sz="2800" dirty="0" err="1"/>
              <a:t>зачмеал</a:t>
            </a:r>
            <a:r>
              <a:rPr lang="ru-RU" sz="2800" dirty="0"/>
              <a:t>. </a:t>
            </a:r>
            <a:r>
              <a:rPr lang="ru-RU" sz="2800" dirty="0" err="1"/>
              <a:t>Бавлыо</a:t>
            </a:r>
            <a:r>
              <a:rPr lang="ru-RU" sz="2800" dirty="0"/>
              <a:t>, идет он с </a:t>
            </a:r>
            <a:r>
              <a:rPr lang="ru-RU" sz="2800" dirty="0" err="1"/>
              <a:t>урта</a:t>
            </a:r>
            <a:r>
              <a:rPr lang="ru-RU" sz="2800" dirty="0"/>
              <a:t> по </a:t>
            </a:r>
            <a:r>
              <a:rPr lang="ru-RU" sz="2800" dirty="0" err="1"/>
              <a:t>тпиорнке</a:t>
            </a:r>
            <a:r>
              <a:rPr lang="ru-RU" sz="2800" dirty="0"/>
              <a:t> к </a:t>
            </a:r>
            <a:r>
              <a:rPr lang="ru-RU" sz="2800" dirty="0" err="1"/>
              <a:t>озреу</a:t>
            </a:r>
            <a:r>
              <a:rPr lang="ru-RU" sz="2800" dirty="0"/>
              <a:t> — </a:t>
            </a:r>
            <a:r>
              <a:rPr lang="ru-RU" sz="2800" dirty="0" err="1"/>
              <a:t>уатсьмывя</a:t>
            </a:r>
            <a:r>
              <a:rPr lang="ru-RU" sz="2800" dirty="0"/>
              <a:t> и </a:t>
            </a:r>
            <a:r>
              <a:rPr lang="ru-RU" sz="2800" dirty="0" err="1"/>
              <a:t>чииттсь</a:t>
            </a:r>
            <a:r>
              <a:rPr lang="ru-RU" sz="2800" dirty="0"/>
              <a:t> </a:t>
            </a:r>
            <a:r>
              <a:rPr lang="ru-RU" sz="2800" dirty="0" err="1"/>
              <a:t>збуы</a:t>
            </a:r>
            <a:r>
              <a:rPr lang="ru-RU" sz="2800" dirty="0"/>
              <a:t> — и </a:t>
            </a:r>
            <a:r>
              <a:rPr lang="ru-RU" sz="2800" dirty="0" err="1"/>
              <a:t>вдиит</a:t>
            </a:r>
            <a:r>
              <a:rPr lang="ru-RU" sz="2800" dirty="0"/>
              <a:t>: </a:t>
            </a:r>
            <a:r>
              <a:rPr lang="ru-RU" sz="2800" dirty="0" err="1"/>
              <a:t>насвчтеру</a:t>
            </a:r>
            <a:r>
              <a:rPr lang="ru-RU" sz="2800" dirty="0"/>
              <a:t> </a:t>
            </a:r>
            <a:r>
              <a:rPr lang="ru-RU" sz="2800" dirty="0" err="1"/>
              <a:t>гжооспа</a:t>
            </a:r>
            <a:r>
              <a:rPr lang="ru-RU" sz="2800" dirty="0"/>
              <a:t> </a:t>
            </a:r>
            <a:r>
              <a:rPr lang="ru-RU" sz="2800" dirty="0" err="1"/>
              <a:t>Гицуесна</a:t>
            </a:r>
            <a:r>
              <a:rPr lang="ru-RU" sz="2800" dirty="0"/>
              <a:t>.</a:t>
            </a:r>
          </a:p>
        </p:txBody>
      </p:sp>
    </p:spTree>
    <p:extLst>
      <p:ext uri="{BB962C8B-B14F-4D97-AF65-F5344CB8AC3E}">
        <p14:creationId xmlns:p14="http://schemas.microsoft.com/office/powerpoint/2010/main" val="326195425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TotalTime>
  <Words>218</Words>
  <Application>Microsoft Office PowerPoint</Application>
  <PresentationFormat>Широкоэкранный</PresentationFormat>
  <Paragraphs>17</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Trebuchet MS</vt:lpstr>
      <vt:lpstr>Wingdings 3</vt:lpstr>
      <vt:lpstr>Аспект</vt:lpstr>
      <vt:lpstr>Упражнения для профилактик и коррекции дислексии </vt:lpstr>
      <vt:lpstr>ПЕРВАЯ ПРИЧИНА МЕДЛЕННОГО ЧТЕНИЯ: НИЗКАЯ КОНЦЕНТРАЦИЯ ВНИМАНИЯ, ОТВЛЕЧЕНИЕ  ВО ВРЕМЯ ЧТЕНИЯ  </vt:lpstr>
      <vt:lpstr>ВТОРАЯ ПРИЧИНА: ПРОГОВАРИВАНИЕ ТЕКСТА ПРО СЕБЯ ВО ВРЕМЯ ЧТЕНИЯ</vt:lpstr>
      <vt:lpstr>ТРЕТЬЯ ПРИЧИНА: НЕРАЗВИТОЕ ПЕРИФЕРИЧЕСКОЕ ЗРЕНИЕ</vt:lpstr>
      <vt:lpstr>ЧЕТВЕРТАЯ ПРИЧИНА:ВОЗВРАТНЫЕ ДВИЖЕНИЯ ГЛАЗ (РЕГРЕССИИ)</vt:lpstr>
      <vt:lpstr>ПЯТАЯ ПРИЧИНА:ЭТО НЕРАЗВИТОЕ БЫСТРОЕ ВОСПРИЯТИЕ ТЕКСТА.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причин медленного чтения.  </dc:title>
  <dc:creator>Пользователь Windows</dc:creator>
  <cp:lastModifiedBy>Пользователь Windows</cp:lastModifiedBy>
  <cp:revision>8</cp:revision>
  <dcterms:created xsi:type="dcterms:W3CDTF">2022-08-23T14:37:20Z</dcterms:created>
  <dcterms:modified xsi:type="dcterms:W3CDTF">2022-11-17T15:53:01Z</dcterms:modified>
</cp:coreProperties>
</file>