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на темперамент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8482899958806133E-2"/>
          <c:y val="0.13242978466784491"/>
          <c:w val="0.94727846872495147"/>
          <c:h val="0.6274907383590117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МК 3-3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Лист1!$A$2:$A$5</c:f>
              <c:strCache>
                <c:ptCount val="4"/>
                <c:pt idx="0">
                  <c:v>Сангвиник</c:v>
                </c:pt>
                <c:pt idx="1">
                  <c:v>Меланхолик</c:v>
                </c:pt>
                <c:pt idx="2">
                  <c:v>Флегматик</c:v>
                </c:pt>
                <c:pt idx="3">
                  <c:v>Холерик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</c:v>
                </c:pt>
                <c:pt idx="1">
                  <c:v>3</c:v>
                </c:pt>
                <c:pt idx="2">
                  <c:v>7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678-4131-92D4-174C465597E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МРиОА 3-1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Лист1!$A$2:$A$5</c:f>
              <c:strCache>
                <c:ptCount val="4"/>
                <c:pt idx="0">
                  <c:v>Сангвиник</c:v>
                </c:pt>
                <c:pt idx="1">
                  <c:v>Меланхолик</c:v>
                </c:pt>
                <c:pt idx="2">
                  <c:v>Флегматик</c:v>
                </c:pt>
                <c:pt idx="3">
                  <c:v>Холерик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11</c:v>
                </c:pt>
                <c:pt idx="1">
                  <c:v>6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678-4131-92D4-174C465597E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ТОД 4-1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Лист1!$A$2:$A$5</c:f>
              <c:strCache>
                <c:ptCount val="4"/>
                <c:pt idx="0">
                  <c:v>Сангвиник</c:v>
                </c:pt>
                <c:pt idx="1">
                  <c:v>Меланхолик</c:v>
                </c:pt>
                <c:pt idx="2">
                  <c:v>Флегматик</c:v>
                </c:pt>
                <c:pt idx="3">
                  <c:v>Холерик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13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678-4131-92D4-174C465597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2696208"/>
        <c:axId val="362700688"/>
      </c:lineChart>
      <c:catAx>
        <c:axId val="362696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2700688"/>
        <c:crosses val="autoZero"/>
        <c:auto val="1"/>
        <c:lblAlgn val="ctr"/>
        <c:lblOffset val="100"/>
        <c:noMultiLvlLbl val="0"/>
      </c:catAx>
      <c:valAx>
        <c:axId val="362700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2696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105219871354225"/>
          <c:y val="0.90063005768383586"/>
          <c:w val="0.46741760142842365"/>
          <c:h val="7.68404277651135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</a:t>
            </a:r>
            <a:r>
              <a:rPr lang="ru-RU" sz="28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 риску Шуберта</a:t>
            </a:r>
          </a:p>
        </c:rich>
      </c:tx>
      <c:layout>
        <c:manualLayout>
          <c:xMode val="edge"/>
          <c:yMode val="edge"/>
          <c:x val="0.2835797471611756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9871334018030354E-2"/>
          <c:y val="9.532330648395225E-2"/>
          <c:w val="0.95080499448438516"/>
          <c:h val="0.7395089385170626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МК 3-3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Лист1!$A$2:$A$4</c:f>
              <c:strCache>
                <c:ptCount val="3"/>
                <c:pt idx="0">
                  <c:v>Средний</c:v>
                </c:pt>
                <c:pt idx="1">
                  <c:v>Склонен</c:v>
                </c:pt>
                <c:pt idx="2">
                  <c:v>Осторожный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</c:v>
                </c:pt>
                <c:pt idx="1">
                  <c:v>6</c:v>
                </c:pt>
                <c:pt idx="2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34-4ED4-8489-61B5AAF483B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МРиОА 3-1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Лист1!$A$2:$A$4</c:f>
              <c:strCache>
                <c:ptCount val="3"/>
                <c:pt idx="0">
                  <c:v>Средний</c:v>
                </c:pt>
                <c:pt idx="1">
                  <c:v>Склонен</c:v>
                </c:pt>
                <c:pt idx="2">
                  <c:v>Осторожный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12</c:v>
                </c:pt>
                <c:pt idx="1">
                  <c:v>6</c:v>
                </c:pt>
                <c:pt idx="2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34-4ED4-8489-61B5AAF483B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ТОД 4-1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Лист1!$A$2:$A$4</c:f>
              <c:strCache>
                <c:ptCount val="3"/>
                <c:pt idx="0">
                  <c:v>Средний</c:v>
                </c:pt>
                <c:pt idx="1">
                  <c:v>Склонен</c:v>
                </c:pt>
                <c:pt idx="2">
                  <c:v>Осторожный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12</c:v>
                </c:pt>
                <c:pt idx="1">
                  <c:v>8</c:v>
                </c:pt>
                <c:pt idx="2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B34-4ED4-8489-61B5AAF483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7463904"/>
        <c:axId val="587459984"/>
      </c:lineChart>
      <c:catAx>
        <c:axId val="587463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87459984"/>
        <c:crosses val="autoZero"/>
        <c:auto val="1"/>
        <c:lblAlgn val="ctr"/>
        <c:lblOffset val="100"/>
        <c:noMultiLvlLbl val="0"/>
      </c:catAx>
      <c:valAx>
        <c:axId val="587459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87463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Дифференциально-диагностический</a:t>
            </a:r>
            <a:r>
              <a:rPr lang="ru-RU" sz="28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опросник (ДДО)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МК 3-3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Лист1!$A$2:$A$6</c:f>
              <c:strCache>
                <c:ptCount val="5"/>
                <c:pt idx="0">
                  <c:v>Человек-Техник</c:v>
                </c:pt>
                <c:pt idx="1">
                  <c:v>Человек-Человек</c:v>
                </c:pt>
                <c:pt idx="2">
                  <c:v>Человек-Знак системы</c:v>
                </c:pt>
                <c:pt idx="3">
                  <c:v>Человек-Художественный образ</c:v>
                </c:pt>
                <c:pt idx="4">
                  <c:v>Человек-Природа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14</c:v>
                </c:pt>
                <c:pt idx="1">
                  <c:v>4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7AB-4DE9-A435-8EEC15926FA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МРиОА 3-1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Лист1!$A$2:$A$6</c:f>
              <c:strCache>
                <c:ptCount val="5"/>
                <c:pt idx="0">
                  <c:v>Человек-Техник</c:v>
                </c:pt>
                <c:pt idx="1">
                  <c:v>Человек-Человек</c:v>
                </c:pt>
                <c:pt idx="2">
                  <c:v>Человек-Знак системы</c:v>
                </c:pt>
                <c:pt idx="3">
                  <c:v>Человек-Художественный образ</c:v>
                </c:pt>
                <c:pt idx="4">
                  <c:v>Человек-Природа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12</c:v>
                </c:pt>
                <c:pt idx="1">
                  <c:v>8</c:v>
                </c:pt>
                <c:pt idx="2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7AB-4DE9-A435-8EEC15926FA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ТОД 4-1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Лист1!$A$2:$A$6</c:f>
              <c:strCache>
                <c:ptCount val="5"/>
                <c:pt idx="0">
                  <c:v>Человек-Техник</c:v>
                </c:pt>
                <c:pt idx="1">
                  <c:v>Человек-Человек</c:v>
                </c:pt>
                <c:pt idx="2">
                  <c:v>Человек-Знак системы</c:v>
                </c:pt>
                <c:pt idx="3">
                  <c:v>Человек-Художественный образ</c:v>
                </c:pt>
                <c:pt idx="4">
                  <c:v>Человек-Природа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11</c:v>
                </c:pt>
                <c:pt idx="1">
                  <c:v>8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7AB-4DE9-A435-8EEC15926F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0045888"/>
        <c:axId val="590050368"/>
      </c:lineChart>
      <c:catAx>
        <c:axId val="590045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90050368"/>
        <c:crosses val="autoZero"/>
        <c:auto val="1"/>
        <c:lblAlgn val="ctr"/>
        <c:lblOffset val="100"/>
        <c:noMultiLvlLbl val="0"/>
      </c:catAx>
      <c:valAx>
        <c:axId val="590050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90045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Адаптированность</a:t>
            </a:r>
            <a:r>
              <a:rPr lang="ru-RU" sz="28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студентов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МК 3-3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Лист1!$A$2:$A$9</c:f>
              <c:strCache>
                <c:ptCount val="8"/>
                <c:pt idx="0">
                  <c:v>Низкая (в группе)</c:v>
                </c:pt>
                <c:pt idx="1">
                  <c:v>Средняя(в группе)</c:v>
                </c:pt>
                <c:pt idx="2">
                  <c:v>Выше среднего(в группе)</c:v>
                </c:pt>
                <c:pt idx="3">
                  <c:v>Ниже среднего(в группе)</c:v>
                </c:pt>
                <c:pt idx="4">
                  <c:v>Низкая(в уч.деят.)</c:v>
                </c:pt>
                <c:pt idx="5">
                  <c:v>Средняя(в уч.деят.)</c:v>
                </c:pt>
                <c:pt idx="6">
                  <c:v>Ниже среднего(уч.деят.)</c:v>
                </c:pt>
                <c:pt idx="7">
                  <c:v>Выше среднего(в уч.деят.)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15</c:v>
                </c:pt>
                <c:pt idx="1">
                  <c:v>8</c:v>
                </c:pt>
                <c:pt idx="2">
                  <c:v>0</c:v>
                </c:pt>
                <c:pt idx="3">
                  <c:v>0</c:v>
                </c:pt>
                <c:pt idx="4">
                  <c:v>18</c:v>
                </c:pt>
                <c:pt idx="5">
                  <c:v>5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6FE-440F-BDE3-AD8993B8BC2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МРиОА 3-1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Лист1!$A$2:$A$9</c:f>
              <c:strCache>
                <c:ptCount val="8"/>
                <c:pt idx="0">
                  <c:v>Низкая (в группе)</c:v>
                </c:pt>
                <c:pt idx="1">
                  <c:v>Средняя(в группе)</c:v>
                </c:pt>
                <c:pt idx="2">
                  <c:v>Выше среднего(в группе)</c:v>
                </c:pt>
                <c:pt idx="3">
                  <c:v>Ниже среднего(в группе)</c:v>
                </c:pt>
                <c:pt idx="4">
                  <c:v>Низкая(в уч.деят.)</c:v>
                </c:pt>
                <c:pt idx="5">
                  <c:v>Средняя(в уч.деят.)</c:v>
                </c:pt>
                <c:pt idx="6">
                  <c:v>Ниже среднего(уч.деят.)</c:v>
                </c:pt>
                <c:pt idx="7">
                  <c:v>Выше среднего(в уч.деят.)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7</c:v>
                </c:pt>
                <c:pt idx="1">
                  <c:v>12</c:v>
                </c:pt>
                <c:pt idx="2">
                  <c:v>0</c:v>
                </c:pt>
                <c:pt idx="3">
                  <c:v>3</c:v>
                </c:pt>
                <c:pt idx="4">
                  <c:v>11</c:v>
                </c:pt>
                <c:pt idx="5">
                  <c:v>10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6FE-440F-BDE3-AD8993B8BC2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ТОД 4-1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Лист1!$A$2:$A$9</c:f>
              <c:strCache>
                <c:ptCount val="8"/>
                <c:pt idx="0">
                  <c:v>Низкая (в группе)</c:v>
                </c:pt>
                <c:pt idx="1">
                  <c:v>Средняя(в группе)</c:v>
                </c:pt>
                <c:pt idx="2">
                  <c:v>Выше среднего(в группе)</c:v>
                </c:pt>
                <c:pt idx="3">
                  <c:v>Ниже среднего(в группе)</c:v>
                </c:pt>
                <c:pt idx="4">
                  <c:v>Низкая(в уч.деят.)</c:v>
                </c:pt>
                <c:pt idx="5">
                  <c:v>Средняя(в уч.деят.)</c:v>
                </c:pt>
                <c:pt idx="6">
                  <c:v>Ниже среднего(уч.деят.)</c:v>
                </c:pt>
                <c:pt idx="7">
                  <c:v>Выше среднего(в уч.деят.)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13</c:v>
                </c:pt>
                <c:pt idx="1">
                  <c:v>7</c:v>
                </c:pt>
                <c:pt idx="2">
                  <c:v>2</c:v>
                </c:pt>
                <c:pt idx="3">
                  <c:v>0</c:v>
                </c:pt>
                <c:pt idx="4">
                  <c:v>8</c:v>
                </c:pt>
                <c:pt idx="5">
                  <c:v>13</c:v>
                </c:pt>
                <c:pt idx="6">
                  <c:v>0</c:v>
                </c:pt>
                <c:pt idx="7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6FE-440F-BDE3-AD8993B8BC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7938016"/>
        <c:axId val="267935776"/>
      </c:lineChart>
      <c:catAx>
        <c:axId val="267938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7935776"/>
        <c:crosses val="autoZero"/>
        <c:auto val="1"/>
        <c:lblAlgn val="ctr"/>
        <c:lblOffset val="100"/>
        <c:noMultiLvlLbl val="0"/>
      </c:catAx>
      <c:valAx>
        <c:axId val="267935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7938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Самооценка</a:t>
            </a:r>
            <a:r>
              <a:rPr lang="ru-RU" sz="28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психических состояний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МК 3-3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Лист1!$A$2:$A$13</c:f>
              <c:strCache>
                <c:ptCount val="12"/>
                <c:pt idx="0">
                  <c:v>Тревожность (нет)</c:v>
                </c:pt>
                <c:pt idx="1">
                  <c:v>Тревожность (средняя)</c:v>
                </c:pt>
                <c:pt idx="2">
                  <c:v>Тревожность(очень)</c:v>
                </c:pt>
                <c:pt idx="3">
                  <c:v>Фрустрация(нет высокой самооценки и не боится трудностей)</c:v>
                </c:pt>
                <c:pt idx="4">
                  <c:v>Фрустарция(средняя)</c:v>
                </c:pt>
                <c:pt idx="5">
                  <c:v>Фрустрация(низкая самооценка)</c:v>
                </c:pt>
                <c:pt idx="6">
                  <c:v>Агрессивность(средняя)</c:v>
                </c:pt>
                <c:pt idx="7">
                  <c:v>Агрессивность(спокоен)</c:v>
                </c:pt>
                <c:pt idx="8">
                  <c:v>Агрессивность(агрессивен)</c:v>
                </c:pt>
                <c:pt idx="9">
                  <c:v>Ригидность(нет)</c:v>
                </c:pt>
                <c:pt idx="10">
                  <c:v>Ригидность(средняя)</c:v>
                </c:pt>
                <c:pt idx="11">
                  <c:v>Ригиндность(сильно выраженная)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18</c:v>
                </c:pt>
                <c:pt idx="1">
                  <c:v>5</c:v>
                </c:pt>
                <c:pt idx="2">
                  <c:v>0</c:v>
                </c:pt>
                <c:pt idx="3">
                  <c:v>18</c:v>
                </c:pt>
                <c:pt idx="4">
                  <c:v>5</c:v>
                </c:pt>
                <c:pt idx="5">
                  <c:v>0</c:v>
                </c:pt>
                <c:pt idx="6">
                  <c:v>10</c:v>
                </c:pt>
                <c:pt idx="7">
                  <c:v>12</c:v>
                </c:pt>
                <c:pt idx="8">
                  <c:v>0</c:v>
                </c:pt>
                <c:pt idx="9">
                  <c:v>12</c:v>
                </c:pt>
                <c:pt idx="10">
                  <c:v>9</c:v>
                </c:pt>
                <c:pt idx="1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3D-4BFA-851F-25774226C90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МРиОА 3-1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Лист1!$A$2:$A$13</c:f>
              <c:strCache>
                <c:ptCount val="12"/>
                <c:pt idx="0">
                  <c:v>Тревожность (нет)</c:v>
                </c:pt>
                <c:pt idx="1">
                  <c:v>Тревожность (средняя)</c:v>
                </c:pt>
                <c:pt idx="2">
                  <c:v>Тревожность(очень)</c:v>
                </c:pt>
                <c:pt idx="3">
                  <c:v>Фрустрация(нет высокой самооценки и не боится трудностей)</c:v>
                </c:pt>
                <c:pt idx="4">
                  <c:v>Фрустарция(средняя)</c:v>
                </c:pt>
                <c:pt idx="5">
                  <c:v>Фрустрация(низкая самооценка)</c:v>
                </c:pt>
                <c:pt idx="6">
                  <c:v>Агрессивность(средняя)</c:v>
                </c:pt>
                <c:pt idx="7">
                  <c:v>Агрессивность(спокоен)</c:v>
                </c:pt>
                <c:pt idx="8">
                  <c:v>Агрессивность(агрессивен)</c:v>
                </c:pt>
                <c:pt idx="9">
                  <c:v>Ригидность(нет)</c:v>
                </c:pt>
                <c:pt idx="10">
                  <c:v>Ригидность(средняя)</c:v>
                </c:pt>
                <c:pt idx="11">
                  <c:v>Ригиндность(сильно выраженная)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18</c:v>
                </c:pt>
                <c:pt idx="1">
                  <c:v>4</c:v>
                </c:pt>
                <c:pt idx="2">
                  <c:v>0</c:v>
                </c:pt>
                <c:pt idx="3">
                  <c:v>15</c:v>
                </c:pt>
                <c:pt idx="4">
                  <c:v>7</c:v>
                </c:pt>
                <c:pt idx="5">
                  <c:v>0</c:v>
                </c:pt>
                <c:pt idx="6">
                  <c:v>6</c:v>
                </c:pt>
                <c:pt idx="7">
                  <c:v>16</c:v>
                </c:pt>
                <c:pt idx="8">
                  <c:v>0</c:v>
                </c:pt>
                <c:pt idx="9">
                  <c:v>11</c:v>
                </c:pt>
                <c:pt idx="10">
                  <c:v>11</c:v>
                </c:pt>
                <c:pt idx="1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03D-4BFA-851F-25774226C90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ТОД 4-1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Лист1!$A$2:$A$13</c:f>
              <c:strCache>
                <c:ptCount val="12"/>
                <c:pt idx="0">
                  <c:v>Тревожность (нет)</c:v>
                </c:pt>
                <c:pt idx="1">
                  <c:v>Тревожность (средняя)</c:v>
                </c:pt>
                <c:pt idx="2">
                  <c:v>Тревожность(очень)</c:v>
                </c:pt>
                <c:pt idx="3">
                  <c:v>Фрустрация(нет высокой самооценки и не боится трудностей)</c:v>
                </c:pt>
                <c:pt idx="4">
                  <c:v>Фрустарция(средняя)</c:v>
                </c:pt>
                <c:pt idx="5">
                  <c:v>Фрустрация(низкая самооценка)</c:v>
                </c:pt>
                <c:pt idx="6">
                  <c:v>Агрессивность(средняя)</c:v>
                </c:pt>
                <c:pt idx="7">
                  <c:v>Агрессивность(спокоен)</c:v>
                </c:pt>
                <c:pt idx="8">
                  <c:v>Агрессивность(агрессивен)</c:v>
                </c:pt>
                <c:pt idx="9">
                  <c:v>Ригидность(нет)</c:v>
                </c:pt>
                <c:pt idx="10">
                  <c:v>Ригидность(средняя)</c:v>
                </c:pt>
                <c:pt idx="11">
                  <c:v>Ригиндность(сильно выраженная)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12</c:v>
                </c:pt>
                <c:pt idx="1">
                  <c:v>10</c:v>
                </c:pt>
                <c:pt idx="2">
                  <c:v>1</c:v>
                </c:pt>
                <c:pt idx="3">
                  <c:v>3</c:v>
                </c:pt>
                <c:pt idx="4">
                  <c:v>5</c:v>
                </c:pt>
                <c:pt idx="5">
                  <c:v>1</c:v>
                </c:pt>
                <c:pt idx="6">
                  <c:v>17</c:v>
                </c:pt>
                <c:pt idx="7">
                  <c:v>5</c:v>
                </c:pt>
                <c:pt idx="8">
                  <c:v>1</c:v>
                </c:pt>
                <c:pt idx="9">
                  <c:v>4</c:v>
                </c:pt>
                <c:pt idx="10">
                  <c:v>18</c:v>
                </c:pt>
                <c:pt idx="1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03D-4BFA-851F-25774226C9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0530240"/>
        <c:axId val="430536960"/>
      </c:lineChart>
      <c:catAx>
        <c:axId val="43053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0536960"/>
        <c:crosses val="autoZero"/>
        <c:auto val="1"/>
        <c:lblAlgn val="ctr"/>
        <c:lblOffset val="100"/>
        <c:noMultiLvlLbl val="0"/>
      </c:catAx>
      <c:valAx>
        <c:axId val="430536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0530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66E4-E32D-4A96-88AB-CC7E96964A34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678C-6B0E-44D1-94B2-0E0853A95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896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66E4-E32D-4A96-88AB-CC7E96964A34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678C-6B0E-44D1-94B2-0E0853A95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91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66E4-E32D-4A96-88AB-CC7E96964A34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678C-6B0E-44D1-94B2-0E0853A95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43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66E4-E32D-4A96-88AB-CC7E96964A34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678C-6B0E-44D1-94B2-0E0853A95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653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66E4-E32D-4A96-88AB-CC7E96964A34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678C-6B0E-44D1-94B2-0E0853A95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557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66E4-E32D-4A96-88AB-CC7E96964A34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678C-6B0E-44D1-94B2-0E0853A95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663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66E4-E32D-4A96-88AB-CC7E96964A34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678C-6B0E-44D1-94B2-0E0853A95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300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66E4-E32D-4A96-88AB-CC7E96964A34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678C-6B0E-44D1-94B2-0E0853A95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228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66E4-E32D-4A96-88AB-CC7E96964A34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678C-6B0E-44D1-94B2-0E0853A95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97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66E4-E32D-4A96-88AB-CC7E96964A34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678C-6B0E-44D1-94B2-0E0853A95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051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66E4-E32D-4A96-88AB-CC7E96964A34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678C-6B0E-44D1-94B2-0E0853A95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923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E66E4-E32D-4A96-88AB-CC7E96964A34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0678C-6B0E-44D1-94B2-0E0853A95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645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66142" y="123092"/>
            <a:ext cx="9144000" cy="995363"/>
          </a:xfrm>
        </p:spPr>
        <p:txBody>
          <a:bodyPr>
            <a:normAutofit/>
          </a:bodyPr>
          <a:lstStyle/>
          <a:p>
            <a:endParaRPr lang="ru-RU" sz="3200" b="1" dirty="0">
              <a:latin typeface="CentSchbkCyrill BT" panose="02040603050705020303" pitchFamily="18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6961" y="1960684"/>
            <a:ext cx="10102361" cy="4387362"/>
          </a:xfrm>
        </p:spPr>
        <p:txBody>
          <a:bodyPr>
            <a:normAutofit/>
          </a:bodyPr>
          <a:lstStyle/>
          <a:p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Социально-педагогические условия адаптации студентов первого курса</a:t>
            </a: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Алексеева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Наталья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Николаевна</a:t>
            </a:r>
          </a:p>
          <a:p>
            <a:endParaRPr lang="ru-RU" sz="3600" dirty="0">
              <a:latin typeface="CentSchbkCyrill BT" panose="02040603050705020303" pitchFamily="18" charset="-52"/>
              <a:cs typeface="Arabic Typesetting" panose="03020402040406030203" pitchFamily="66" charset="-78"/>
            </a:endParaRPr>
          </a:p>
          <a:p>
            <a:endParaRPr lang="ru-RU" sz="3600" dirty="0">
              <a:latin typeface="CentSchbkCyrill BT" panose="02040603050705020303" pitchFamily="18" charset="-52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086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Использованная литература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4446" y="1825624"/>
            <a:ext cx="11315700" cy="4856529"/>
          </a:xfrm>
        </p:spPr>
        <p:txBody>
          <a:bodyPr>
            <a:normAutofit/>
          </a:bodyPr>
          <a:lstStyle/>
          <a:p>
            <a:pPr fontAlgn="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Белых И.Л., Шилова М.И. Формирование конкурентоспособности выпускника вуза // Вестник Томского государственного педагогического университета. 2010.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4(94). С. 39-45.</a:t>
            </a:r>
          </a:p>
          <a:p>
            <a:pPr fontAlgn="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Гапонова С.А. Функциональные психические состояния студентов в образовательном пространстве высшей школы. - Н. Новгород: НГПУ: Изд-во ВВАГС, 2004. 198 с.</a:t>
            </a:r>
          </a:p>
          <a:p>
            <a:pPr fontAlgn="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Гришанов Л.К.,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Цуркан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В.Д. Социологические проблемы адаптации студентов младших курсов // Психолого-педагогические аспекты адаптации студентов к учебному процессу. -Кишинев: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Штигенца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1990. С. 3-17.</a:t>
            </a:r>
          </a:p>
          <a:p>
            <a:pPr fontAlgn="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Жилина Л.Я. Организация психолого-педагогического сопровождения студентов-первокурсников на этапе их адаптации к условиям вуза // Концепт. 2013. № 5. С. 1-6.</a:t>
            </a:r>
          </a:p>
          <a:p>
            <a:pPr fontAlgn="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Земцова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Е.М. Адаптация студентов младших курсов к вузу как основа будущей конкурентоспособности специалиста // Вестник Южно-Уральского государственного университета. Серия: Образование. Педагогические науки. 2012. № 26. С. 146-148.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Климова Е.К.,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Помазина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О.А. Социально-психологический тренинг как технология преодоления барьеров адаптации // Высшее образование в России. 2015. № 5. С. 115-119.</a:t>
            </a:r>
          </a:p>
        </p:txBody>
      </p:sp>
    </p:spTree>
    <p:extLst>
      <p:ext uri="{BB962C8B-B14F-4D97-AF65-F5344CB8AC3E}">
        <p14:creationId xmlns:p14="http://schemas.microsoft.com/office/powerpoint/2010/main" val="8934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48508" y="1825625"/>
            <a:ext cx="10559562" cy="2781543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5556737"/>
            <a:ext cx="10515600" cy="620225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16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11353798" y="1617785"/>
            <a:ext cx="45719" cy="7290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40777"/>
            <a:ext cx="10515600" cy="5236186"/>
          </a:xfrm>
        </p:spPr>
        <p:txBody>
          <a:bodyPr>
            <a:normAutofit/>
          </a:bodyPr>
          <a:lstStyle/>
          <a:p>
            <a:pPr algn="just" fontAlgn="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определить социально-педагогические условия построения учебно-воспитательного процесса, обеспечивающего эффективную адаптацию студентов первого курса к обучению в техникуме.</a:t>
            </a:r>
          </a:p>
          <a:p>
            <a:pPr algn="just" fontAlgn="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Анализы,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наблюдение, опросные методы, педагогическая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обобщение, систематизация.</a:t>
            </a:r>
          </a:p>
          <a:p>
            <a:pPr algn="just" fontAlgn="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Проведенное исследование показало, что проблему адаптации первокурсников к образовательному процессу в техникуме следует решать комплексно и позволило выделить следующие взаимосвязанные аспекты адаптации, оказывающие влияние на формирование жизненного самоопределения студентов: социально-личностный, индивидуально-личностный и учебно-профессиональный.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применения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Содержащиеся в работе выводы позволят обеспечить существенное повышение эффективности учебно-воспитательного процесса первокурсников в адаптационный период </a:t>
            </a:r>
          </a:p>
        </p:txBody>
      </p:sp>
    </p:spTree>
    <p:extLst>
      <p:ext uri="{BB962C8B-B14F-4D97-AF65-F5344CB8AC3E}">
        <p14:creationId xmlns:p14="http://schemas.microsoft.com/office/powerpoint/2010/main" val="15548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11353800" y="1617785"/>
            <a:ext cx="76200" cy="72903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39615"/>
            <a:ext cx="10515600" cy="6045078"/>
          </a:xfrm>
        </p:spPr>
        <p:txBody>
          <a:bodyPr>
            <a:normAutofit fontScale="85000" lnSpcReduction="20000"/>
          </a:bodyPr>
          <a:lstStyle/>
          <a:p>
            <a:pPr algn="just" fontAlgn="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</a:p>
          <a:p>
            <a:pPr algn="just" fontAlgn="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Практический опыт показывает, что переход с общеобразовательной школы в позицию студента связан с целым рядом проблем, получивших название «адаптация первокурсников» к обучению, к организации и осуществлению учебного процесса  и приводящих к тому, что у студентов происходят нервные срывы, понижается успеваемость, что зачастую является причиной отчисления . Поэтому в первые месяцы обучения студентов в техникуме преподавателю необходимо оказывать им серьезную помощь и поддержку. </a:t>
            </a:r>
          </a:p>
          <a:p>
            <a:pPr algn="just" fontAlgn="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адаптации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мобилизовать «ресурсы» первокурсника для ценностного жизненного самоопределения.</a:t>
            </a:r>
          </a:p>
          <a:p>
            <a:pPr algn="just" fontAlgn="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готовности и адаптации студентов к обучению является на сегодняшний день особенно актуальной, т.к. одна из основных целей современного образования состоит в развитии у студентов потребности в самообразовании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самоизменении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исследований,адаптации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позволяет отметить, что студенту свойственно развивать в себе чувство собственного достоинства и значимости. Удовлетворение этих потребностей, основанное на объективной оценке его достижений, едва ли не кратчайший путь к позитивной мотивации обучения, росту знаний студента, его добросовестности.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123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347331" y="5598943"/>
            <a:ext cx="260838" cy="45895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1258" y="4053253"/>
            <a:ext cx="9144000" cy="2672166"/>
          </a:xfrm>
        </p:spPr>
        <p:txBody>
          <a:bodyPr>
            <a:normAutofit/>
          </a:bodyPr>
          <a:lstStyle/>
          <a:p>
            <a:pPr lvl="0" algn="just"/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Холерик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человек, быстро реагирующий на события, иногда чрезмерно резко и необдуманно. Такие люди обычно очень вспыльчивы и резки.</a:t>
            </a:r>
          </a:p>
          <a:p>
            <a:pPr lvl="0" algn="just"/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Сангвиник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очень уравновешенный человек, привыкший трезво оценивать ситуацию, и совершать только обдуманные действия.</a:t>
            </a:r>
          </a:p>
          <a:p>
            <a:pPr lvl="0" algn="just"/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Флегматик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эмоционально устойчивый и выносливый тип. Таких людей невероятно сложно вывести из состояния покоя.</a:t>
            </a:r>
          </a:p>
          <a:p>
            <a:pPr lvl="0" algn="just"/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Меланхолик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человек с повышенной нервной чувствительностью. Стрессы таким людям противопоказаны.</a:t>
            </a:r>
            <a:r>
              <a:rPr lang="ru-RU" sz="1700" dirty="0"/>
              <a:t/>
            </a:r>
            <a:br>
              <a:rPr lang="ru-RU" sz="1700" dirty="0"/>
            </a:br>
            <a:endParaRPr lang="ru-RU" sz="1700" dirty="0"/>
          </a:p>
          <a:p>
            <a:endParaRPr lang="ru-RU" dirty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385742749"/>
              </p:ext>
            </p:extLst>
          </p:nvPr>
        </p:nvGraphicFramePr>
        <p:xfrm>
          <a:off x="1325287" y="127708"/>
          <a:ext cx="9814567" cy="3828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972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7640" y="4519246"/>
            <a:ext cx="9434146" cy="1972044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 методика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оценить степень 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готовности к риску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Риск понимается как действие наудачу в надежде на счастливый исход или как возможная опасность, как действие, совершаемое в условиях неопределенности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1001406"/>
              </p:ext>
            </p:extLst>
          </p:nvPr>
        </p:nvGraphicFramePr>
        <p:xfrm>
          <a:off x="926123" y="198071"/>
          <a:ext cx="10539046" cy="460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526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02982"/>
              </p:ext>
            </p:extLst>
          </p:nvPr>
        </p:nvGraphicFramePr>
        <p:xfrm>
          <a:off x="448409" y="365125"/>
          <a:ext cx="11236568" cy="6202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521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4360903"/>
              </p:ext>
            </p:extLst>
          </p:nvPr>
        </p:nvGraphicFramePr>
        <p:xfrm>
          <a:off x="521677" y="365125"/>
          <a:ext cx="11216054" cy="5965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93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3636616"/>
              </p:ext>
            </p:extLst>
          </p:nvPr>
        </p:nvGraphicFramePr>
        <p:xfrm>
          <a:off x="776652" y="365124"/>
          <a:ext cx="10577147" cy="6044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291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861" y="-16497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846" y="650631"/>
            <a:ext cx="11186746" cy="5556738"/>
          </a:xfrm>
        </p:spPr>
        <p:txBody>
          <a:bodyPr>
            <a:noAutofit/>
          </a:bodyPr>
          <a:lstStyle/>
          <a:p>
            <a:pPr algn="just" fontAlgn="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можно выделить следующие социально-педагогические условия, обеспечивающие в комплексе социально-личностную, индивидуально-личностную и учебно-профессиональную адаптацию первокурсников к обучению в техникуме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fontAlgn="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социально-личностной программы работы со студентами, реализация которой должна быть ориентирована на включение первокурсников в различные виды деятельности, способствовать формированию у них черт характера активной и целеустремленной личности, сознательно относящейся к учению и участвующей в общественной жизни техникума;</a:t>
            </a:r>
          </a:p>
          <a:p>
            <a:pPr algn="just" fontAlgn="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листовок, тетрадей для первокурсников, которые позволяют ознакомиться со структурой техникума, людьми, организующими учебный процесс;</a:t>
            </a:r>
          </a:p>
          <a:p>
            <a:pPr algn="just" fontAlgn="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специального факультативного курса «Учись учиться», который должен раскрывать специфику обучения в техникуме, помогать первокурснику в дидактическом плане;</a:t>
            </a:r>
          </a:p>
          <a:p>
            <a:pPr algn="just" fontAlgn="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первокурснику о рейтинговой системе;</a:t>
            </a:r>
          </a:p>
          <a:p>
            <a:pPr algn="just" fontAlgn="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конструирование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практических занятий по конкретной учебной дисциплине в соответствии с выделенными выше структурными компонентами;</a:t>
            </a:r>
          </a:p>
          <a:p>
            <a:pPr algn="just" fontAlgn="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упражнений для каждого этапа занятия, учитывающей специфику учебной дисциплины и отвечающей основным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общедидактическим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принципам и принципу адаптивности;</a:t>
            </a:r>
          </a:p>
          <a:p>
            <a:pPr algn="just" fontAlgn="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рабочей тетради как средства учебно-профессиональной адаптации первокурсников;</a:t>
            </a:r>
          </a:p>
          <a:p>
            <a:pPr algn="just" fontAlgn="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консультирования студентов первого курса с привлечением старшекурсников;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процесса в техникуме на основе системного,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личностно-ориентированного, технологического и модульного подходов, интеграция которых позволяет представить образовательный процесс в техникуме как сложную педагогическую систему, системообразующей категорией которой выступает адаптация первокурсников к обучению в техникуме.</a:t>
            </a:r>
          </a:p>
        </p:txBody>
      </p:sp>
    </p:spTree>
    <p:extLst>
      <p:ext uri="{BB962C8B-B14F-4D97-AF65-F5344CB8AC3E}">
        <p14:creationId xmlns:p14="http://schemas.microsoft.com/office/powerpoint/2010/main" val="380984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699</Words>
  <Application>Microsoft Office PowerPoint</Application>
  <PresentationFormat>Широкоэкранный</PresentationFormat>
  <Paragraphs>42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Arabic Typesetting</vt:lpstr>
      <vt:lpstr>Arial</vt:lpstr>
      <vt:lpstr>Calibri</vt:lpstr>
      <vt:lpstr>Calibri Light</vt:lpstr>
      <vt:lpstr>CentSchbkCyrill BT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Эта методика позволяет оценить степень готовности к риску. Риск понимается как действие наудачу в надежде на счастливый исход или как возможная опасность, как действие, совершаемое в условиях неопределенности</vt:lpstr>
      <vt:lpstr>Презентация PowerPoint</vt:lpstr>
      <vt:lpstr>Презентация PowerPoint</vt:lpstr>
      <vt:lpstr>Презентация PowerPoint</vt:lpstr>
      <vt:lpstr>Заключение</vt:lpstr>
      <vt:lpstr>Использованная литература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 Тугулаев</dc:creator>
  <cp:lastModifiedBy>Психолог</cp:lastModifiedBy>
  <cp:revision>20</cp:revision>
  <dcterms:created xsi:type="dcterms:W3CDTF">2018-11-15T01:24:25Z</dcterms:created>
  <dcterms:modified xsi:type="dcterms:W3CDTF">2019-01-17T04:00:54Z</dcterms:modified>
</cp:coreProperties>
</file>