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8" r:id="rId4"/>
    <p:sldId id="285" r:id="rId5"/>
    <p:sldId id="259" r:id="rId6"/>
    <p:sldId id="280" r:id="rId7"/>
    <p:sldId id="281" r:id="rId8"/>
    <p:sldId id="260" r:id="rId9"/>
    <p:sldId id="282" r:id="rId10"/>
    <p:sldId id="283" r:id="rId11"/>
    <p:sldId id="284" r:id="rId12"/>
    <p:sldId id="274" r:id="rId13"/>
    <p:sldId id="275" r:id="rId14"/>
    <p:sldId id="278" r:id="rId15"/>
    <p:sldId id="265" r:id="rId16"/>
    <p:sldId id="266" r:id="rId17"/>
    <p:sldId id="267" r:id="rId18"/>
    <p:sldId id="270" r:id="rId19"/>
    <p:sldId id="27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1520" y="1484785"/>
            <a:ext cx="8587680" cy="3528392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</a:t>
            </a:r>
            <a:r>
              <a:rPr lang="ru-RU" sz="27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форсайт</a:t>
            </a:r>
            <a:r>
              <a:rPr lang="ru-RU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технологии на уроках истории и обществознания – как залог успешности школьников</a:t>
            </a:r>
            <a:b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</a:t>
            </a:r>
            <a:b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Составитель:</a:t>
            </a:r>
            <a:b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Гершенева Т.В.,</a:t>
            </a:r>
            <a:b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учитель истории и </a:t>
            </a:r>
            <a:b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обществознания</a:t>
            </a:r>
            <a:b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Томск, 2019 г.</a:t>
            </a:r>
            <a:b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B050"/>
                </a:solidFill>
              </a:rPr>
              <a:t>                                                           </a:t>
            </a:r>
            <a:br>
              <a:rPr lang="ru-RU" sz="2800" dirty="0">
                <a:solidFill>
                  <a:srgbClr val="00B050"/>
                </a:solidFill>
              </a:rPr>
            </a:b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81000" y="332656"/>
            <a:ext cx="8458200" cy="72008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Муниципальное автономное общеобразовательное учреждение</a:t>
            </a:r>
          </a:p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средняя общеобразовательная школа №19 г. Томска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«Форсайт»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«Форсайт» (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foresight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 англ. Предусмотрительность, предвидение, взгляд в будущее) становится все более популярной инновационной технологией построения видения будущего как уже прошедшего. Форсайт нужен для повышения качества принимаемых в настоящий момент решений и для ускорения достижения желаемого результата.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459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        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Форсайт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Суть технологии Форсайта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состоит в том, чтобы выявить варианты наступающего возможного будущего, сформулировать альтернативные ориентиры для активной части участников Форсайта. 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 работе по технологии Форсайта очень важно понимать, кроме того «ЧТО же мы делаем» (проектируем из Будущего!»), нужно еще рассмотреть вопрос «Как мы это делаем».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0428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Пример реализации Форсайт - технологии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Представьте, что вы в 2020 году. Сбылись все ваши мечты. Вы счастливы и благодарны.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Опишите, какой вариант будущего успеха вам наиболее близок (например, вы – руководитель большой компании, вы – президент, вы – успешный ученый, вы – глава замечательного большого счастливого семейства, вы самый богатый человек на планете, вы – великий художник, вы – миротворец, вы – знаменитый на весь мир кутюрье, а вы – посол – доброй воли.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Опишите свои чувства, ощущения, насладитесь вашим Форсайтом. </a:t>
            </a:r>
          </a:p>
          <a:p>
            <a:pPr marL="457200" indent="-457200">
              <a:buAutoNum type="arabicPeriod"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294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Пример реализации Форсайт - 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Поздравляю!!! Сейчас, пока вы еще в 2020 году, расскажите, какие самые радостные моменты произошли с вами до 2020 года: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 вами лично;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 вашей страной;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 планетой Земля.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Перечислите, кто из вашего окружения оказал наибольшее влияние на ваше такое успешное настоящее (знакомые с детства, друзья, коллеги, сотрудники компаний мобильной связи, сотрудники СМИ и т.д.)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Почувствуйте благодарность к людям, встречающимся в  </a:t>
            </a:r>
          </a:p>
          <a:p>
            <a:pPr>
              <a:buFontTx/>
              <a:buChar char="-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4059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Пример реализации Форсайт - 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вашей жизни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помогающим вам стать счастливым.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7. Возвращайтесь из 2020 года в наше время.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Благодаря Форсайту человек сам определяет наиболее вероятное развитие, в котором не нужно время на проверку тупиковых направлений своего будущего.</a:t>
            </a:r>
          </a:p>
        </p:txBody>
      </p:sp>
    </p:spTree>
    <p:extLst>
      <p:ext uri="{BB962C8B-B14F-4D97-AF65-F5344CB8AC3E}">
        <p14:creationId xmlns:p14="http://schemas.microsoft.com/office/powerpoint/2010/main" val="1713317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23528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Уважаемое жюри! Позвольте представить свой опыт работы на ваш суд!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Креативный проект </a:t>
            </a:r>
            <a:r>
              <a:rPr lang="ru-RU" sz="72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 – творческой форсайт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игры: «Качели времени»</a:t>
            </a:r>
            <a:r>
              <a:rPr lang="ru-RU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(закладывается первое понятие о карте времени (дорожной карте). Любое историческое событие мы рассматриваем в обратном порядке. От настоящего – к прошлому. Он помогает ребенку стать участником диалога на историческую тему, провоцирует его искать доказательства для своих исторических суждений.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аналитических навыков и навыков критического мышления оптимально способствует </a:t>
            </a:r>
            <a:r>
              <a:rPr lang="ru-RU" sz="7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форсайт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прием: «риски» и «возможности».</a:t>
            </a:r>
            <a:r>
              <a:rPr lang="ru-RU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История дает нам достаточно материала, чтобы подумать, какие риски лежали в основе событий, какими возможностями обладали исторические деятели, и как сочетание рисков и возможностей повлияло на исторический процесс.</a:t>
            </a:r>
          </a:p>
          <a:p>
            <a:pPr marL="0" indent="0">
              <a:buNone/>
            </a:pPr>
            <a:r>
              <a:rPr lang="ru-RU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исторического анализа переходим к моделированию будущего. </a:t>
            </a:r>
            <a:r>
              <a:rPr lang="ru-RU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Строим «Дерево целей»</a:t>
            </a:r>
            <a:r>
              <a:rPr lang="ru-RU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достижения этого будущего, рассматриваем риски и возможности предполагаемых событий. На этом этапе ребята намечают пути достижения наиболее значимой личной цели: чаще всего это цель – успешно сдать ЕГЭ. Вместе разрабатываем план и </a:t>
            </a:r>
            <a:r>
              <a:rPr lang="ru-RU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осмысленно идем к этой цели.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553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Уважаемое жюри! Позвольте представить свой опыт работы на ваш суд!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Заключительная ступень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форсайта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схематично выстраивается в следующую логическую цепочку: от будущего (фантазии) – к прошлому, фактам и закономерностям – к сегодня (личному опыту) – и к планируемому будущему.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 создаем дорожные карты будущего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общества в целом, группы или лично для себя. Например, на уроке обществознания по теме «Деятельность – способ существования людей» мы создадим перспективную дорожную карту «От школы к будущей профессии». Изучая тему «Экономическая культура», каждый ученик работает над построением индивидуальной дорожной карты «Моя финансовая грамотность».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3528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Уважаемое жюри! Позвольте представить свой опыт работы на ваш суд!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Думаю, самое время для вопроса: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ли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форсайт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ученикам? Сравнительный анализ результатов показывает увеличение количества учеников сдающих экзамен, повышение качества результатов, а также повышение результативности участия в предметных конкурсах и олимпиадах.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17876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коллеги! Что для вас является самым желаемым будущим?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Думаю, это успешность учеников. Горжусь, что с некоторыми из них мы вместе разрабатывали дорожную карту и шли их к большому будущему.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Свое будущее я связываю со школой. Давайте вместе с детьми и прямо на уроках будем продолжать строить счастливое будущее.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Гаврилова Т.П. Психология семьи. – М., 2002.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Тетерский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С.В. «Качели времени» : известное будущее для счастливого настоящего. – М., 2016.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Сборник материалов 7 Международной научно – практической конференции «Инновационные технологии в науке и образовании». – Чебоксары, 2016.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Всероссийский научно – методический журнал История. Все для учителя! Январь 2019, №1; Май – июнь 2019, №5-6.</a:t>
            </a:r>
          </a:p>
        </p:txBody>
      </p:sp>
    </p:spTree>
    <p:extLst>
      <p:ext uri="{BB962C8B-B14F-4D97-AF65-F5344CB8AC3E}">
        <p14:creationId xmlns:p14="http://schemas.microsoft.com/office/powerpoint/2010/main" val="147664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Форсайта: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желаемого образа будущего с написанием отчета о его достижении и отработка навыков анализа, систематизации, установления связей, моделирования и планирования.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35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</a:rPr>
              <a:t>*</a:t>
            </a:r>
            <a:r>
              <a:rPr lang="ru-RU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Личностное: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личности, способную к успешному развитию,</a:t>
            </a:r>
            <a:r>
              <a:rPr lang="ru-RU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саморазвитие, творческий потенциал, умение «уметь учиться»…</a:t>
            </a:r>
          </a:p>
          <a:p>
            <a:pPr marL="0" indent="0" algn="just">
              <a:buNone/>
            </a:pPr>
            <a:r>
              <a:rPr lang="ru-RU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*Социальное: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планирование будущего, активное использование элементов </a:t>
            </a:r>
            <a:r>
              <a:rPr lang="ru-RU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форсайт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– технологии на уроках истории и обществознания,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и гражданская идентичность, принятие демократических ценностей, толерантность, патриотизм, освоение основных социальных практик.</a:t>
            </a:r>
          </a:p>
          <a:p>
            <a:pPr marL="0" indent="0" algn="just">
              <a:buNone/>
            </a:pPr>
            <a:r>
              <a:rPr lang="ru-RU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*Познавательное: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учащихся научной картины мира, развитие способности управлять своей интеллектуальной деятельностью, развитие мыслительных операций.</a:t>
            </a:r>
          </a:p>
          <a:p>
            <a:pPr marL="0" indent="0" algn="just">
              <a:buNone/>
            </a:pPr>
            <a:r>
              <a:rPr lang="ru-RU" sz="2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*Коммуникативное: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компетентность в общении, умение слушать, вести диалог, участвовать в обсуждении проблем и принятии решений, строить сотрудничество.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Анализ выполнения заданий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2017 – 2018 учебном году 9 моих выпускников сдавали ЕГЭ по истории и обществознанию.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 проанализировала выполнение заданий и выделила недостаточно сформированные умения.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Объяснять внутренние и внешние связи изученных социальных явлений;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применять знания в процессе решения познавательных задач по актуальным социальным проблемам.</a:t>
            </a:r>
          </a:p>
        </p:txBody>
      </p:sp>
    </p:spTree>
    <p:extLst>
      <p:ext uri="{BB962C8B-B14F-4D97-AF65-F5344CB8AC3E}">
        <p14:creationId xmlns:p14="http://schemas.microsoft.com/office/powerpoint/2010/main" val="3124147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68072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Выбор школьных предметов выпускниками для сдачи ЕГЭ и Анализ итогов учебной работы за 2017 – 2018 учебный год </a:t>
            </a:r>
            <a:b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Очно – заочная система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2111715"/>
              </p:ext>
            </p:extLst>
          </p:nvPr>
        </p:nvGraphicFramePr>
        <p:xfrm>
          <a:off x="528002" y="1600198"/>
          <a:ext cx="3744595" cy="5236600"/>
        </p:xfrm>
        <a:graphic>
          <a:graphicData uri="http://schemas.openxmlformats.org/drawingml/2006/table">
            <a:tbl>
              <a:tblPr firstRow="1" firstCol="1" bandRow="1"/>
              <a:tblGrid>
                <a:gridCol w="1470025">
                  <a:extLst>
                    <a:ext uri="{9D8B030D-6E8A-4147-A177-3AD203B41FA5}">
                      <a16:colId xmlns:a16="http://schemas.microsoft.com/office/drawing/2014/main" val="275547773"/>
                    </a:ext>
                  </a:extLst>
                </a:gridCol>
                <a:gridCol w="1137285">
                  <a:extLst>
                    <a:ext uri="{9D8B030D-6E8A-4147-A177-3AD203B41FA5}">
                      <a16:colId xmlns:a16="http://schemas.microsoft.com/office/drawing/2014/main" val="621583299"/>
                    </a:ext>
                  </a:extLst>
                </a:gridCol>
                <a:gridCol w="1137285">
                  <a:extLst>
                    <a:ext uri="{9D8B030D-6E8A-4147-A177-3AD203B41FA5}">
                      <a16:colId xmlns:a16="http://schemas.microsoft.com/office/drawing/2014/main" val="3921217329"/>
                    </a:ext>
                  </a:extLst>
                </a:gridCol>
              </a:tblGrid>
              <a:tr h="172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и % выбравших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и % выбравших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735470"/>
                  </a:ext>
                </a:extLst>
              </a:tr>
              <a:tr h="374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306976"/>
                  </a:ext>
                </a:extLst>
              </a:tr>
              <a:tr h="374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 проф.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403816"/>
                  </a:ext>
                </a:extLst>
              </a:tr>
              <a:tr h="374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766222"/>
                  </a:ext>
                </a:extLst>
              </a:tr>
              <a:tr h="374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097836"/>
                  </a:ext>
                </a:extLst>
              </a:tr>
              <a:tr h="374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518663"/>
                  </a:ext>
                </a:extLst>
              </a:tr>
              <a:tr h="374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428350"/>
                  </a:ext>
                </a:extLst>
              </a:tr>
              <a:tr h="374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415314"/>
                  </a:ext>
                </a:extLst>
              </a:tr>
              <a:tr h="374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61266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54750273"/>
              </p:ext>
            </p:extLst>
          </p:nvPr>
        </p:nvGraphicFramePr>
        <p:xfrm>
          <a:off x="4499993" y="1600198"/>
          <a:ext cx="4491607" cy="5069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val="3775228524"/>
                    </a:ext>
                  </a:extLst>
                </a:gridCol>
                <a:gridCol w="949464">
                  <a:extLst>
                    <a:ext uri="{9D8B030D-6E8A-4147-A177-3AD203B41FA5}">
                      <a16:colId xmlns:a16="http://schemas.microsoft.com/office/drawing/2014/main" val="1700551005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167358915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1977252651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412527942"/>
                    </a:ext>
                  </a:extLst>
                </a:gridCol>
              </a:tblGrid>
              <a:tr h="1926282"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Мин. Установлен.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Количество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Средний балл по школе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Макс.</a:t>
                      </a:r>
                      <a:r>
                        <a:rPr lang="ru-RU" baseline="0" dirty="0"/>
                        <a:t> Балл по школе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500439"/>
                  </a:ext>
                </a:extLst>
              </a:tr>
              <a:tr h="1013832">
                <a:tc>
                  <a:txBody>
                    <a:bodyPr/>
                    <a:lstStyle/>
                    <a:p>
                      <a:r>
                        <a:rPr lang="ru-RU"/>
                        <a:t>обществознание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452363"/>
                  </a:ext>
                </a:extLst>
              </a:tr>
              <a:tr h="405533">
                <a:tc gridSpan="5">
                  <a:txBody>
                    <a:bodyPr/>
                    <a:lstStyle/>
                    <a:p>
                      <a:r>
                        <a:rPr lang="ru-RU" dirty="0"/>
                        <a:t>                         </a:t>
                      </a:r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Экстерны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45469"/>
                  </a:ext>
                </a:extLst>
              </a:tr>
              <a:tr h="709682">
                <a:tc>
                  <a:txBody>
                    <a:bodyPr/>
                    <a:lstStyle/>
                    <a:p>
                      <a:r>
                        <a:rPr lang="ru-RU" dirty="0"/>
                        <a:t>история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768755"/>
                  </a:ext>
                </a:extLst>
              </a:tr>
              <a:tr h="1013832">
                <a:tc>
                  <a:txBody>
                    <a:bodyPr/>
                    <a:lstStyle/>
                    <a:p>
                      <a:r>
                        <a:rPr lang="ru-RU" dirty="0"/>
                        <a:t>обществознание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2634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41248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Результаты ЕГЭ в сравнении с областными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Clr>
                <a:srgbClr val="0F6FC6"/>
              </a:buClr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 11-ых классов 2017 года – 52. Очно-заочного-40, Экстернов -12. </a:t>
            </a: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Clr>
                <a:srgbClr val="0F6FC6"/>
              </a:buClr>
              <a:buNone/>
            </a:pPr>
            <a:r>
              <a:rPr lang="ru-RU" sz="24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анализа таблицы №1 можно сделать вывод, что большинство выпускников 2017 года  выбрали обществознание, математику профильного уровня.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таблицы видно, что результаты ЕГЭ нашей школы по сравнению с баллами по Томской области ниже.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50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Сравнение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 ГИА по среднему баллу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529750"/>
              </p:ext>
            </p:extLst>
          </p:nvPr>
        </p:nvGraphicFramePr>
        <p:xfrm>
          <a:off x="304800" y="1554163"/>
          <a:ext cx="8685401" cy="3679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5748">
                  <a:extLst>
                    <a:ext uri="{9D8B030D-6E8A-4147-A177-3AD203B41FA5}">
                      <a16:colId xmlns:a16="http://schemas.microsoft.com/office/drawing/2014/main" val="3337925935"/>
                    </a:ext>
                  </a:extLst>
                </a:gridCol>
                <a:gridCol w="3041962">
                  <a:extLst>
                    <a:ext uri="{9D8B030D-6E8A-4147-A177-3AD203B41FA5}">
                      <a16:colId xmlns:a16="http://schemas.microsoft.com/office/drawing/2014/main" val="1665037276"/>
                    </a:ext>
                  </a:extLst>
                </a:gridCol>
                <a:gridCol w="2827691">
                  <a:extLst>
                    <a:ext uri="{9D8B030D-6E8A-4147-A177-3AD203B41FA5}">
                      <a16:colId xmlns:a16="http://schemas.microsoft.com/office/drawing/2014/main" val="2765923299"/>
                    </a:ext>
                  </a:extLst>
                </a:gridCol>
              </a:tblGrid>
              <a:tr h="29789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865" marR="13786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Сред. балл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школе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865" marR="13786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Сред. балл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школе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865" marR="137865" marT="0" marB="0"/>
                </a:tc>
                <a:extLst>
                  <a:ext uri="{0D108BD9-81ED-4DB2-BD59-A6C34878D82A}">
                    <a16:rowId xmlns:a16="http://schemas.microsoft.com/office/drawing/2014/main" val="3451402401"/>
                  </a:ext>
                </a:extLst>
              </a:tr>
              <a:tr h="2387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865" marR="1378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53/41/63,6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865" marR="1378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46,7/38/35,5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865" marR="137865" marT="0" marB="0"/>
                </a:tc>
                <a:extLst>
                  <a:ext uri="{0D108BD9-81ED-4DB2-BD59-A6C34878D82A}">
                    <a16:rowId xmlns:a16="http://schemas.microsoft.com/office/drawing/2014/main" val="3437753363"/>
                  </a:ext>
                </a:extLst>
              </a:tr>
              <a:tr h="2387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865" marR="1378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0/32/0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865" marR="1378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38/0/35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865" marR="137865" marT="0" marB="0"/>
                </a:tc>
                <a:extLst>
                  <a:ext uri="{0D108BD9-81ED-4DB2-BD59-A6C34878D82A}">
                    <a16:rowId xmlns:a16="http://schemas.microsoft.com/office/drawing/2014/main" val="1292772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907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prstClr val="black">
                    <a:lumMod val="95000"/>
                    <a:lumOff val="5000"/>
                  </a:prst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ОГЭ за 2017 - 2018 учебный год</a:t>
            </a:r>
            <a:br>
              <a:rPr lang="ru-RU" sz="2400" dirty="0">
                <a:solidFill>
                  <a:prstClr val="black">
                    <a:lumMod val="95000"/>
                    <a:lumOff val="5000"/>
                  </a:prst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prstClr val="black">
                    <a:lumMod val="95000"/>
                    <a:lumOff val="5000"/>
                  </a:prst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776759276"/>
              </p:ext>
            </p:extLst>
          </p:nvPr>
        </p:nvGraphicFramePr>
        <p:xfrm>
          <a:off x="0" y="1268413"/>
          <a:ext cx="8515672" cy="5184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459">
                  <a:extLst>
                    <a:ext uri="{9D8B030D-6E8A-4147-A177-3AD203B41FA5}">
                      <a16:colId xmlns:a16="http://schemas.microsoft.com/office/drawing/2014/main" val="2919178458"/>
                    </a:ext>
                  </a:extLst>
                </a:gridCol>
                <a:gridCol w="1064459">
                  <a:extLst>
                    <a:ext uri="{9D8B030D-6E8A-4147-A177-3AD203B41FA5}">
                      <a16:colId xmlns:a16="http://schemas.microsoft.com/office/drawing/2014/main" val="2836072996"/>
                    </a:ext>
                  </a:extLst>
                </a:gridCol>
                <a:gridCol w="1064459">
                  <a:extLst>
                    <a:ext uri="{9D8B030D-6E8A-4147-A177-3AD203B41FA5}">
                      <a16:colId xmlns:a16="http://schemas.microsoft.com/office/drawing/2014/main" val="1526209294"/>
                    </a:ext>
                  </a:extLst>
                </a:gridCol>
                <a:gridCol w="1064459">
                  <a:extLst>
                    <a:ext uri="{9D8B030D-6E8A-4147-A177-3AD203B41FA5}">
                      <a16:colId xmlns:a16="http://schemas.microsoft.com/office/drawing/2014/main" val="1450244598"/>
                    </a:ext>
                  </a:extLst>
                </a:gridCol>
                <a:gridCol w="1064459">
                  <a:extLst>
                    <a:ext uri="{9D8B030D-6E8A-4147-A177-3AD203B41FA5}">
                      <a16:colId xmlns:a16="http://schemas.microsoft.com/office/drawing/2014/main" val="2665063540"/>
                    </a:ext>
                  </a:extLst>
                </a:gridCol>
                <a:gridCol w="1064459">
                  <a:extLst>
                    <a:ext uri="{9D8B030D-6E8A-4147-A177-3AD203B41FA5}">
                      <a16:colId xmlns:a16="http://schemas.microsoft.com/office/drawing/2014/main" val="1892592517"/>
                    </a:ext>
                  </a:extLst>
                </a:gridCol>
                <a:gridCol w="1064459">
                  <a:extLst>
                    <a:ext uri="{9D8B030D-6E8A-4147-A177-3AD203B41FA5}">
                      <a16:colId xmlns:a16="http://schemas.microsoft.com/office/drawing/2014/main" val="1861460536"/>
                    </a:ext>
                  </a:extLst>
                </a:gridCol>
                <a:gridCol w="1064459">
                  <a:extLst>
                    <a:ext uri="{9D8B030D-6E8A-4147-A177-3AD203B41FA5}">
                      <a16:colId xmlns:a16="http://schemas.microsoft.com/office/drawing/2014/main" val="311789721"/>
                    </a:ext>
                  </a:extLst>
                </a:gridCol>
              </a:tblGrid>
              <a:tr h="2592462"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Количество учащихся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 «3»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 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    «5»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Успеваемость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Средний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356745"/>
                  </a:ext>
                </a:extLst>
              </a:tr>
              <a:tr h="2592462">
                <a:tc>
                  <a:txBody>
                    <a:bodyPr/>
                    <a:lstStyle/>
                    <a:p>
                      <a:r>
                        <a:rPr lang="ru-RU" dirty="0"/>
                        <a:t>Обществознание</a:t>
                      </a:r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История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   4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   3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 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  0 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   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   1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   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100%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    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25%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   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3,5%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     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7070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Педагогическая дорожная карта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В основу ее создания легли идеи Льва Семеновича Выготского о зонах ближайшего развития ребенка, которые он достигает в результате совместной со взрослым деятельности. Психолог считал, что, если научить ребенка планированию, умению ставить цели, он сможет самостоятельно управлять своим будущим.</a:t>
            </a:r>
          </a:p>
        </p:txBody>
      </p:sp>
    </p:spTree>
    <p:extLst>
      <p:ext uri="{BB962C8B-B14F-4D97-AF65-F5344CB8AC3E}">
        <p14:creationId xmlns:p14="http://schemas.microsoft.com/office/powerpoint/2010/main" val="55277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235</TotalTime>
  <Words>1334</Words>
  <Application>Microsoft Office PowerPoint</Application>
  <PresentationFormat>Экран (4:3)</PresentationFormat>
  <Paragraphs>173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   Элементы форсайт – технологии на уроках истории и обществознания – как залог успешности школьников                                                                                                                                                                           Составитель:                                                                                                                         Гершенева Т.В.,                                                                                                                     учитель истории и                                                                                                                        обществознания  Томск, 2019 г.                                                             </vt:lpstr>
      <vt:lpstr>                             Цель Форсайта:</vt:lpstr>
      <vt:lpstr>Развитие:</vt:lpstr>
      <vt:lpstr>                 Анализ выполнения заданий  </vt:lpstr>
      <vt:lpstr>Выбор школьных предметов выпускниками для сдачи ЕГЭ и Анализ итогов учебной работы за 2017 – 2018 учебный год                                                            Очно – заочная система</vt:lpstr>
      <vt:lpstr>    Результаты ЕГЭ в сравнении с областными</vt:lpstr>
      <vt:lpstr>   Сравнение итогов ГИА по среднему баллу</vt:lpstr>
      <vt:lpstr>Анализ ОГЭ за 2017 - 2018 учебный год                                                   </vt:lpstr>
      <vt:lpstr>       Педагогическая дорожная карта</vt:lpstr>
      <vt:lpstr>                   Термин «Форсайт»</vt:lpstr>
      <vt:lpstr>                           Форсайт</vt:lpstr>
      <vt:lpstr>      Пример реализации Форсайт - технологии</vt:lpstr>
      <vt:lpstr>      Пример реализации Форсайт - технологии</vt:lpstr>
      <vt:lpstr>      Пример реализации Форсайт - технологии</vt:lpstr>
      <vt:lpstr>Уважаемое жюри! Позвольте представить свой опыт работы на ваш суд!</vt:lpstr>
      <vt:lpstr>Уважаемое жюри! Позвольте представить свой опыт работы на ваш суд!</vt:lpstr>
      <vt:lpstr>Уважаемое жюри! Позвольте представить свой опыт работы на ваш суд!</vt:lpstr>
      <vt:lpstr>Уважаемые коллеги! Что для вас является самым желаемым будущим?</vt:lpstr>
      <vt:lpstr>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Татьяна Гершенева</cp:lastModifiedBy>
  <cp:revision>82</cp:revision>
  <dcterms:created xsi:type="dcterms:W3CDTF">2019-04-04T07:34:13Z</dcterms:created>
  <dcterms:modified xsi:type="dcterms:W3CDTF">2019-12-16T02:35:06Z</dcterms:modified>
</cp:coreProperties>
</file>