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28"/>
  </p:notesMasterIdLst>
  <p:sldIdLst>
    <p:sldId id="256" r:id="rId3"/>
    <p:sldId id="323" r:id="rId4"/>
    <p:sldId id="257" r:id="rId5"/>
    <p:sldId id="258" r:id="rId6"/>
    <p:sldId id="329" r:id="rId7"/>
    <p:sldId id="260" r:id="rId8"/>
    <p:sldId id="262" r:id="rId9"/>
    <p:sldId id="263" r:id="rId10"/>
    <p:sldId id="309" r:id="rId11"/>
    <p:sldId id="310" r:id="rId12"/>
    <p:sldId id="330" r:id="rId13"/>
    <p:sldId id="316" r:id="rId14"/>
    <p:sldId id="317" r:id="rId15"/>
    <p:sldId id="318" r:id="rId16"/>
    <p:sldId id="319" r:id="rId17"/>
    <p:sldId id="320" r:id="rId18"/>
    <p:sldId id="272" r:id="rId19"/>
    <p:sldId id="325" r:id="rId20"/>
    <p:sldId id="327" r:id="rId21"/>
    <p:sldId id="326" r:id="rId22"/>
    <p:sldId id="315" r:id="rId23"/>
    <p:sldId id="321" r:id="rId24"/>
    <p:sldId id="322" r:id="rId25"/>
    <p:sldId id="301" r:id="rId26"/>
    <p:sldId id="31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4656D29C-1D3F-0447-97A9-C3EDF4A6C06B}">
          <p14:sldIdLst>
            <p14:sldId id="256"/>
            <p14:sldId id="323"/>
            <p14:sldId id="257"/>
            <p14:sldId id="258"/>
            <p14:sldId id="329"/>
            <p14:sldId id="260"/>
            <p14:sldId id="262"/>
            <p14:sldId id="263"/>
            <p14:sldId id="309"/>
            <p14:sldId id="310"/>
            <p14:sldId id="330"/>
            <p14:sldId id="316"/>
            <p14:sldId id="317"/>
            <p14:sldId id="318"/>
            <p14:sldId id="319"/>
            <p14:sldId id="320"/>
            <p14:sldId id="272"/>
            <p14:sldId id="325"/>
            <p14:sldId id="327"/>
            <p14:sldId id="326"/>
            <p14:sldId id="315"/>
            <p14:sldId id="321"/>
            <p14:sldId id="322"/>
            <p14:sldId id="301"/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  <a:ln w="12700">
          <a:solidFill>
            <a:srgbClr val="808080"/>
          </a:solidFill>
          <a:prstDash val="solid"/>
        </a:ln>
      </c:spPr>
    </c:sideWall>
    <c:backWall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303385780912507"/>
          <c:y val="7.4153552028858594E-2"/>
          <c:w val="0.68021201413427634"/>
          <c:h val="0.611683848797250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1262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Уровень готовности</c:v>
                </c:pt>
                <c:pt idx="2">
                  <c:v>Уровень адаптации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13.3</c:v>
                </c:pt>
                <c:pt idx="2">
                  <c:v>6.7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808080"/>
            </a:solidFill>
            <a:ln w="1262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Уровень готовности</c:v>
                </c:pt>
                <c:pt idx="2">
                  <c:v>Уровень адаптации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63.3</c:v>
                </c:pt>
                <c:pt idx="2">
                  <c:v>36.700000000000003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333333"/>
            </a:solidFill>
            <a:ln w="1262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Уровень готовности</c:v>
                </c:pt>
                <c:pt idx="2">
                  <c:v>Уровень адаптации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23.4</c:v>
                </c:pt>
                <c:pt idx="2">
                  <c:v>46.7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8696704"/>
        <c:axId val="218702976"/>
        <c:axId val="0"/>
      </c:bar3DChart>
      <c:catAx>
        <c:axId val="218696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93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Уровни</a:t>
                </a:r>
              </a:p>
            </c:rich>
          </c:tx>
          <c:layout>
            <c:manualLayout>
              <c:xMode val="edge"/>
              <c:yMode val="edge"/>
              <c:x val="0.66607773851590302"/>
              <c:y val="0.73195876288659989"/>
            </c:manualLayout>
          </c:layout>
          <c:overlay val="0"/>
          <c:spPr>
            <a:noFill/>
            <a:ln w="25239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87029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18702976"/>
        <c:scaling>
          <c:orientation val="minMax"/>
        </c:scaling>
        <c:delete val="0"/>
        <c:axPos val="l"/>
        <c:majorGridlines>
          <c:spPr>
            <a:ln w="12620">
              <a:solidFill>
                <a:srgbClr val="FF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93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Количество учащихся</a:t>
                </a:r>
              </a:p>
            </c:rich>
          </c:tx>
          <c:layout>
            <c:manualLayout>
              <c:xMode val="edge"/>
              <c:yMode val="edge"/>
              <c:x val="0.10424028268551278"/>
              <c:y val="9.6219931271477654E-2"/>
            </c:manualLayout>
          </c:layout>
          <c:overlay val="0"/>
          <c:spPr>
            <a:noFill/>
            <a:ln w="2523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18696704"/>
        <c:crosses val="autoZero"/>
        <c:crossBetween val="between"/>
      </c:valAx>
      <c:spPr>
        <a:noFill/>
        <a:ln w="25239">
          <a:noFill/>
        </a:ln>
      </c:spPr>
    </c:plotArea>
    <c:legend>
      <c:legendPos val="r"/>
      <c:layout>
        <c:manualLayout>
          <c:xMode val="edge"/>
          <c:yMode val="edge"/>
          <c:x val="0.81802120141342982"/>
          <c:y val="0.3745704467353953"/>
          <c:w val="0.17491166077738576"/>
          <c:h val="0.25085910652920962"/>
        </c:manualLayout>
      </c:layout>
      <c:overlay val="0"/>
      <c:spPr>
        <a:noFill/>
        <a:ln w="3155">
          <a:solidFill>
            <a:srgbClr val="000000"/>
          </a:solidFill>
          <a:prstDash val="solid"/>
        </a:ln>
      </c:spPr>
      <c:txPr>
        <a:bodyPr/>
        <a:lstStyle/>
        <a:p>
          <a:pPr>
            <a:defRPr sz="1093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39370078740173"/>
          <c:y val="3.2656250000000005E-2"/>
          <c:w val="0.49123228346456715"/>
          <c:h val="0.54009251968503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констатирующий эксперимент</c:v>
                </c:pt>
                <c:pt idx="3">
                  <c:v>контрольный эксперимент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38-4344-A5D9-00FF5A8693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констатирующий эксперимент</c:v>
                </c:pt>
                <c:pt idx="3">
                  <c:v>контрольный эксперимент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38-4344-A5D9-00FF5A8693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констатирующий эксперимент</c:v>
                </c:pt>
                <c:pt idx="3">
                  <c:v>контрольный эксперимент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38-4344-A5D9-00FF5A869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59936"/>
        <c:axId val="218761472"/>
      </c:barChart>
      <c:catAx>
        <c:axId val="21875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8761472"/>
        <c:crosses val="autoZero"/>
        <c:auto val="1"/>
        <c:lblAlgn val="ctr"/>
        <c:lblOffset val="100"/>
        <c:noMultiLvlLbl val="0"/>
      </c:catAx>
      <c:valAx>
        <c:axId val="21876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759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33A61-916F-4DDC-9AF9-5F8A790F2761}" type="datetimeFigureOut">
              <a:rPr lang="ru-RU"/>
              <a:pPr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C40C4-F4A8-472E-AF72-1548FBF7A0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3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C40C4-F4A8-472E-AF72-1548FBF7A088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0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D7087F-68D8-40E0-8FFD-40115042272E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9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C40C4-F4A8-472E-AF72-1548FBF7A088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7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3105-D71B-4E53-BD15-FC99B2CAAE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9D99-D23F-4357-9581-923289EC0E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7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57FE-0A9A-46A1-A741-4FD9D1017A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8758-8EBA-4143-BC30-E334B5C3F4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1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0C11-25A4-4C51-989C-FA5FB94422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7978-08B2-42B4-8D7A-0BA217DA0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8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CE73-1563-4021-A784-EDCD5537C5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9A11-80D0-474B-88B7-7EFD459D9F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1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5C9F-91EE-41BA-B9FC-16AFBECDA1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6CD6-C888-4540-8D82-CADF33CDB8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21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BCEE-850B-474B-A6EF-40F5C0A6D0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5C34-D7DB-48E6-8D76-36A4CB59BE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44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948D-61E4-4855-A99D-F5A5E885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942B-3B85-4114-B05A-05B088776D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65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6530-F877-4946-A15C-B4D2F3EE44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67F0-F5A1-4DC0-B641-A25345A6B4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4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2B88-8A94-40BF-8E23-2BFBC95726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BA43-D893-4CAF-BF7D-434008A42B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26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0914-BE02-438F-A998-735E7A65AF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9BA3-47FE-45E6-A6EE-54697266BE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62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256D8-521A-432B-9AA9-EC980F88CF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EEB06-FC42-45C6-AF3E-5E0D84C46E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37A0A3-33B8-4BDF-8295-6A83FEDC17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85322C-C250-48FB-96FA-B92E9AFC1C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9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ctrTitle"/>
          </p:nvPr>
        </p:nvSpPr>
        <p:spPr>
          <a:xfrm>
            <a:off x="909234" y="343261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/>
              <a:t>ОСОБЕННОСТИ </a:t>
            </a: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/>
              <a:t>АДАПТАЦИИ ПЕРВОКЛАССНИКОВ В 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24930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89196" y="731519"/>
            <a:ext cx="8104722" cy="5815497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ru-RU" sz="2800" dirty="0"/>
          </a:p>
          <a:p>
            <a:pPr algn="just">
              <a:buNone/>
            </a:pPr>
            <a:r>
              <a:rPr lang="ru-RU" sz="2800" dirty="0"/>
              <a:t>   Мы считаем, что период адаптации к школе у первоклассников пройдет более успешно, если будут созданы следующие </a:t>
            </a:r>
            <a:r>
              <a:rPr lang="ru-RU" sz="2800" b="1" u="sng" dirty="0"/>
              <a:t>условия</a:t>
            </a:r>
            <a:r>
              <a:rPr lang="ru-RU" sz="2800" dirty="0"/>
              <a:t>:</a:t>
            </a:r>
          </a:p>
          <a:p>
            <a:pPr>
              <a:buNone/>
            </a:pPr>
            <a:r>
              <a:rPr lang="ru-RU" sz="2800" dirty="0"/>
              <a:t>1. Сформировано положительное отношение ребенка к школе;</a:t>
            </a:r>
          </a:p>
          <a:p>
            <a:pPr>
              <a:buNone/>
            </a:pPr>
            <a:r>
              <a:rPr lang="ru-RU" sz="2800" dirty="0"/>
              <a:t>2. Осуществляется индивидуальный дифференцированный подход к особенностям каждого ребенка;</a:t>
            </a:r>
          </a:p>
          <a:p>
            <a:pPr>
              <a:buNone/>
            </a:pPr>
            <a:r>
              <a:rPr lang="ru-RU" sz="2800" dirty="0"/>
              <a:t>3. В учебном процессе использованы игровые технологии для повышения мотивации к обучению на этапе адаптации первоклассников;</a:t>
            </a:r>
          </a:p>
          <a:p>
            <a:pPr>
              <a:buNone/>
            </a:pPr>
            <a:r>
              <a:rPr lang="ru-RU" sz="2800" dirty="0"/>
              <a:t>4. Осуществляется партнерское взаимодействие учителя, учеников и родителей на этапе адаптации к школе;</a:t>
            </a:r>
          </a:p>
          <a:p>
            <a:pPr>
              <a:buNone/>
            </a:pPr>
            <a:r>
              <a:rPr lang="ru-RU" sz="2800" dirty="0"/>
              <a:t>5. Разработана и реализуется комплексная программа по адаптации первоклассников к школьному обучению.</a:t>
            </a:r>
          </a:p>
          <a:p>
            <a:pPr marL="45720" lvl="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7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7405255" cy="5530735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 smtClean="0"/>
              <a:t>Мы использовали для изучения уровня адаптации детей в школе  следующие методики:</a:t>
            </a:r>
          </a:p>
          <a:p>
            <a:r>
              <a:rPr lang="ru-RU" sz="5500" dirty="0" smtClean="0"/>
              <a:t>- Изучение уровня адаптации и мотивации учения по методике Н.Г. </a:t>
            </a:r>
            <a:r>
              <a:rPr lang="ru-RU" sz="5500" dirty="0" err="1" smtClean="0"/>
              <a:t>Лускановой</a:t>
            </a:r>
            <a:r>
              <a:rPr lang="ru-RU" sz="5500" dirty="0" smtClean="0"/>
              <a:t>;</a:t>
            </a:r>
          </a:p>
          <a:p>
            <a:r>
              <a:rPr lang="ru-RU" sz="5500" dirty="0" smtClean="0"/>
              <a:t>- Анкета школьной мотивации и адаптации Н.Г. </a:t>
            </a:r>
            <a:r>
              <a:rPr lang="ru-RU" sz="5500" dirty="0" err="1" smtClean="0"/>
              <a:t>Лускановой</a:t>
            </a:r>
            <a:r>
              <a:rPr lang="ru-RU" sz="5500" dirty="0" smtClean="0"/>
              <a:t>.</a:t>
            </a:r>
          </a:p>
          <a:p>
            <a:r>
              <a:rPr lang="ru-RU" sz="5500" dirty="0" smtClean="0"/>
              <a:t>       Для изучения готовности детей к школьному обучению:</a:t>
            </a:r>
          </a:p>
          <a:p>
            <a:r>
              <a:rPr lang="ru-RU" sz="5500" dirty="0" smtClean="0"/>
              <a:t>- тест для оценки словесно-логического мышления;</a:t>
            </a:r>
          </a:p>
          <a:p>
            <a:r>
              <a:rPr lang="ru-RU" sz="5500" dirty="0" smtClean="0"/>
              <a:t>- тест «Графический диктант», с целью проверки умения действовать строго по инструкции;</a:t>
            </a:r>
          </a:p>
          <a:p>
            <a:r>
              <a:rPr lang="ru-RU" sz="5500" dirty="0" smtClean="0"/>
              <a:t>- тест на исследование восприятия;</a:t>
            </a:r>
          </a:p>
          <a:p>
            <a:r>
              <a:rPr lang="ru-RU" sz="5500" dirty="0" smtClean="0"/>
              <a:t>- тест на исследование произвольного внимания, пространственного восприятия, сенсомоторной координации Н.И. </a:t>
            </a:r>
            <a:r>
              <a:rPr lang="ru-RU" sz="5500" dirty="0" err="1" smtClean="0"/>
              <a:t>Гуткиной</a:t>
            </a:r>
            <a:r>
              <a:rPr lang="ru-RU" sz="5500" dirty="0" smtClean="0"/>
              <a:t> «Домик»;</a:t>
            </a:r>
          </a:p>
          <a:p>
            <a:r>
              <a:rPr lang="ru-RU" sz="5500" dirty="0" smtClean="0"/>
              <a:t>- тест на изучение воображения;</a:t>
            </a:r>
          </a:p>
          <a:p>
            <a:r>
              <a:rPr lang="ru-RU" sz="5500" dirty="0" smtClean="0"/>
              <a:t>- тест «Школьной зрелости» А. Керна - </a:t>
            </a:r>
            <a:r>
              <a:rPr lang="ru-RU" sz="5500" dirty="0" err="1" smtClean="0"/>
              <a:t>Ийерасека</a:t>
            </a:r>
            <a:r>
              <a:rPr lang="ru-RU" sz="5500" dirty="0" smtClean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89196" y="731519"/>
            <a:ext cx="8104722" cy="581549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ru-RU" sz="2800" dirty="0"/>
          </a:p>
          <a:p>
            <a:pPr>
              <a:buNone/>
            </a:pPr>
            <a:r>
              <a:rPr lang="ru-RU" sz="3200" dirty="0"/>
              <a:t>1. </a:t>
            </a:r>
            <a:r>
              <a:rPr lang="ru-RU" sz="3200" b="1" dirty="0"/>
              <a:t>Сформировано положительное отношение ребенка к школе</a:t>
            </a:r>
          </a:p>
          <a:p>
            <a:pPr>
              <a:buNone/>
            </a:pPr>
            <a:r>
              <a:rPr lang="ru-RU" sz="2800" dirty="0"/>
              <a:t>Отношение к школе формируется у ребенка еще до поступления в первый класс. И очень важно, чтобы оно было положительным. В первую очередь, конечно, это задача родителей – сформировать положительное отношение к школе у ребенка. </a:t>
            </a:r>
          </a:p>
          <a:p>
            <a:pPr>
              <a:buNone/>
            </a:pPr>
            <a:r>
              <a:rPr lang="ru-RU" sz="2800" dirty="0"/>
              <a:t>С нашей точки зрения, важно формировать у ребенка настрой трудиться. Вселять в ребенка уверенность, что у него все будет получаться, если он будет стараться, если он будет прилагать определенные усилия. Также положительное отношение к школе и успехи школьного обучения зависят от уровня дошкольной подготовки. </a:t>
            </a:r>
          </a:p>
          <a:p>
            <a:pPr marL="45720" lvl="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7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89196" y="731519"/>
            <a:ext cx="8104722" cy="58154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2. </a:t>
            </a:r>
            <a:r>
              <a:rPr lang="ru-RU" sz="2800" b="1" dirty="0"/>
              <a:t>Осуществляется индивидуальный дифференцированный подход к особенностям каждого ребенка</a:t>
            </a:r>
          </a:p>
          <a:p>
            <a:pPr>
              <a:buNone/>
            </a:pPr>
            <a:r>
              <a:rPr lang="ru-RU" dirty="0"/>
              <a:t>Необходимо учитывать возрастные психологические и физиологические особенности семилетних детей, индивидуальные качества личности.</a:t>
            </a:r>
          </a:p>
          <a:p>
            <a:pPr>
              <a:buNone/>
            </a:pPr>
            <a:r>
              <a:rPr lang="ru-RU" dirty="0"/>
              <a:t>В педагогике существует понятие технология уровневой дифференциации (В.В.Фирсов), целью и задачами которой являются: создание условий для проявления индивидуальности каждого ученика; повышение учебной мотивации; обучение всех учащихся на уровне их индивидуальных возможностей и способностей; формирование и развитие таких личностных качеств как самостоятельность, ответственность, трудолюбие, адекватная самооценка.</a:t>
            </a:r>
          </a:p>
          <a:p>
            <a:pPr marL="45720" lvl="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7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89196" y="731519"/>
            <a:ext cx="8104722" cy="58154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/>
              <a:t>3. В учебном процессе использованы игровые технологии для повышения мотивации к обучению на этапе адаптации первоклассников.</a:t>
            </a:r>
          </a:p>
          <a:p>
            <a:pPr>
              <a:buNone/>
            </a:pPr>
            <a:r>
              <a:rPr lang="ru-RU" sz="2400" dirty="0"/>
              <a:t>  В первом классе очень важна включенная в учебный процесс игровая технология, целью и задачами которой являются: раскрытие индивидуальных личностных способностей детей через актуализацию познавательного опыта в процессе игровой деятельности; развитие устойчивого познавательного интереса у учащихся через разнообразные игровые формы обучения, что будет способствовать успешной адаптации каждого ребенка к школе.</a:t>
            </a:r>
          </a:p>
          <a:p>
            <a:pPr marL="45720" lvl="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7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89196" y="731519"/>
            <a:ext cx="8104722" cy="58154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/>
              <a:t>4. Осуществляется партнерское взаимодействие учителя, учеников и родителей на этапе адаптации к школе.</a:t>
            </a:r>
          </a:p>
          <a:p>
            <a:pPr>
              <a:buNone/>
            </a:pPr>
            <a:r>
              <a:rPr lang="ru-RU" sz="2400" dirty="0"/>
              <a:t>  В основе партнерского взаимодействия семьи и учителя начальных классов должны лежать принципы взаимного доверия и уважения, поддержки и помощи, терпения и терпимости по отношению друг к другу.</a:t>
            </a:r>
          </a:p>
          <a:p>
            <a:pPr>
              <a:buNone/>
            </a:pPr>
            <a:r>
              <a:rPr lang="ru-RU" sz="2400" dirty="0"/>
              <a:t>   Работа с родителями требует от педагогов умения внушить родителям доверие и уважение к системе школьного образования. Также важен фактор готовности родителей к новому этапу жизни их ребенка. Таким образом, у учителя появляется  важная миссия – донести до всех родителей то, что их искреннее участие и интерес к школьной жизни положительно скажется на мотивации ребенка к обучению, на развитии познавательных способностей учеников. Эти способности родители должны будут укреплять и в дальнейшем.</a:t>
            </a:r>
          </a:p>
          <a:p>
            <a:pPr>
              <a:buNone/>
            </a:pPr>
            <a:endParaRPr lang="ru-RU" sz="2400" dirty="0"/>
          </a:p>
          <a:p>
            <a:pPr marL="45720" lvl="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7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89196" y="731519"/>
            <a:ext cx="8104722" cy="58154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/>
              <a:t>5. Разработана и реализуется комплексная программа по адаптации первоклассников к школьному обучению.</a:t>
            </a:r>
          </a:p>
          <a:p>
            <a:pPr>
              <a:buNone/>
            </a:pPr>
            <a:r>
              <a:rPr lang="ru-RU" sz="2400" dirty="0"/>
              <a:t>  </a:t>
            </a:r>
            <a:r>
              <a:rPr lang="ru-RU" sz="2400" b="1" dirty="0"/>
              <a:t>Цель программы: </a:t>
            </a:r>
            <a:r>
              <a:rPr lang="ru-RU" sz="2400" dirty="0"/>
              <a:t>создать психолого-педагогические условия, обеспечивающие благоприятное течение адаптации первоклассников к школьному обучению.</a:t>
            </a:r>
          </a:p>
          <a:p>
            <a:pPr>
              <a:buNone/>
            </a:pPr>
            <a:r>
              <a:rPr lang="ru-RU" sz="2400" dirty="0"/>
              <a:t>  </a:t>
            </a:r>
            <a:r>
              <a:rPr lang="ru-RU" sz="2400" b="1" dirty="0"/>
              <a:t>Задачи:</a:t>
            </a:r>
          </a:p>
          <a:p>
            <a:pPr>
              <a:buNone/>
            </a:pPr>
            <a:r>
              <a:rPr lang="ru-RU" sz="2400" dirty="0"/>
              <a:t>- Формирование положительного отношения к школе, стимулирование познавательной активности школьников;</a:t>
            </a:r>
          </a:p>
          <a:p>
            <a:pPr>
              <a:buNone/>
            </a:pPr>
            <a:r>
              <a:rPr lang="ru-RU" sz="2400" dirty="0"/>
              <a:t>- Знакомство школьника с нормами школьной жизни, содействие принятию требований учителя и ритма учебной деятельности, овладению правилами поведения на уроке и перемене;</a:t>
            </a:r>
          </a:p>
          <a:p>
            <a:pPr>
              <a:buNone/>
            </a:pPr>
            <a:r>
              <a:rPr lang="ru-RU" sz="2400" dirty="0"/>
              <a:t>- Развитие эмоционально-волевой сферы, содействие формированию произвольности и </a:t>
            </a:r>
            <a:r>
              <a:rPr lang="ru-RU" sz="2400" dirty="0" err="1"/>
              <a:t>саморегуляции</a:t>
            </a:r>
            <a:r>
              <a:rPr lang="ru-RU" sz="2400" dirty="0"/>
              <a:t> поведения, снятие страхов и эмоционального напряжения;</a:t>
            </a:r>
          </a:p>
          <a:p>
            <a:pPr>
              <a:buNone/>
            </a:pPr>
            <a:r>
              <a:rPr lang="ru-RU" sz="2400" dirty="0"/>
              <a:t>- Развитие познавательных психических процессов;</a:t>
            </a:r>
          </a:p>
          <a:p>
            <a:pPr>
              <a:buNone/>
            </a:pPr>
            <a:r>
              <a:rPr lang="ru-RU" sz="2400" dirty="0"/>
              <a:t>- Развитие у детей социальных и коммуникативных умений, необходимых для установления межличностных отношений со сверстниками и соответствующих отношений с педагогами;</a:t>
            </a:r>
          </a:p>
          <a:p>
            <a:pPr>
              <a:buNone/>
            </a:pPr>
            <a:r>
              <a:rPr lang="ru-RU" sz="2400" dirty="0"/>
              <a:t>- Создание условий для развития групповой сплоченности классного коллектива, принятия ребенком себя как представителя новой социальной общности;</a:t>
            </a:r>
          </a:p>
          <a:p>
            <a:pPr>
              <a:buNone/>
            </a:pPr>
            <a:r>
              <a:rPr lang="ru-RU" sz="2400" dirty="0"/>
              <a:t>-    Профилактика школьной </a:t>
            </a:r>
            <a:r>
              <a:rPr lang="ru-RU" sz="2400" dirty="0" err="1"/>
              <a:t>дезадаптации</a:t>
            </a:r>
            <a:r>
              <a:rPr lang="ru-RU" sz="2400" dirty="0"/>
              <a:t>.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b="1" dirty="0"/>
              <a:t>Планируемый результат: </a:t>
            </a:r>
            <a:r>
              <a:rPr lang="ru-RU" sz="2400" dirty="0"/>
              <a:t>благоприятное течение адаптации обучающихся </a:t>
            </a:r>
            <a:r>
              <a:rPr lang="en-US" sz="2400" dirty="0" smtClean="0"/>
              <a:t>1</a:t>
            </a:r>
            <a:r>
              <a:rPr lang="ru-RU" sz="2400" smtClean="0"/>
              <a:t>г класса </a:t>
            </a:r>
            <a:r>
              <a:rPr lang="ru-RU" sz="2400" dirty="0"/>
              <a:t>(занятия проводились в экспериментальной группе) к школе.</a:t>
            </a:r>
          </a:p>
          <a:p>
            <a:pPr marL="45720" lvl="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7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75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ru-RU" dirty="0"/>
              <a:t>  </a:t>
            </a:r>
            <a:r>
              <a:rPr lang="ru-RU" b="1" dirty="0"/>
              <a:t>С целью выявления динамики уровня школьной адаптации и мотивации </a:t>
            </a:r>
            <a:r>
              <a:rPr lang="ru-RU" b="1" dirty="0" smtClean="0"/>
              <a:t>детей нами </a:t>
            </a:r>
            <a:r>
              <a:rPr lang="ru-RU" b="1" dirty="0"/>
              <a:t>проводились диагностические методики:</a:t>
            </a:r>
          </a:p>
          <a:p>
            <a:pPr algn="just">
              <a:buNone/>
            </a:pPr>
            <a:r>
              <a:rPr lang="ru-RU" dirty="0"/>
              <a:t>- рисуночная методика Н.Г. </a:t>
            </a:r>
            <a:r>
              <a:rPr lang="ru-RU" dirty="0" err="1"/>
              <a:t>Лускановой</a:t>
            </a:r>
            <a:r>
              <a:rPr lang="ru-RU" dirty="0"/>
              <a:t> «Я в школе»;</a:t>
            </a:r>
          </a:p>
          <a:p>
            <a:pPr algn="just">
              <a:buNone/>
            </a:pPr>
            <a:r>
              <a:rPr lang="ru-RU" dirty="0"/>
              <a:t>- анкета школьной мотивации и адаптации по Н.Г. </a:t>
            </a:r>
            <a:r>
              <a:rPr lang="ru-RU" dirty="0" err="1"/>
              <a:t>Лускановой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/>
              <a:t>   Исходя из результатов  анализа проективной методики «Я в школе», можно сделать вывод  о наличии достаточно высокого уровня положительного отношения к школе у большинства учащихся 1Г </a:t>
            </a:r>
            <a:r>
              <a:rPr lang="ru-RU" dirty="0" smtClean="0"/>
              <a:t>класса</a:t>
            </a: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34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</a:rPr>
              <a:t>В результате анализа полученных данных можно говорить о преобладании низкого показателя «школьной зрелости» у первоклассников. То есть у большинства детей плохо развита мелкая моторика руки, графические навыки.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УРОВЕНЬ ГОТОВНОСТИ К ШКОЛЕ</a:t>
            </a: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755" y="1189196"/>
          <a:ext cx="625729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340"/>
                <a:gridCol w="2085975"/>
                <a:gridCol w="20859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 dirty="0">
                          <a:effectLst/>
                        </a:rPr>
                        <a:t>Уровни готовности к школе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>
                          <a:effectLst/>
                        </a:rPr>
                        <a:t>1В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>
                          <a:effectLst/>
                        </a:rPr>
                        <a:t>1Г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>
                          <a:effectLst/>
                        </a:rPr>
                        <a:t>Высокий уровень готовности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 dirty="0">
                          <a:effectLst/>
                        </a:rPr>
                        <a:t>4 человека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>
                          <a:effectLst/>
                        </a:rPr>
                        <a:t>5 человек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 dirty="0">
                          <a:effectLst/>
                        </a:rPr>
                        <a:t>Средний уровень готовности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>
                          <a:effectLst/>
                        </a:rPr>
                        <a:t>19 человек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 dirty="0">
                          <a:effectLst/>
                        </a:rPr>
                        <a:t>14 человек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>
                          <a:effectLst/>
                        </a:rPr>
                        <a:t>Низкий уровень готовности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>
                          <a:effectLst/>
                        </a:rPr>
                        <a:t>7 человек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 dirty="0">
                          <a:effectLst/>
                        </a:rPr>
                        <a:t>11 человек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6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</a:rPr>
              <a:t>Полученные результаты диагностик показали, что не все дети подготовлены к школе, и не все проходят успешно адаптационный период. Поэтому возникла необходимость в педагогическом сопровождении первоклассников в период адаптации к школе.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УРОВЕНЬ АДАПТАЦИИ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26645"/>
              </p:ext>
            </p:extLst>
          </p:nvPr>
        </p:nvGraphicFramePr>
        <p:xfrm>
          <a:off x="1304607" y="1187530"/>
          <a:ext cx="6077585" cy="2339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935"/>
                <a:gridCol w="2030095"/>
                <a:gridCol w="2027555"/>
              </a:tblGrid>
              <a:tr h="584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Уровни </a:t>
                      </a:r>
                      <a:r>
                        <a:rPr lang="ru-RU" sz="1400" dirty="0" smtClean="0">
                          <a:effectLst/>
                        </a:rPr>
                        <a:t>адаптации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1В</a:t>
                      </a:r>
                      <a:r>
                        <a:rPr lang="ru-RU" sz="1400" baseline="0" dirty="0" smtClean="0">
                          <a:effectLst/>
                        </a:rPr>
                        <a:t> 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Г 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Высокий уровень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</a:t>
                      </a:r>
                      <a:r>
                        <a:rPr lang="ru-RU" sz="1400" dirty="0">
                          <a:effectLst/>
                        </a:rPr>
                        <a:t>человека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3 </a:t>
                      </a:r>
                      <a:r>
                        <a:rPr lang="ru-RU" sz="1400" dirty="0">
                          <a:effectLst/>
                        </a:rPr>
                        <a:t>человека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Средний уровень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 </a:t>
                      </a:r>
                      <a:r>
                        <a:rPr lang="ru-RU" sz="1400" dirty="0">
                          <a:effectLst/>
                        </a:rPr>
                        <a:t>человек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 человек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Низкий уровень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17 </a:t>
                      </a:r>
                      <a:r>
                        <a:rPr lang="ru-RU" sz="1400" dirty="0">
                          <a:effectLst/>
                        </a:rPr>
                        <a:t>человек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4342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16 </a:t>
                      </a:r>
                      <a:r>
                        <a:rPr lang="ru-RU" sz="1400" dirty="0">
                          <a:effectLst/>
                        </a:rPr>
                        <a:t>человек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9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1513" y="84104"/>
            <a:ext cx="8358246" cy="6715148"/>
          </a:xfrm>
          <a:prstGeom prst="rect">
            <a:avLst/>
          </a:prstGeom>
          <a:solidFill>
            <a:schemeClr val="bg1"/>
          </a:solidFill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053" name="Группа 14"/>
          <p:cNvGrpSpPr>
            <a:grpSpLocks/>
          </p:cNvGrpSpPr>
          <p:nvPr/>
        </p:nvGrpSpPr>
        <p:grpSpPr bwMode="auto">
          <a:xfrm>
            <a:off x="214313" y="3357563"/>
            <a:ext cx="914400" cy="500062"/>
            <a:chOff x="285720" y="714356"/>
            <a:chExt cx="914400" cy="50006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5720" y="785794"/>
              <a:ext cx="914400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Рамка 13"/>
            <p:cNvSpPr/>
            <p:nvPr/>
          </p:nvSpPr>
          <p:spPr>
            <a:xfrm>
              <a:off x="642907" y="714356"/>
              <a:ext cx="428625" cy="50006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2054" name="Группа 15"/>
          <p:cNvGrpSpPr>
            <a:grpSpLocks/>
          </p:cNvGrpSpPr>
          <p:nvPr/>
        </p:nvGrpSpPr>
        <p:grpSpPr bwMode="auto">
          <a:xfrm>
            <a:off x="214313" y="5429250"/>
            <a:ext cx="914400" cy="500063"/>
            <a:chOff x="285720" y="714356"/>
            <a:chExt cx="914400" cy="50006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85720" y="785794"/>
              <a:ext cx="914400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Рамка 17"/>
            <p:cNvSpPr/>
            <p:nvPr/>
          </p:nvSpPr>
          <p:spPr>
            <a:xfrm>
              <a:off x="642907" y="714356"/>
              <a:ext cx="428625" cy="50006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2055" name="Группа 18"/>
          <p:cNvGrpSpPr>
            <a:grpSpLocks/>
          </p:cNvGrpSpPr>
          <p:nvPr/>
        </p:nvGrpSpPr>
        <p:grpSpPr bwMode="auto">
          <a:xfrm>
            <a:off x="214313" y="857250"/>
            <a:ext cx="914400" cy="500063"/>
            <a:chOff x="285720" y="714356"/>
            <a:chExt cx="914400" cy="50006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85720" y="785794"/>
              <a:ext cx="914400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Рамка 20"/>
            <p:cNvSpPr/>
            <p:nvPr/>
          </p:nvSpPr>
          <p:spPr>
            <a:xfrm>
              <a:off x="642907" y="714356"/>
              <a:ext cx="428625" cy="50006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058" name="Прямоугольник 6"/>
          <p:cNvSpPr>
            <a:spLocks noChangeArrowheads="1"/>
          </p:cNvSpPr>
          <p:nvPr/>
        </p:nvSpPr>
        <p:spPr bwMode="auto">
          <a:xfrm>
            <a:off x="1403350" y="1519311"/>
            <a:ext cx="7416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i="1" dirty="0" smtClean="0">
                <a:solidFill>
                  <a:srgbClr val="003366"/>
                </a:solidFill>
                <a:latin typeface="Calibri"/>
                <a:cs typeface="Arial" charset="0"/>
              </a:rPr>
              <a:t>«</a:t>
            </a:r>
            <a:r>
              <a:rPr lang="ru-RU" altLang="ru-RU" sz="3600" b="1" i="1" dirty="0">
                <a:solidFill>
                  <a:srgbClr val="003366"/>
                </a:solidFill>
                <a:latin typeface="Calibri"/>
                <a:cs typeface="Arial" charset="0"/>
              </a:rPr>
              <a:t>Особенности адаптации первоклассников в учебной деятельности»</a:t>
            </a:r>
            <a:endParaRPr lang="ru-RU" altLang="ru-RU" sz="3600" b="1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2060" name="Прямоугольник 8"/>
          <p:cNvSpPr>
            <a:spLocks noChangeArrowheads="1"/>
          </p:cNvSpPr>
          <p:nvPr/>
        </p:nvSpPr>
        <p:spPr bwMode="auto">
          <a:xfrm>
            <a:off x="2124222" y="3786187"/>
            <a:ext cx="669592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 smtClean="0">
              <a:solidFill>
                <a:prstClr val="black"/>
              </a:solidFill>
              <a:latin typeface="Arial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 smtClean="0">
              <a:solidFill>
                <a:prstClr val="black"/>
              </a:solidFill>
              <a:latin typeface="Arial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Arial"/>
                <a:cs typeface="Arial" charset="0"/>
              </a:rPr>
              <a:t>                                           ПУШКИНА Валентина Никитична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61" name="TextBox 11"/>
          <p:cNvSpPr txBox="1">
            <a:spLocks noChangeArrowheads="1"/>
          </p:cNvSpPr>
          <p:nvPr/>
        </p:nvSpPr>
        <p:spPr bwMode="auto">
          <a:xfrm>
            <a:off x="3699803" y="4501661"/>
            <a:ext cx="448759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dirty="0" smtClean="0">
              <a:solidFill>
                <a:prstClr val="black"/>
              </a:solidFill>
              <a:cs typeface="Arial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dirty="0">
              <a:solidFill>
                <a:prstClr val="black"/>
              </a:solidFill>
              <a:cs typeface="Arial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dirty="0">
              <a:solidFill>
                <a:prstClr val="black"/>
              </a:solidFill>
              <a:cs typeface="Arial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solidFill>
                  <a:prstClr val="black"/>
                </a:solidFill>
                <a:cs typeface="Arial" charset="0"/>
              </a:rPr>
              <a:t>Учитель начальных классов</a:t>
            </a:r>
            <a:endParaRPr lang="ru-RU" altLang="ru-RU" sz="2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</a:rPr>
              <a:t> По приведенным выше показателям, можно сказать следующее, что у детей, которые имели низкий уровень адаптации,  повысился уровень адаптации в школе</a:t>
            </a:r>
            <a:r>
              <a:rPr lang="ru-RU" dirty="0">
                <a:effectLst/>
              </a:rPr>
              <a:t>.  </a:t>
            </a:r>
            <a:endParaRPr lang="ru-RU" dirty="0"/>
          </a:p>
        </p:txBody>
      </p:sp>
      <p:graphicFrame>
        <p:nvGraphicFramePr>
          <p:cNvPr id="4" name="Объект 9"/>
          <p:cNvGraphicFramePr>
            <a:graphicFrameLocks noGrp="1" noChangeAspect="1"/>
          </p:cNvGraphicFramePr>
          <p:nvPr>
            <p:ph sz="quarter" idx="13"/>
          </p:nvPr>
        </p:nvGraphicFramePr>
        <p:xfrm>
          <a:off x="1143000" y="73183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0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097" y="4859382"/>
            <a:ext cx="4752703" cy="1162595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Динамика уровня адаптации первоклассников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65298639"/>
              </p:ext>
            </p:extLst>
          </p:nvPr>
        </p:nvGraphicFramePr>
        <p:xfrm>
          <a:off x="498764" y="308168"/>
          <a:ext cx="8070470" cy="455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87383"/>
            <a:ext cx="8987246" cy="6021977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/>
              <a:t>Рекомендации родителям по адаптации детей в начальной школе </a:t>
            </a:r>
            <a:endParaRPr lang="ru-RU" dirty="0"/>
          </a:p>
          <a:p>
            <a:pPr lvl="0"/>
            <a:r>
              <a:rPr lang="ru-RU" dirty="0"/>
              <a:t>Изучайте своего ребенка, наблюдая за ним в различных ситуациях, что поможет лучше узнать своего малыша, те или иные черты его характера.</a:t>
            </a:r>
          </a:p>
          <a:p>
            <a:pPr lvl="0"/>
            <a:r>
              <a:rPr lang="ru-RU" dirty="0"/>
              <a:t>Развивайте двигательную активность ребенка, т.к. выносливый ребенок, который привык к физическим нагрузкам, переносит адаптацию легче, чем слабый и малоподвижный ребенок.</a:t>
            </a:r>
          </a:p>
          <a:p>
            <a:pPr lvl="0"/>
            <a:r>
              <a:rPr lang="ru-RU" dirty="0"/>
              <a:t>Не потакайте всем прихотям ребенка, не злоупотребляйте лаской, т.к. это может привести к упрямству и капризности.</a:t>
            </a:r>
          </a:p>
          <a:p>
            <a:pPr lvl="0"/>
            <a:r>
              <a:rPr lang="ru-RU" dirty="0"/>
              <a:t>Не подавляйте тягу к самостоятельности.</a:t>
            </a:r>
          </a:p>
          <a:p>
            <a:pPr lvl="0"/>
            <a:r>
              <a:rPr lang="ru-RU" dirty="0"/>
              <a:t>Постарайтесь отвечать на все вопросы ребенка, т.к. любознательность в этом возрасте не знает границ.</a:t>
            </a:r>
          </a:p>
          <a:p>
            <a:pPr lvl="0"/>
            <a:r>
              <a:rPr lang="ru-RU" dirty="0"/>
              <a:t>Научите ребенка самостоятельно справляться с возникающими школьными трудностями.</a:t>
            </a:r>
          </a:p>
          <a:p>
            <a:pPr lvl="0"/>
            <a:r>
              <a:rPr lang="ru-RU" dirty="0"/>
              <a:t>Не нервничайте и не расстраивайтесь из-за неудач ребенка, т.к. он боится лишний раз огорчить родителей.</a:t>
            </a:r>
          </a:p>
          <a:p>
            <a:pPr lvl="0"/>
            <a:r>
              <a:rPr lang="ru-RU" dirty="0"/>
              <a:t>Учите ребенка дружить с детьми: быть честными, уважать друзей, приглашайте в свой дом, не допускайте предательства, критикуйте, не унижая, а поддерживая. Помните, что дружба детства, которая будет поддержана вами, возможно, станет опорой вашего ребенка во взрослой жизни.</a:t>
            </a:r>
          </a:p>
          <a:p>
            <a:pPr lvl="0"/>
            <a:r>
              <a:rPr lang="ru-RU" dirty="0"/>
              <a:t>«Это заветное желание каждого отца, каждой матери  - чтобы детям хотелось хорошо учиться. Оно имеет своим источником желание принести матери и отцу радость. А это желание пробуждается в детском сердце лишь тогда, ребенок уже пережил, испытал радость творения добра для людей. Я глубоко убежден, что заставить ребенка хорошо учиться можно, побудив его к добрым поступкам для блага людей, утвердив в его сердце чуткость к окружающему миру, воспитав способность познавать душевный мир другого человека сердцем.» (Сухомлинский В.А.)</a:t>
            </a:r>
          </a:p>
          <a:p>
            <a:pPr>
              <a:buNone/>
            </a:pPr>
            <a:r>
              <a:rPr lang="ru-RU" b="1" dirty="0"/>
              <a:t>  Помните:</a:t>
            </a:r>
            <a:r>
              <a:rPr lang="ru-RU" dirty="0"/>
              <a:t> Самое главное, что вы можете подарить своему ребенку, — это ваше внимание. Ваше положительное отношение к школе, учителям и воспитателям упростит ребенку период адаптации. Помогите ребенку привыкнуть к новому режиму жизни, установить отношения со сверстниками и чувствовать себя уверенно. Ваш ребенок будет учиться в школе не так, как когда-то учились вы. Никогда не ругайте ребенка обидными словами за неспособность что-то понять или сделать. Старайтесь только положительно оценивать учебу вашего малыша, даже если вам кажется, что его успехи явно недостаточны. Живите во имя своего ребенка, проявляйте к нему максимум внимания, переживайте за каждую неудачу малыша и радуйтесь даже самым маленьким его успехам. Будьте ему другом, тогда малыш доверит вам самое сокровенное.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300446"/>
            <a:ext cx="8255726" cy="5982788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/>
              <a:t>Рекомендации учителям по   адаптации   первоклассников</a:t>
            </a:r>
            <a:endParaRPr lang="ru-RU" i="1" dirty="0"/>
          </a:p>
          <a:p>
            <a:r>
              <a:rPr lang="ru-RU" dirty="0"/>
              <a:t>1.Обеспечить оптимальный процесс физиологической адаптации, т.е. помнить, что длительное напряжение, утомление и переутомление могут стоить ребёнку здоровья. То есть необходимо обеспечить своевременную смену видов деятельности; не давать задания, требующие длительного сосредоточения взгляда на одном предмете, монотонных движений; отводить больше внимания и времени на практические действия с предметами, работе с наглядностью; использовать щадящий режим, который включает в себя прогулки, физические упражнения для поднятия мышечного тонуса.</a:t>
            </a:r>
          </a:p>
          <a:p>
            <a:r>
              <a:rPr lang="ru-RU" dirty="0"/>
              <a:t>2.Следует позаботиться об отборе и использовании на уроках специальных упражнений, помогающих детям быстрее войти в непривычный для них мир школьной жизни, освоить новую социальную позицию школьника.</a:t>
            </a:r>
          </a:p>
          <a:p>
            <a:r>
              <a:rPr lang="ru-RU" dirty="0"/>
              <a:t>3.Систематически проводить индивидуальную работу с детьми, имеющими трудности в адаптации.</a:t>
            </a:r>
          </a:p>
          <a:p>
            <a:r>
              <a:rPr lang="ru-RU" dirty="0"/>
              <a:t>4.Обеспечить дифференцированный и индивидуальный подход ко всем детям, и особенно к детям, имеющим особенности в психофизическом развитии и поведении: </a:t>
            </a:r>
            <a:r>
              <a:rPr lang="ru-RU" dirty="0" err="1"/>
              <a:t>леворукие</a:t>
            </a:r>
            <a:r>
              <a:rPr lang="ru-RU" dirty="0"/>
              <a:t>, с синдромом </a:t>
            </a:r>
            <a:r>
              <a:rPr lang="ru-RU" dirty="0" err="1"/>
              <a:t>гиперактивности</a:t>
            </a:r>
            <a:r>
              <a:rPr lang="ru-RU" dirty="0"/>
              <a:t>, с застенчивостью, с неврозами и т.п.</a:t>
            </a:r>
          </a:p>
          <a:p>
            <a:r>
              <a:rPr lang="ru-RU" dirty="0"/>
              <a:t>5.Необходимо помнить, что процесс адаптации ребенка во многом зависит от обстановки в классе, от того, насколько интересно, комфортно, безопасно чувствует себя ребенок во время уроков, в ситуациях взаимодействия с учителем и одноклассниками.</a:t>
            </a:r>
          </a:p>
          <a:p>
            <a:r>
              <a:rPr lang="ru-RU" dirty="0"/>
              <a:t>6.Используя игровые психологические методики, учитель может создать в классе атмосферу доброжелательности и конструктивного взаимодействия, позволяющую детям ослабить внутреннее напряжение, познакомиться друг с другом, подружиться.</a:t>
            </a:r>
          </a:p>
          <a:p>
            <a:r>
              <a:rPr lang="ru-RU" dirty="0"/>
              <a:t>7.Включить детей, занимающих низкое статусное положение в группе сверстников, в общественно значимую деятельность, повышая их авторитет и самооценку.</a:t>
            </a:r>
          </a:p>
          <a:p>
            <a:r>
              <a:rPr lang="ru-RU" dirty="0"/>
              <a:t>8.Помогите детям организовать свою деятельность, повторяйте последовательность действий из урока в урок. Просите повторить задание самых невнимательных учеников, но не в качестве наказания.</a:t>
            </a:r>
          </a:p>
          <a:p>
            <a:r>
              <a:rPr lang="ru-RU" dirty="0"/>
              <a:t>9.Поощряйте детей задавать вопросы, если им что-то непонятно. Снисходительно относитесь к тому, что первоклашки склонны спросить одно и то же несколько раз. </a:t>
            </a:r>
          </a:p>
          <a:p>
            <a:r>
              <a:rPr lang="ru-RU" dirty="0"/>
              <a:t>10.Организуйте личное общение с каждым учеником своего класса, будьте в курсе их радостей и переживаний. </a:t>
            </a:r>
          </a:p>
          <a:p>
            <a:r>
              <a:rPr lang="ru-RU" dirty="0"/>
              <a:t>Помните, что первоклассник – это маленький человек, весь устремлённый в будущее, который имеет право на счастье и уважение своего сложного внутреннего мира со стороны взрослых.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7839" y="274975"/>
            <a:ext cx="8693920" cy="178078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Таким образом, проведённая нами </a:t>
            </a:r>
            <a:r>
              <a:rPr lang="ru-RU" dirty="0" smtClean="0"/>
              <a:t>работа </a:t>
            </a:r>
            <a:r>
              <a:rPr lang="ru-RU" dirty="0"/>
              <a:t>оказалась результативной, цель  исследования была достигнута, поставленные задачи - решены, гипотеза - подтверждена.</a:t>
            </a:r>
          </a:p>
          <a:p>
            <a:endParaRPr lang="ru-RU" dirty="0"/>
          </a:p>
        </p:txBody>
      </p:sp>
      <p:pic>
        <p:nvPicPr>
          <p:cNvPr id="4" name="Picture 2" descr="C:\Users\Onix\Desktop\Новая папка\1_news_13328504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9" y="3559339"/>
            <a:ext cx="3674882" cy="29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nix\Desktop\Новая папка\7b5c91860260e489968b3c364722f494thumb640x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21" y="3679122"/>
            <a:ext cx="4040990" cy="304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nix\Desktop\Новая папка\shkolol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7" y="1851034"/>
            <a:ext cx="3449494" cy="244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64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1249" y="2119207"/>
            <a:ext cx="7090833" cy="15227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33659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89197" y="1111246"/>
            <a:ext cx="8222562" cy="5619087"/>
          </a:xfrm>
        </p:spPr>
        <p:txBody>
          <a:bodyPr>
            <a:normAutofit/>
          </a:bodyPr>
          <a:lstStyle/>
          <a:p>
            <a:pPr algn="just"/>
            <a:r>
              <a:rPr lang="ru-RU" b="1" i="1" dirty="0"/>
              <a:t>Актуальность исследования</a:t>
            </a:r>
            <a:r>
              <a:rPr lang="ru-RU" dirty="0"/>
              <a:t>. В современной системе Российского образования за последние пять лет многое что изменилось, все перешли на новые Федеральные Стандарты образования (ФГОС НОО), обучение стало личностно-ориентированным. Закон РФ «Об образовании» утверждает: «приоритет общечеловеческих ценностей, жизни и здоровья человека, свободного развития, адаптивность системы образования к уровням и особенностям развития и подготовки обучающихся, воспитанников». На первом плане стоит необходимость учета возрастных и индивидуальных особенностей школьника, развитие задатков и творческого потенциала личности, её способностей и дарований, создание для этого наиболее благоприятных условий.</a:t>
            </a:r>
          </a:p>
        </p:txBody>
      </p:sp>
    </p:spTree>
    <p:extLst>
      <p:ext uri="{BB962C8B-B14F-4D97-AF65-F5344CB8AC3E}">
        <p14:creationId xmlns:p14="http://schemas.microsoft.com/office/powerpoint/2010/main" val="119388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2999" y="667796"/>
            <a:ext cx="7446173" cy="48971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Проблема исследования -</a:t>
            </a:r>
            <a:r>
              <a:rPr lang="ru-RU" dirty="0"/>
              <a:t> определить психолого-педагогические условия для успешной адаптации первоклассников в начальной школе.</a:t>
            </a:r>
            <a:endParaRPr lang="ru-RU" b="1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b="1" dirty="0"/>
              <a:t>Объектом</a:t>
            </a:r>
            <a:r>
              <a:rPr lang="ru-RU" dirty="0"/>
              <a:t> нашего </a:t>
            </a:r>
            <a:r>
              <a:rPr lang="ru-RU" b="1" dirty="0"/>
              <a:t>исследования </a:t>
            </a:r>
            <a:r>
              <a:rPr lang="ru-RU" dirty="0"/>
              <a:t>является процесс адаптации первоклассников к школе. 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b="1" dirty="0"/>
              <a:t>Предмет исследования -</a:t>
            </a:r>
            <a:r>
              <a:rPr lang="ru-RU" dirty="0"/>
              <a:t> психолого-педагогические условия адаптации первоклассников.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728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34653" y="574766"/>
            <a:ext cx="7472360" cy="48361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i="1" dirty="0"/>
              <a:t>Гипотеза исследования </a:t>
            </a:r>
            <a:r>
              <a:rPr lang="ru-RU" dirty="0"/>
              <a:t>состоит в предположении о том, что адаптация первоклассников будет успешной при определенных условиях, если:</a:t>
            </a:r>
          </a:p>
          <a:p>
            <a:pPr>
              <a:buNone/>
            </a:pPr>
            <a:r>
              <a:rPr lang="ru-RU" dirty="0"/>
              <a:t>- сформировано положительное отношение ребенка к школе;</a:t>
            </a:r>
          </a:p>
          <a:p>
            <a:pPr>
              <a:buNone/>
            </a:pPr>
            <a:r>
              <a:rPr lang="ru-RU" dirty="0"/>
              <a:t>- осуществляется индивидуальный дифференцированный подход к особенностям каждого ребенка;</a:t>
            </a:r>
          </a:p>
          <a:p>
            <a:pPr>
              <a:buNone/>
            </a:pPr>
            <a:r>
              <a:rPr lang="ru-RU" dirty="0"/>
              <a:t>- в учебном процессе использованы игровые технологии для повышения мотивации к обучению на этапе адаптации первоклассников;</a:t>
            </a:r>
          </a:p>
          <a:p>
            <a:pPr>
              <a:buNone/>
            </a:pPr>
            <a:r>
              <a:rPr lang="ru-RU" dirty="0"/>
              <a:t>- есть партнерское взаимодействие учителя, учеников и родителей на этапе адаптации к школе;</a:t>
            </a:r>
          </a:p>
          <a:p>
            <a:pPr>
              <a:buNone/>
            </a:pPr>
            <a:r>
              <a:rPr lang="ru-RU" dirty="0"/>
              <a:t>- разработана и реализуется комплексная программа по адаптации первоклассников к школьному обучению.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593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19"/>
            <a:ext cx="6400800" cy="581549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Задачи исследования</a:t>
            </a:r>
            <a:r>
              <a:rPr lang="ru-RU" dirty="0"/>
              <a:t>: </a:t>
            </a:r>
          </a:p>
          <a:p>
            <a:pPr lvl="0">
              <a:buNone/>
            </a:pPr>
            <a:r>
              <a:rPr lang="ru-RU" dirty="0"/>
              <a:t>1.Охарактеризовать на основе анализа психолого-педагогической литературы период адаптации, выделив его сущность и структуру;</a:t>
            </a:r>
          </a:p>
          <a:p>
            <a:pPr lvl="0">
              <a:buNone/>
            </a:pPr>
            <a:r>
              <a:rPr lang="ru-RU" dirty="0"/>
              <a:t>2.Разработать комплексную программу по адаптации первоклассников к школьному обучению, позволяющую реализовать выделенные условия,;</a:t>
            </a:r>
          </a:p>
          <a:p>
            <a:pPr lvl="0">
              <a:buNone/>
            </a:pPr>
            <a:r>
              <a:rPr lang="ru-RU" dirty="0"/>
              <a:t>3.Проверить эффективность осуществления программы по адаптации первоклассников к школе;</a:t>
            </a:r>
          </a:p>
          <a:p>
            <a:pPr lvl="0">
              <a:buNone/>
            </a:pPr>
            <a:r>
              <a:rPr lang="ru-RU" dirty="0"/>
              <a:t>4.Разработать рекомендации по организации адаптационного периода учителям начальных классов и родителям.</a:t>
            </a:r>
          </a:p>
        </p:txBody>
      </p:sp>
    </p:spTree>
    <p:extLst>
      <p:ext uri="{BB962C8B-B14F-4D97-AF65-F5344CB8AC3E}">
        <p14:creationId xmlns:p14="http://schemas.microsoft.com/office/powerpoint/2010/main" val="2757518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246209"/>
            <a:ext cx="6400800" cy="3474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Опытно-экспериментальной базой исследования</a:t>
            </a:r>
            <a:r>
              <a:rPr lang="ru-RU" dirty="0"/>
              <a:t> служили ученики 1Г и 1В  классов МБОУ СОШ № 6 г.Пушкино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7" name="Picture 3" descr="C:\Users\Ольга\Desktop\фотографии\фото Абраменко Надя\первое сентября 2015\IMG_0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32638" y="-5348288"/>
            <a:ext cx="1800000" cy="1349939"/>
          </a:xfrm>
          <a:prstGeom prst="rect">
            <a:avLst/>
          </a:prstGeom>
          <a:noFill/>
        </p:spPr>
      </p:pic>
      <p:pic>
        <p:nvPicPr>
          <p:cNvPr id="1028" name="Picture 4" descr="C:\Users\Ольга\Desktop\фотографии\фото Абраменко Надя\первое сентября 2015\IMG_0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32637" y="-5348288"/>
            <a:ext cx="2016091" cy="1512000"/>
          </a:xfrm>
          <a:prstGeom prst="rect">
            <a:avLst/>
          </a:prstGeom>
          <a:noFill/>
        </p:spPr>
      </p:pic>
      <p:pic>
        <p:nvPicPr>
          <p:cNvPr id="1029" name="Picture 5" descr="C:\Users\Ольга\Desktop\фотографии\фото Абраменко Надя\первое сентября 2015\IMG_06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32638" y="-5348288"/>
            <a:ext cx="2289704" cy="1717200"/>
          </a:xfrm>
          <a:prstGeom prst="rect">
            <a:avLst/>
          </a:prstGeom>
          <a:noFill/>
        </p:spPr>
      </p:pic>
      <p:pic>
        <p:nvPicPr>
          <p:cNvPr id="10" name="Рисунок 9" descr="C:\Users\Ольга\Desktop\фотографии\фотограф 2 б\1-ое сентября 2015\_MG_029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9847" y="3989870"/>
            <a:ext cx="323975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ьга\Desktop\фотографии\фотограф 2 б\1-ое сентября 2015\S11201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9282" y="1495800"/>
            <a:ext cx="3380318" cy="19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ьга\Desktop\фотографии\фотограф 2 б\1-ое сентября 2015\S112019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0128" y="3989870"/>
            <a:ext cx="337437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ьга\Desktop\IMG_068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0128" y="1495800"/>
            <a:ext cx="3056526" cy="229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453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54947" y="1682365"/>
            <a:ext cx="7210495" cy="3777848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/>
              <a:t>Методами </a:t>
            </a:r>
            <a:r>
              <a:rPr lang="ru-RU" dirty="0"/>
              <a:t>нашего </a:t>
            </a:r>
            <a:r>
              <a:rPr lang="ru-RU" b="1" dirty="0"/>
              <a:t>исследования</a:t>
            </a:r>
            <a:r>
              <a:rPr lang="ru-RU" dirty="0"/>
              <a:t> являлись:</a:t>
            </a:r>
          </a:p>
          <a:p>
            <a:pPr marL="45720" indent="0">
              <a:buNone/>
            </a:pPr>
            <a:r>
              <a:rPr lang="ru-RU" dirty="0"/>
              <a:t>– анализ психолого-педагогической литературы;</a:t>
            </a:r>
          </a:p>
          <a:p>
            <a:pPr marL="45720" indent="0">
              <a:buNone/>
            </a:pPr>
            <a:r>
              <a:rPr lang="ru-RU" dirty="0"/>
              <a:t>– тестирование;</a:t>
            </a:r>
          </a:p>
          <a:p>
            <a:pPr marL="45720" indent="0">
              <a:buNone/>
            </a:pPr>
            <a:r>
              <a:rPr lang="ru-RU" dirty="0"/>
              <a:t>– педагогический эксперимент;</a:t>
            </a:r>
          </a:p>
          <a:p>
            <a:pPr marL="45720" indent="0">
              <a:buNone/>
            </a:pPr>
            <a:r>
              <a:rPr lang="ru-RU" dirty="0"/>
              <a:t>– статистическая обработка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777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958" y="91659"/>
            <a:ext cx="8615360" cy="64291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/>
              <a:t>Адаптация</a:t>
            </a:r>
            <a:r>
              <a:rPr lang="ru-RU" sz="2800" dirty="0"/>
              <a:t> - это  процесс и результат согласования ребенка с окружающим миром, приспособления к изменившейся среде, к новым условиям жизнедеятельности, к структуре отношений в определенных социально-психологических общностях, установления соответствия поведения принятым в них нормам и правилам.</a:t>
            </a:r>
          </a:p>
          <a:p>
            <a:pPr>
              <a:buNone/>
            </a:pPr>
            <a:r>
              <a:rPr lang="ru-RU" sz="2800" b="1" dirty="0"/>
              <a:t>Адаптировать ребенка </a:t>
            </a:r>
            <a:r>
              <a:rPr lang="ru-RU" sz="2800" dirty="0"/>
              <a:t>— это значит приспособить его к развитию. Ребенок ощущает себя в конкретной школьной среде автором своей жизни, у него сформированы психологические свойства и умения, позволяющие ему в нужной степени соответствовать требованиям и нормам, у него сформирована способность развиваться в этой среде, реализовать свои потребности, не приходя в противоречие со средой. Школа и ребенок взаимно адаптируются друг к другу.</a:t>
            </a:r>
          </a:p>
          <a:p>
            <a:pPr marL="45720" indent="0">
              <a:buNone/>
            </a:pPr>
            <a:endParaRPr lang="ru-RU" sz="2000" dirty="0"/>
          </a:p>
          <a:p>
            <a:pPr marL="4572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231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Воздушный поток.thmx</Template>
  <TotalTime>1002</TotalTime>
  <Words>1963</Words>
  <Application>Microsoft Office PowerPoint</Application>
  <PresentationFormat>Экран (4:3)</PresentationFormat>
  <Paragraphs>142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Воздушный поток</vt:lpstr>
      <vt:lpstr>Тема Office</vt:lpstr>
      <vt:lpstr>ОСОБЕННОСТИ  АДАПТАЦИИ ПЕРВОКЛАССНИКОВ В УЧЕБНОЙ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результате анализа полученных данных можно говорить о преобладании низкого показателя «школьной зрелости» у первоклассников. То есть у большинства детей плохо развита мелкая моторика руки, графические навыки.</vt:lpstr>
      <vt:lpstr>Полученные результаты диагностик показали, что не все дети подготовлены к школе, и не все проходят успешно адаптационный период. Поэтому возникла необходимость в педагогическом сопровождении первоклассников в период адаптации к школе. </vt:lpstr>
      <vt:lpstr> По приведенным выше показателям, можно сказать следующее, что у детей, которые имели низкий уровень адаптации,  повысился уровень адаптации в школе.  </vt:lpstr>
      <vt:lpstr>Динамика уровня адаптации первоклассников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познавательных процессов младших школьников и их формирование</dc:title>
  <dc:creator>Кристина</dc:creator>
  <cp:lastModifiedBy>Ельдигино</cp:lastModifiedBy>
  <cp:revision>173</cp:revision>
  <dcterms:created xsi:type="dcterms:W3CDTF">2013-05-20T17:50:39Z</dcterms:created>
  <dcterms:modified xsi:type="dcterms:W3CDTF">2021-08-27T19:30:57Z</dcterms:modified>
</cp:coreProperties>
</file>