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2"/>
  </p:notesMasterIdLst>
  <p:handoutMasterIdLst>
    <p:handoutMasterId r:id="rId13"/>
  </p:handoutMasterIdLst>
  <p:sldIdLst>
    <p:sldId id="256" r:id="rId2"/>
    <p:sldId id="316" r:id="rId3"/>
    <p:sldId id="343" r:id="rId4"/>
    <p:sldId id="317" r:id="rId5"/>
    <p:sldId id="337" r:id="rId6"/>
    <p:sldId id="338" r:id="rId7"/>
    <p:sldId id="339" r:id="rId8"/>
    <p:sldId id="340" r:id="rId9"/>
    <p:sldId id="341" r:id="rId10"/>
    <p:sldId id="336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87000"/>
    <a:srgbClr val="808000"/>
    <a:srgbClr val="5E4938"/>
    <a:srgbClr val="583B00"/>
    <a:srgbClr val="632523"/>
    <a:srgbClr val="663300"/>
    <a:srgbClr val="FFFEE5"/>
    <a:srgbClr val="FFFFD9"/>
    <a:srgbClr val="FFE3AB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3" autoAdjust="0"/>
    <p:restoredTop sz="94574" autoAdjust="0"/>
  </p:normalViewPr>
  <p:slideViewPr>
    <p:cSldViewPr>
      <p:cViewPr>
        <p:scale>
          <a:sx n="100" d="100"/>
          <a:sy n="100" d="100"/>
        </p:scale>
        <p:origin x="-414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931"/>
    </p:cViewPr>
  </p:sorterViewPr>
  <p:notesViewPr>
    <p:cSldViewPr>
      <p:cViewPr varScale="1">
        <p:scale>
          <a:sx n="38" d="100"/>
          <a:sy n="38" d="100"/>
        </p:scale>
        <p:origin x="-236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F8BCD3-FD12-4651-89F9-3F1124887D6E}" type="datetimeFigureOut">
              <a:rPr lang="ru-RU" smtClean="0"/>
              <a:pPr/>
              <a:t>24.10.2018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18E54C-9B67-46BD-9080-07D1063532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732724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98C5F4A9-C129-42AB-8707-CEB88F840081}" type="datetimeFigureOut">
              <a:rPr lang="ru-RU"/>
              <a:pPr>
                <a:defRPr/>
              </a:pPr>
              <a:t>24.10.2018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80F6EE44-BB3F-4085-95BA-F4AA6714E4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06968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20C559-4F90-47AC-8FAA-9DB0A00E5DB4}" type="datetimeFigureOut">
              <a:rPr lang="ru-RU" smtClean="0"/>
              <a:pPr>
                <a:defRPr/>
              </a:pPr>
              <a:t>24.10.2018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92854456-1A5F-4F9A-BE4E-81F085D01F1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CB40A2F-5106-4C7D-8271-5FB6F8186721}" type="datetimeFigureOut">
              <a:rPr lang="ru-RU" smtClean="0"/>
              <a:pPr>
                <a:defRPr/>
              </a:pPr>
              <a:t>24.10.2018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B99303-2F6E-4118-BF6F-95D6F23CAF3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C89EE93-6E0E-452C-A8CA-57C8CBD6215F}" type="datetimeFigureOut">
              <a:rPr lang="ru-RU" smtClean="0"/>
              <a:pPr>
                <a:defRPr/>
              </a:pPr>
              <a:t>24.10.2018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D0E305-5C6E-4B95-B5F9-79AC08CB513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73EE71B-0D70-4262-BCCD-F66465114CBE}" type="datetimeFigureOut">
              <a:rPr lang="ru-RU" smtClean="0"/>
              <a:pPr>
                <a:defRPr/>
              </a:pPr>
              <a:t>24.10.2018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83D02135-1A47-4826-8AF3-22956711EF3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CE7BCC-16CC-4CC0-8761-1911E4CD7E28}" type="datetimeFigureOut">
              <a:rPr lang="ru-RU" smtClean="0"/>
              <a:pPr>
                <a:defRPr/>
              </a:pPr>
              <a:t>24.10.2018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555D7A-F8ED-4E43-9B2E-BDE9B2C23B0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D20B1F1-936A-4C46-9467-25FE28137307}" type="datetimeFigureOut">
              <a:rPr lang="ru-RU" smtClean="0"/>
              <a:pPr>
                <a:defRPr/>
              </a:pPr>
              <a:t>24.10.2018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9E3565-331B-42D3-94E4-4FA4B0DBC42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1B8B60-46B7-4496-9F12-355F4E17DFCA}" type="datetimeFigureOut">
              <a:rPr lang="ru-RU" smtClean="0"/>
              <a:pPr>
                <a:defRPr/>
              </a:pPr>
              <a:t>24.10.2018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pPr>
              <a:defRPr/>
            </a:pPr>
            <a:fld id="{FD5B0E67-6A2B-43CE-BF8F-8E9E7337C0D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760B48C-5331-4534-ACFB-9D2F5F05154E}" type="datetimeFigureOut">
              <a:rPr lang="ru-RU" smtClean="0"/>
              <a:pPr>
                <a:defRPr/>
              </a:pPr>
              <a:t>24.10.2018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77A776-B0BC-4918-84F7-6EF4682D7EB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32086D0-0110-44F0-8588-C7B195946290}" type="datetimeFigureOut">
              <a:rPr lang="ru-RU" smtClean="0"/>
              <a:pPr>
                <a:defRPr/>
              </a:pPr>
              <a:t>24.10.2018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5777B3-5EDC-498F-9561-8B633F09F11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CAFB623-CBF6-43E4-8B4E-25E0B9537829}" type="datetimeFigureOut">
              <a:rPr lang="ru-RU" smtClean="0"/>
              <a:pPr>
                <a:defRPr/>
              </a:pPr>
              <a:t>24.10.2018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BBE570-20BD-4369-BA10-5BD9BA3EF34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AA2A3A-E66C-4201-9321-D4334D81CE81}" type="datetimeFigureOut">
              <a:rPr lang="ru-RU" smtClean="0"/>
              <a:pPr>
                <a:defRPr/>
              </a:pPr>
              <a:t>24.10.2018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34D4D2-124C-4D3B-8387-818DEDC5441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ACA2105D-A947-4654-8C8D-6CE3FF04030F}" type="datetimeFigureOut">
              <a:rPr lang="ru-RU" smtClean="0"/>
              <a:pPr>
                <a:defRPr/>
              </a:pPr>
              <a:t>24.10.2018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10133F1F-E838-44BE-A10D-3A0DEF1019A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microsoft.com/office/2007/relationships/hdphoto" Target="../media/hdphoto1.wdp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 descr="exp_fone"/>
          <p:cNvSpPr txBox="1">
            <a:spLocks noChangeArrowheads="1"/>
          </p:cNvSpPr>
          <p:nvPr/>
        </p:nvSpPr>
        <p:spPr bwMode="auto">
          <a:xfrm>
            <a:off x="0" y="0"/>
            <a:ext cx="9144000" cy="1484784"/>
          </a:xfrm>
          <a:prstGeom prst="rect">
            <a:avLst/>
          </a:prstGeom>
          <a:solidFill>
            <a:srgbClr val="FFE3AB"/>
          </a:solidFill>
          <a:ln w="76200" cmpd="tri">
            <a:solidFill>
              <a:srgbClr val="800000"/>
            </a:solidFill>
            <a:miter lim="800000"/>
            <a:headEnd/>
            <a:tailEnd/>
          </a:ln>
        </p:spPr>
        <p:txBody>
          <a:bodyPr anchor="ctr"/>
          <a:lstStyle/>
          <a:p>
            <a:pPr marL="1081088" algn="ctr">
              <a:lnSpc>
                <a:spcPct val="150000"/>
              </a:lnSpc>
              <a:defRPr/>
            </a:pPr>
            <a:r>
              <a:rPr lang="ru-RU" sz="1600" kern="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Государственное бюджетное общеобразовательное </a:t>
            </a:r>
            <a:r>
              <a:rPr lang="ru-RU" sz="1600" kern="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учреждение</a:t>
            </a:r>
          </a:p>
          <a:p>
            <a:pPr marL="1081088" algn="ctr">
              <a:lnSpc>
                <a:spcPct val="150000"/>
              </a:lnSpc>
              <a:defRPr/>
            </a:pPr>
            <a:r>
              <a:rPr lang="ru-RU" sz="1600" kern="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1600" kern="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средняя общеобразовательная школа №1 </a:t>
            </a:r>
            <a:r>
              <a:rPr lang="ru-RU" sz="1600" kern="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п.г.т</a:t>
            </a:r>
            <a:r>
              <a:rPr lang="ru-RU" sz="1600" kern="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. Суходол</a:t>
            </a:r>
          </a:p>
          <a:p>
            <a:pPr marL="1081088" algn="ctr">
              <a:lnSpc>
                <a:spcPct val="150000"/>
              </a:lnSpc>
              <a:defRPr/>
            </a:pPr>
            <a:r>
              <a:rPr lang="ru-RU" sz="1600" kern="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структурное подразделение-детский сад </a:t>
            </a:r>
            <a:r>
              <a:rPr lang="ru-RU" sz="1600" kern="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«Аленушка</a:t>
            </a:r>
            <a:r>
              <a:rPr lang="ru-RU" sz="1600" kern="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»</a:t>
            </a:r>
            <a:endParaRPr lang="ru-RU" sz="1600" kern="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835696" y="1916832"/>
            <a:ext cx="568863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085" algn="ctr">
              <a:lnSpc>
                <a:spcPct val="150000"/>
              </a:lnSpc>
              <a:spcAft>
                <a:spcPts val="0"/>
              </a:spcAft>
            </a:pPr>
            <a:r>
              <a:rPr lang="ru-RU" sz="2400" b="1" dirty="0">
                <a:latin typeface="Times New Roman"/>
                <a:ea typeface="Times New Roman"/>
                <a:cs typeface="Times New Roman"/>
              </a:rPr>
              <a:t>Формирование модели организации образовательного процесса по безопасности жизнедеятельности детей дошкольного возраста</a:t>
            </a:r>
            <a:r>
              <a:rPr lang="ru-RU" b="1" dirty="0">
                <a:latin typeface="Times New Roman"/>
                <a:ea typeface="Times New Roman"/>
                <a:cs typeface="Times New Roman"/>
              </a:rPr>
              <a:t>.</a:t>
            </a:r>
            <a:endParaRPr lang="ru-RU" sz="1400" dirty="0">
              <a:effectLst/>
              <a:latin typeface="Calibri"/>
              <a:ea typeface="Times New Roman"/>
              <a:cs typeface="Times New Rom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652120" y="5461198"/>
            <a:ext cx="3240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Слезина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Алла Александровна</a:t>
            </a:r>
          </a:p>
          <a:p>
            <a:pPr algn="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Старший воспитатель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6333"/>
            <a:ext cx="1650534" cy="1172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916832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632523"/>
                </a:solidFill>
                <a:latin typeface="Times New Roman" pitchFamily="18" charset="0"/>
                <a:cs typeface="Times New Roman" pitchFamily="18" charset="0"/>
              </a:rPr>
              <a:t>СПАСИБО </a:t>
            </a:r>
          </a:p>
          <a:p>
            <a:pPr algn="ctr"/>
            <a:r>
              <a:rPr lang="ru-RU" sz="4800" b="1" dirty="0" smtClean="0">
                <a:solidFill>
                  <a:srgbClr val="632523"/>
                </a:solidFill>
                <a:latin typeface="Times New Roman" pitchFamily="18" charset="0"/>
                <a:cs typeface="Times New Roman" pitchFamily="18" charset="0"/>
              </a:rPr>
              <a:t>ЗА </a:t>
            </a:r>
          </a:p>
          <a:p>
            <a:pPr algn="ctr"/>
            <a:r>
              <a:rPr lang="ru-RU" sz="4800" b="1" dirty="0" smtClean="0">
                <a:solidFill>
                  <a:srgbClr val="632523"/>
                </a:solidFill>
                <a:latin typeface="Times New Roman" pitchFamily="18" charset="0"/>
                <a:cs typeface="Times New Roman" pitchFamily="18" charset="0"/>
              </a:rPr>
              <a:t>ВНИМАНИЕ!</a:t>
            </a:r>
            <a:endParaRPr lang="ru-RU" sz="4800" b="1" dirty="0">
              <a:solidFill>
                <a:srgbClr val="632523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2461668"/>
            <a:ext cx="2304256" cy="134096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389903"/>
            <a:ext cx="2361730" cy="1374409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4414704"/>
            <a:ext cx="2232248" cy="129905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4549" y="2482911"/>
            <a:ext cx="2327062" cy="1319719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1054" y="2470961"/>
            <a:ext cx="2308818" cy="134361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A87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8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970" y="2461667"/>
            <a:ext cx="530225" cy="1590970"/>
          </a:xfrm>
          <a:prstGeom prst="rect">
            <a:avLst/>
          </a:prstGeom>
          <a:noFill/>
          <a:ln>
            <a:noFill/>
          </a:ln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345419" y="4221087"/>
            <a:ext cx="657051" cy="1728193"/>
          </a:xfrm>
          <a:prstGeom prst="rect">
            <a:avLst/>
          </a:prstGeom>
          <a:noFill/>
          <a:ln>
            <a:noFill/>
          </a:ln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1043" y="2348879"/>
            <a:ext cx="530225" cy="1703757"/>
          </a:xfrm>
          <a:prstGeom prst="rect">
            <a:avLst/>
          </a:prstGeom>
          <a:noFill/>
          <a:ln>
            <a:noFill/>
          </a:ln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001038" y="3295596"/>
            <a:ext cx="524989" cy="1673717"/>
          </a:xfrm>
          <a:prstGeom prst="rect">
            <a:avLst/>
          </a:prstGeom>
          <a:noFill/>
          <a:ln>
            <a:noFill/>
          </a:ln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707905" y="332656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МОДЕЛЬ</a:t>
            </a:r>
            <a:endParaRPr lang="ru-RU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5112" y="116632"/>
            <a:ext cx="6697663" cy="101123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3995936" y="51732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538" y="2852936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этап</a:t>
            </a:r>
          </a:p>
          <a:p>
            <a:pPr algn="ctr"/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одготовительный</a:t>
            </a:r>
            <a:endParaRPr lang="ru-RU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419872" y="2807811"/>
            <a:ext cx="219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этап</a:t>
            </a:r>
          </a:p>
          <a:p>
            <a:pPr algn="ctr"/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Организационный</a:t>
            </a:r>
            <a:r>
              <a:rPr lang="ru-RU" u="sng" dirty="0"/>
              <a:t>.</a:t>
            </a:r>
            <a:endParaRPr lang="ru-RU" dirty="0" smtClean="0"/>
          </a:p>
        </p:txBody>
      </p:sp>
      <p:sp>
        <p:nvSpPr>
          <p:cNvPr id="16" name="TextBox 15"/>
          <p:cNvSpPr txBox="1"/>
          <p:nvPr/>
        </p:nvSpPr>
        <p:spPr>
          <a:xfrm>
            <a:off x="6732240" y="2861627"/>
            <a:ext cx="14089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III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этап</a:t>
            </a:r>
          </a:p>
          <a:p>
            <a:pPr algn="ctr"/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сновной</a:t>
            </a:r>
            <a:endParaRPr lang="ru-RU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2801" y="4674254"/>
            <a:ext cx="20162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IV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этап</a:t>
            </a:r>
          </a:p>
          <a:p>
            <a:pPr algn="ctr"/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Аналитический</a:t>
            </a:r>
            <a:endParaRPr lang="ru-RU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225376" y="4658652"/>
            <a:ext cx="202895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этап</a:t>
            </a:r>
          </a:p>
          <a:p>
            <a:pPr algn="ctr"/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аключительный</a:t>
            </a:r>
            <a:endParaRPr lang="ru-RU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395538" y="1412776"/>
            <a:ext cx="57957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Цель</a:t>
            </a:r>
            <a:r>
              <a:rPr lang="ru-RU" dirty="0" smtClean="0"/>
              <a:t>:</a:t>
            </a:r>
          </a:p>
          <a:p>
            <a:endParaRPr lang="ru-RU" dirty="0"/>
          </a:p>
          <a:p>
            <a:r>
              <a:rPr lang="ru-RU" dirty="0" smtClean="0"/>
              <a:t>     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53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1079" y="1216871"/>
            <a:ext cx="5751513" cy="54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9679" y="1813027"/>
            <a:ext cx="5751513" cy="54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2358824" y="255712"/>
            <a:ext cx="44644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Модель организации образовательного  процесса по формированию у детей основ жизнедеятельности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21079" y="1289807"/>
            <a:ext cx="57143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Систематизация работы по формированию основ жизнедеятельности </a:t>
            </a: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дошкольников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83296" y="1898363"/>
            <a:ext cx="56415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Объединить усилия всех участников образовательных отношений в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направлении формирования основ жизнедеятельности у дошкольников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611560" y="737623"/>
            <a:ext cx="7704856" cy="5418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lvl="0" algn="just">
              <a:lnSpc>
                <a:spcPct val="115000"/>
              </a:lnSpc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ru-RU" sz="1400" u="sng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Дети: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умение заботиться о своем физическом здоровье и соблюдать правила безопасности жизнедеятельности</a:t>
            </a:r>
            <a:r>
              <a:rPr lang="ru-RU" sz="14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;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осознанное отношение к вопросам личной безопасности и безопасности окружающих;</a:t>
            </a:r>
            <a:endParaRPr lang="ru-RU" sz="1100" dirty="0">
              <a:solidFill>
                <a:srgbClr val="000000"/>
              </a:solidFill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проявление дисциплинированности, выдержки, самостоятельности в соблюдении правил поведения;</a:t>
            </a:r>
            <a:endParaRPr lang="ru-RU" sz="1100" dirty="0">
              <a:solidFill>
                <a:srgbClr val="000000"/>
              </a:solidFill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умение предвидеть возможную опасность, находить способы избегать ее</a:t>
            </a:r>
            <a:r>
              <a:rPr lang="ru-RU" sz="14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;</a:t>
            </a:r>
            <a:endParaRPr lang="ru-RU" sz="1400" dirty="0">
              <a:solidFill>
                <a:srgbClr val="000000"/>
              </a:solidFill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умение выбрать адекватную модель поведения в различных жизненных ситуациях;</a:t>
            </a:r>
            <a:endParaRPr lang="ru-RU" sz="1400" dirty="0">
              <a:solidFill>
                <a:srgbClr val="000000"/>
              </a:solidFill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умение организовать деятельность в соответствии с правилами безопасного для себя и окружающих поведения в </a:t>
            </a:r>
            <a:r>
              <a:rPr lang="ru-RU" sz="1400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«типичных»</a:t>
            </a:r>
            <a:r>
              <a:rPr lang="ru-RU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 </a:t>
            </a:r>
            <a:r>
              <a:rPr lang="ru-RU" sz="14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ситуациях.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400" u="sng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Родители:</a:t>
            </a:r>
            <a:endParaRPr lang="ru-RU" sz="1100" dirty="0"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осознанная причастность к воспитанию личности безопасного типа.</a:t>
            </a:r>
            <a:endParaRPr lang="ru-RU" sz="1100" dirty="0">
              <a:solidFill>
                <a:srgbClr val="000000"/>
              </a:solidFill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400" u="sng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Педагоги:</a:t>
            </a:r>
            <a:endParaRPr lang="ru-RU" sz="1100" dirty="0"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сформированная ориентация на реализацию </a:t>
            </a:r>
            <a:r>
              <a:rPr lang="ru-RU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компетентностного</a:t>
            </a:r>
            <a:r>
              <a:rPr lang="ru-RU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подхода к развитию ценностей здорового и безопасного образа жизни. Предложенный проект – попытка показать на практике систему деятельности родителей и воспитателей ДОУ по обучению дошкольников основным правилам безопасности. Сформировать у детей необходимые представления, умения и навыки безопасного поведения в различных ситуациях.</a:t>
            </a:r>
            <a:endParaRPr lang="ru-RU" sz="1100" dirty="0">
              <a:solidFill>
                <a:srgbClr val="000000"/>
              </a:solidFill>
              <a:latin typeface="Calibri"/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lang="en-US" sz="2000" dirty="0">
              <a:solidFill>
                <a:prstClr val="black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95289" y="188913"/>
            <a:ext cx="8208963" cy="647700"/>
          </a:xfrm>
          <a:prstGeom prst="roundRect">
            <a:avLst/>
          </a:prstGeom>
          <a:solidFill>
            <a:srgbClr val="FFFEE5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rgbClr val="A5644E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Ожидаемые результаты </a:t>
            </a:r>
          </a:p>
        </p:txBody>
      </p:sp>
      <p:pic>
        <p:nvPicPr>
          <p:cNvPr id="5" name="Рисунок 4" descr="take_a_walk_500_clr.gif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flipH="1">
            <a:off x="6372200" y="4890095"/>
            <a:ext cx="3230472" cy="23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392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642909" y="285729"/>
            <a:ext cx="803354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    </a:t>
            </a:r>
            <a:r>
              <a:rPr lang="ru-RU" sz="2000" b="1" u="sng" dirty="0" smtClean="0">
                <a:solidFill>
                  <a:srgbClr val="FF0000"/>
                </a:solidFill>
              </a:rPr>
              <a:t>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32243" y="1412776"/>
            <a:ext cx="8105555" cy="16230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b="1" u="sng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Первый этап:</a:t>
            </a:r>
            <a:r>
              <a:rPr lang="ru-RU" u="sng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Подготовительный.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Цель: определить основные направления работы.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Задачи: разработать концептуальные подходы к вопросам, которые формируют навыки обеспечения жизнедеятельности ребенка в детском саду.</a:t>
            </a:r>
            <a:endParaRPr lang="ru-RU" sz="14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3501008"/>
            <a:ext cx="7982222" cy="2260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b="1" u="sng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Второй этап:</a:t>
            </a:r>
            <a:r>
              <a:rPr lang="ru-RU" u="sng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Организационный.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Цель: составить план взаимодействия семьи, детского сада и служб, обеспечивающих безопасность жизнедеятельности человека.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Задачи: оценить возможности субъектов профилактики; подготовить материально-техническую базу. Создать необходимые условия для профилактики основ безопасности жизнедеятельности детей.</a:t>
            </a:r>
            <a:endParaRPr lang="ru-RU" sz="14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5" name="Рисунок 4" descr="stick_figure_working_laptop_desk_500_clr.gif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732240" y="285729"/>
            <a:ext cx="1691680" cy="2114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endParaRPr lang="ru-RU" sz="1800" dirty="0" smtClean="0">
              <a:effectLst/>
              <a:latin typeface="Calibri"/>
              <a:ea typeface="Calibri"/>
              <a:cs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endParaRPr lang="ru-RU" sz="18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4" name="Рисунок 3" descr="business_figure_pointing_sign_PA_500_clr.gif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55576" y="332656"/>
            <a:ext cx="7632847" cy="651165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79712" y="3789040"/>
            <a:ext cx="576064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Третий этап. Основной.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провести мероприятия (согласно плану) по профилактике основ безопасности, подбор инновационных методов работы по организации профилактики основ безопасности жизнедеятельности детей.</a:t>
            </a:r>
          </a:p>
        </p:txBody>
      </p:sp>
    </p:spTree>
    <p:extLst>
      <p:ext uri="{BB962C8B-B14F-4D97-AF65-F5344CB8AC3E}">
        <p14:creationId xmlns:p14="http://schemas.microsoft.com/office/powerpoint/2010/main" val="2955287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052736"/>
            <a:ext cx="8686800" cy="5027389"/>
          </a:xfrm>
        </p:spPr>
        <p:txBody>
          <a:bodyPr>
            <a:normAutofit/>
          </a:bodyPr>
          <a:lstStyle/>
          <a:p>
            <a:r>
              <a:rPr lang="ru-RU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Четвертый этап.</a:t>
            </a:r>
            <a:r>
              <a:rPr lang="ru-RU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Аналитический.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систематизировать методический материал и сопоставить промежуточные результаты с задачами.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 количественная и качественная обработка промежуточных итогов работы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Пятый этап.</a:t>
            </a:r>
            <a:r>
              <a:rPr lang="ru-RU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Заключительный.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обобщение полученного опыта; осмысление его в виде модели психолого-педагогического взаимодействия семьи, детского сада и социума, обеспечивающих безопасность жизнедеятельности человека.</a:t>
            </a:r>
          </a:p>
        </p:txBody>
      </p:sp>
      <p:pic>
        <p:nvPicPr>
          <p:cNvPr id="4" name="Рисунок 3" descr="123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66250" y="15627"/>
            <a:ext cx="2388364" cy="2038071"/>
          </a:xfrm>
          <a:prstGeom prst="rect">
            <a:avLst/>
          </a:prstGeom>
        </p:spPr>
      </p:pic>
      <p:pic>
        <p:nvPicPr>
          <p:cNvPr id="5" name="Рисунок 4" descr="stick_figure_thumbs_up_anim_500_clr.gif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596336" y="4917165"/>
            <a:ext cx="1728192" cy="230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532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pPr marL="0" indent="0">
              <a:buNone/>
            </a:pPr>
            <a:endParaRPr lang="ru-RU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2051719" y="1412776"/>
            <a:ext cx="6381303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создать условия для формирования безопасности жизнедеятельности у детей старшего дошкольного возраста через вариативные формы обучения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повысить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профессиональную компетенцию педагогов в вопросах организации и воспитания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систематизировать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обобщить работу методической службы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детского сада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формированию основ безопасности жизнедеятельности у старших дошкольников через вариативные формы обучения;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создать систему мониторинга по формированию основ безопасности жизнедеятельности у старших дошкольников для всех участников педагогического процесса 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(воспитатели, родители, воспитанники)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620688"/>
            <a:ext cx="43230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в работе с 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педагогами: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78676191.gif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-396552" y="1410005"/>
            <a:ext cx="2952328" cy="4259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087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620688"/>
            <a:ext cx="29647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Задачи в работе с детьми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835696" y="1196752"/>
            <a:ext cx="7017542" cy="45561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формировать знания детей о здоровом образе жизни, способствовать осознанию понятия </a:t>
            </a:r>
            <a:r>
              <a:rPr lang="ru-RU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«здоровый образ жизни»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;</a:t>
            </a:r>
            <a:endParaRPr lang="ru-RU" sz="1400" dirty="0">
              <a:solidFill>
                <a:srgbClr val="000000"/>
              </a:solidFill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формировать у детей сознательное и ответственное отношение к личной безопасности и безопасности окружающих;</a:t>
            </a:r>
            <a:endParaRPr lang="ru-RU" sz="1400" dirty="0">
              <a:solidFill>
                <a:srgbClr val="000000"/>
              </a:solidFill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расширять и систематизировать знания детей о правильном поведении при контактах с незнакомыми людьми;</a:t>
            </a:r>
            <a:endParaRPr lang="ru-RU" sz="1400" dirty="0">
              <a:solidFill>
                <a:srgbClr val="000000"/>
              </a:solidFill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закрепить у детей знания о правилах поведения на улице. Дороге, транспорте;</a:t>
            </a:r>
            <a:endParaRPr lang="ru-RU" sz="1400" dirty="0">
              <a:solidFill>
                <a:srgbClr val="000000"/>
              </a:solidFill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развить основы экологической культуры ребенка и становление у него ценного и бережного отношения к природе;</a:t>
            </a:r>
            <a:endParaRPr lang="ru-RU" sz="1400" dirty="0">
              <a:solidFill>
                <a:srgbClr val="000000"/>
              </a:solidFill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способствовать эмоциональному и благополучному развитию ребёнка-дошкольника;</a:t>
            </a:r>
            <a:endParaRPr lang="ru-RU" sz="1400" dirty="0">
              <a:solidFill>
                <a:srgbClr val="00000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7" name="Рисунок 6" descr="78676191.gif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-468560" y="1196752"/>
            <a:ext cx="2915816" cy="4259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189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548680"/>
            <a:ext cx="34759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Задачи в рабате с родителями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835696" y="1196752"/>
            <a:ext cx="6840760" cy="3981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знакомить родителей с работой 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детского сада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по формированию у детей старшего дошкольного возраста по основам безопасности жизнедеятельности;</a:t>
            </a:r>
            <a:endParaRPr lang="ru-RU" sz="1400" dirty="0">
              <a:solidFill>
                <a:srgbClr val="000000"/>
              </a:solidFill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повышать уровень знаний родителей по формированию у детей старшего дошкольного возраста по основам безопасности жизнедеятельности;</a:t>
            </a:r>
            <a:endParaRPr lang="ru-RU" sz="1400" dirty="0">
              <a:solidFill>
                <a:srgbClr val="000000"/>
              </a:solidFill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воспитывать у родителей ответственность за сохранение здоровья, за безопасность детей, их эмоциональное благополучие;</a:t>
            </a:r>
            <a:endParaRPr lang="ru-RU" sz="1400" dirty="0">
              <a:solidFill>
                <a:srgbClr val="000000"/>
              </a:solidFill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создать особую форму общения между родителями и воспитателями: </a:t>
            </a:r>
            <a:r>
              <a:rPr lang="ru-RU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«Доверительно деловой контакт»</a:t>
            </a:r>
            <a:endParaRPr lang="ru-RU" sz="1400" dirty="0">
              <a:solidFill>
                <a:srgbClr val="00000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7" name="Рисунок 6" descr="78676191.gif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-396552" y="1268760"/>
            <a:ext cx="2664296" cy="4259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990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4807</TotalTime>
  <Words>478</Words>
  <Application>Microsoft Office PowerPoint</Application>
  <PresentationFormat>Экран (4:3)</PresentationFormat>
  <Paragraphs>77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Трек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  <vt:lpstr>Презентация PowerPoint</vt:lpstr>
      <vt:lpstr> </vt:lpstr>
      <vt:lpstr> </vt:lpstr>
      <vt:lpstr> </vt:lpstr>
      <vt:lpstr>Презентация PowerPoint</vt:lpstr>
    </vt:vector>
  </TitlesOfParts>
  <Company>USN Team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Государственная образовательная политика и обеспечение инновационного развития страны</dc:title>
  <dc:creator>c400</dc:creator>
  <cp:lastModifiedBy>Admin</cp:lastModifiedBy>
  <cp:revision>244</cp:revision>
  <dcterms:created xsi:type="dcterms:W3CDTF">2011-12-09T18:59:05Z</dcterms:created>
  <dcterms:modified xsi:type="dcterms:W3CDTF">2018-10-24T19:33:39Z</dcterms:modified>
</cp:coreProperties>
</file>