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" initials="Е" lastIdx="1" clrIdx="0">
    <p:extLst>
      <p:ext uri="{19B8F6BF-5375-455C-9EA6-DF929625EA0E}">
        <p15:presenceInfo xmlns:p15="http://schemas.microsoft.com/office/powerpoint/2012/main" userId="Евген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4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4T21:53:52.065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56BEC-B776-4BF1-B831-E900ECB97E9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F6EF-D1F3-4B05-B40C-D4AD8DBE0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2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9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3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8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9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4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F0E5-CB5A-4820-9D41-7608CB1FB8B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A01F2-AC43-484E-8FDA-86533214D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034" y="1522367"/>
            <a:ext cx="11178862" cy="126709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«Развивающие математические </a:t>
            </a:r>
            <a:r>
              <a:rPr lang="ru-RU" sz="4800" dirty="0" smtClean="0">
                <a:solidFill>
                  <a:srgbClr val="002060"/>
                </a:solidFill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игры»</a:t>
            </a:r>
            <a:endParaRPr lang="ru-RU" sz="4800" dirty="0">
              <a:solidFill>
                <a:srgbClr val="002060"/>
              </a:solidFill>
              <a:effectLst>
                <a:glow rad="4445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89731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 МКДОУ «ЦРР-д/с «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Сардаана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Мулюкова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effectLst>
                  <a:glow rad="292100">
                    <a:schemeClr val="bg1">
                      <a:alpha val="6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4400" b="1" i="1" dirty="0">
              <a:solidFill>
                <a:srgbClr val="002060"/>
              </a:solidFill>
              <a:effectLst>
                <a:glow rad="2921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9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450" y="1076325"/>
            <a:ext cx="10261600" cy="4451123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ывод:</a:t>
            </a:r>
            <a:br>
              <a:rPr lang="ru-RU" sz="40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дидактические игры по ФЭМП, изготовленных своими руками интересны для детей, эмоционально их захватывают. Привлекают своим ярким внешним видом. Такие игры более эффективны для усвоения ФЭМП и знания данные, в игровой форме усваиваются прочней и легче.</a:t>
            </a:r>
            <a:endParaRPr lang="ru-RU" sz="4000" b="1" i="1" dirty="0">
              <a:solidFill>
                <a:srgbClr val="002060"/>
              </a:solidFill>
              <a:effectLst>
                <a:glow rad="469900">
                  <a:schemeClr val="bg1">
                    <a:alpha val="6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4280"/>
            <a:ext cx="10515600" cy="435133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500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400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познавательной активности детей через дидактические игры с математическим содержанием, изготовленных своими руками. </a:t>
            </a:r>
          </a:p>
          <a:p>
            <a:pPr marL="0" indent="0">
              <a:buNone/>
            </a:pPr>
            <a:r>
              <a:rPr lang="ru-RU" sz="3500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Изучить литературу по формированию элементарных математических представлений детей дошкольного возраста.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 по данной теме.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Составление картотеки игр с математическим содержанием.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glow rad="3683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Привлечение родителей к оформлению уголка юный математик.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tx1">
                <a:lumMod val="95000"/>
                <a:lumOff val="5000"/>
              </a:schemeClr>
            </a:extrusionClr>
          </a:sp3d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glow rad="6985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Б. Паскаль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glow rad="6985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glow rad="698500">
                    <a:schemeClr val="bg1">
                      <a:alpha val="8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«Предмет математики настолько серьезен, что надо не упускать случая, сделать его занимательным.» </a:t>
            </a:r>
            <a:endParaRPr lang="ru-RU" sz="3200" b="1" i="1" dirty="0">
              <a:solidFill>
                <a:srgbClr val="002060"/>
              </a:solidFill>
              <a:effectLst>
                <a:glow rad="698500">
                  <a:schemeClr val="bg1">
                    <a:alpha val="8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8" y="365125"/>
            <a:ext cx="10231582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5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5400" b="1" i="1" dirty="0">
              <a:solidFill>
                <a:srgbClr val="002060"/>
              </a:solidFill>
              <a:effectLst>
                <a:glow rad="457200">
                  <a:schemeClr val="bg1">
                    <a:alpha val="5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7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Темы обусловлена тем, что дети дошкольного возраста проявляют спонтанный интерес к математическим категориям: количество, форма, время, пространство, которые помогают им лучше ориентироваться в вещах и ситуациях, упорядочивать и связывать и связывать их друг с другом, способствуют формированию понятий. В связи с этим нас заинтересовала проблема: можно ли повысить познавательный интерес в формировании элементарных математических представлений по средствам дидактических игр изготовленных своими руками.</a:t>
            </a:r>
          </a:p>
          <a:p>
            <a:pPr marL="0" indent="0">
              <a:buNone/>
            </a:pPr>
            <a:endParaRPr lang="ru-RU" dirty="0">
              <a:effectLst>
                <a:glow rad="457200">
                  <a:schemeClr val="bg1">
                    <a:alpha val="7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5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779" y="433387"/>
            <a:ext cx="3932237" cy="1069975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368300">
                    <a:schemeClr val="bg1">
                      <a:alpha val="6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 «Пиццерия»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effectLst>
                <a:glow rad="368300">
                  <a:schemeClr val="bg1">
                    <a:alpha val="6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6" y="2240492"/>
            <a:ext cx="6926262" cy="461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6666" y="1390651"/>
            <a:ext cx="9695583" cy="1200150"/>
          </a:xfrm>
        </p:spPr>
        <p:txBody>
          <a:bodyPr/>
          <a:lstStyle/>
          <a:p>
            <a:r>
              <a:rPr lang="ru-RU" sz="2800" i="1" dirty="0" smtClean="0">
                <a:effectLst>
                  <a:glow rad="533400">
                    <a:schemeClr val="bg1">
                      <a:alpha val="66000"/>
                    </a:schemeClr>
                  </a:glow>
                </a:effectLst>
              </a:rPr>
              <a:t>Закрепление </a:t>
            </a:r>
            <a:r>
              <a:rPr lang="ru-RU" sz="2800" i="1" dirty="0">
                <a:effectLst>
                  <a:glow rad="533400">
                    <a:schemeClr val="bg1">
                      <a:alpha val="66000"/>
                    </a:schemeClr>
                  </a:glow>
                </a:effectLst>
              </a:rPr>
              <a:t>счета в пределах 10, цвета, геометрической формы, решение математических </a:t>
            </a:r>
            <a:r>
              <a:rPr lang="ru-RU" sz="2800" i="1" dirty="0" smtClean="0">
                <a:effectLst>
                  <a:glow rad="533400">
                    <a:schemeClr val="bg1">
                      <a:alpha val="66000"/>
                    </a:schemeClr>
                  </a:glow>
                </a:effectLst>
              </a:rPr>
              <a:t>задач.</a:t>
            </a:r>
            <a:endParaRPr lang="ru-RU" sz="2800" i="1" dirty="0">
              <a:effectLst>
                <a:glow rad="533400">
                  <a:schemeClr val="bg1">
                    <a:alpha val="66000"/>
                  </a:schemeClr>
                </a:glo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4" y="1379469"/>
            <a:ext cx="4425661" cy="1123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 «Геометрическое  полотно» </a:t>
            </a:r>
            <a:b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60400">
                    <a:schemeClr val="bg1">
                      <a:alpha val="61000"/>
                    </a:schemeClr>
                  </a:glow>
                </a:effectLst>
              </a:rPr>
            </a:br>
            <a:endParaRPr lang="ru-RU" sz="3100" b="1" i="1" dirty="0">
              <a:effectLst>
                <a:glow rad="660400">
                  <a:schemeClr val="bg1">
                    <a:alpha val="61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48" y="3480490"/>
            <a:ext cx="4909102" cy="327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692" y="2493818"/>
            <a:ext cx="4876800" cy="279861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effectLst>
                  <a:glow rad="774700">
                    <a:schemeClr val="bg1">
                      <a:alpha val="5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Закрепление счета в пределах 20, цветов, геометрических фигур, умение работать с наглядным материалом. </a:t>
            </a:r>
            <a:endParaRPr lang="ru-RU" sz="3600" i="1" dirty="0">
              <a:solidFill>
                <a:srgbClr val="002060"/>
              </a:solidFill>
              <a:effectLst>
                <a:glow rad="774700">
                  <a:schemeClr val="bg1">
                    <a:alpha val="5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36" y="436494"/>
            <a:ext cx="5029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5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663" y="15240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3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 «Числовая этажерка</a:t>
            </a:r>
            <a:r>
              <a:rPr lang="ru-RU" sz="4000" i="1" dirty="0" smtClean="0">
                <a:solidFill>
                  <a:srgbClr val="002060"/>
                </a:solidFill>
                <a:effectLst>
                  <a:glow rad="457200">
                    <a:schemeClr val="bg1">
                      <a:alpha val="3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i="1" dirty="0">
              <a:solidFill>
                <a:srgbClr val="002060"/>
              </a:solidFill>
              <a:effectLst>
                <a:glow rad="457200">
                  <a:schemeClr val="bg1">
                    <a:alpha val="3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97" y="82617"/>
            <a:ext cx="4919561" cy="327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2057400"/>
            <a:ext cx="3922643" cy="381158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effectLst>
                  <a:glow rad="635000">
                    <a:schemeClr val="bg1">
                      <a:alpha val="59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Закрепление порядкового счета в пределах 10, цветов, знакомство с числами, умения соотносить количество предметов к заданному числу.</a:t>
            </a:r>
            <a:endParaRPr lang="ru-RU" sz="2800" i="1" dirty="0">
              <a:solidFill>
                <a:srgbClr val="002060"/>
              </a:solidFill>
              <a:effectLst>
                <a:glow rad="635000">
                  <a:schemeClr val="bg1">
                    <a:alpha val="59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3" y="3157330"/>
            <a:ext cx="5436705" cy="36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4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3" y="457200"/>
            <a:ext cx="3920836" cy="135774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571500">
                    <a:schemeClr val="bg1">
                      <a:alpha val="5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 «Сыр и мышка»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>
                <a:glow rad="571500">
                  <a:schemeClr val="bg1">
                    <a:alpha val="5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7" y="3285987"/>
            <a:ext cx="5358020" cy="357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392" y="1907496"/>
            <a:ext cx="5133108" cy="401161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Закрепление порядкового счета в пределах 6. </a:t>
            </a:r>
          </a:p>
          <a:p>
            <a:r>
              <a:rPr lang="ru-RU" sz="2800" i="1" dirty="0" smtClean="0">
                <a:solidFill>
                  <a:srgbClr val="002060"/>
                </a:solidFill>
                <a:effectLst>
                  <a:glow rad="4699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Геометрическими формами (круг, квадрат, треугольник), в соответствие количество и цифры и развитие логики, мышления.</a:t>
            </a:r>
            <a:endParaRPr lang="ru-RU" sz="2800" i="1" dirty="0">
              <a:solidFill>
                <a:srgbClr val="002060"/>
              </a:solidFill>
              <a:effectLst>
                <a:glow rad="4699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2" y="114300"/>
            <a:ext cx="5379589" cy="358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0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57200"/>
            <a:ext cx="4373217" cy="16002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«Волшебная картина»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56" y="1624012"/>
            <a:ext cx="7393782" cy="492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Закрепление геометрических фигур, цветов, величина и глазомера.</a:t>
            </a:r>
            <a:endParaRPr lang="ru-RU" sz="3600" i="1" dirty="0">
              <a:solidFill>
                <a:srgbClr val="002060"/>
              </a:solidFill>
              <a:effectLst>
                <a:glow rad="5334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effectLst>
                  <a:glow rad="381000">
                    <a:schemeClr val="bg1">
                      <a:alpha val="89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 «Ноутбуки»</a:t>
            </a:r>
            <a:endParaRPr lang="ru-RU" sz="4000" b="1" i="1" dirty="0">
              <a:solidFill>
                <a:srgbClr val="0070C0"/>
              </a:solidFill>
              <a:effectLst>
                <a:glow rad="381000">
                  <a:schemeClr val="bg1">
                    <a:alpha val="89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67" y="1352550"/>
            <a:ext cx="6172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9502" y="2202542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effectLst>
                  <a:glow rad="6350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2800" i="1" dirty="0">
                <a:solidFill>
                  <a:srgbClr val="002060"/>
                </a:solidFill>
                <a:effectLst>
                  <a:glow rad="6350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навыки:</a:t>
            </a:r>
          </a:p>
          <a:p>
            <a:r>
              <a:rPr lang="ru-RU" sz="2800" i="1" dirty="0">
                <a:solidFill>
                  <a:srgbClr val="002060"/>
                </a:solidFill>
                <a:effectLst>
                  <a:glow rad="6350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Порядковый счет в пределах 20, знакомство с составом числа в пределах 10, решение арифметических задач, знание геометрических фигур, ориентировка в пространстве и времени</a:t>
            </a:r>
            <a:r>
              <a:rPr lang="ru-RU" sz="2800" i="1" dirty="0">
                <a:solidFill>
                  <a:srgbClr val="002060"/>
                </a:solidFill>
                <a:effectLst>
                  <a:glow rad="7493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2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5122</TotalTime>
  <Words>299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«Развивающие математические игры»</vt:lpstr>
      <vt:lpstr>Б. Паскаль «Предмет математики настолько серьезен, что надо не упускать случая, сделать его занимательным.» </vt:lpstr>
      <vt:lpstr>Актуальность:</vt:lpstr>
      <vt:lpstr>Игра «Пиццерия»</vt:lpstr>
      <vt:lpstr>Игра «Геометрическое  полотно»   </vt:lpstr>
      <vt:lpstr>Игра «Числовая этажерка»</vt:lpstr>
      <vt:lpstr>Игра «Сыр и мышка»</vt:lpstr>
      <vt:lpstr>Игра «Волшебная картина»</vt:lpstr>
      <vt:lpstr>Игра «Ноутбуки»</vt:lpstr>
      <vt:lpstr>Вывод:  дидактические игры по ФЭМП, изготовленных своими руками интересны для детей, эмоционально их захватывают. Привлекают своим ярким внешним видом. Такие игры более эффективны для усвоения ФЭМП и знания данные, в игровой форме усваиваются прочней и легче.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7</dc:creator>
  <cp:lastModifiedBy>Sanyok</cp:lastModifiedBy>
  <cp:revision>35</cp:revision>
  <dcterms:created xsi:type="dcterms:W3CDTF">2018-04-25T03:49:27Z</dcterms:created>
  <dcterms:modified xsi:type="dcterms:W3CDTF">2018-10-24T10:28:50Z</dcterms:modified>
</cp:coreProperties>
</file>