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73" r:id="rId8"/>
    <p:sldId id="264" r:id="rId9"/>
    <p:sldId id="265" r:id="rId10"/>
    <p:sldId id="274" r:id="rId11"/>
    <p:sldId id="263" r:id="rId12"/>
    <p:sldId id="266" r:id="rId13"/>
    <p:sldId id="267" r:id="rId14"/>
    <p:sldId id="268" r:id="rId15"/>
    <p:sldId id="261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3.bp.blogspot.com/-UzRflneQcBc/VNa13tZz7NI/AAAAAAAAAQg/ym9dI2YGsyA/s1600/worldtradingacadem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0855" y="571486"/>
            <a:ext cx="5123145" cy="4482529"/>
          </a:xfrm>
          <a:prstGeom prst="rect">
            <a:avLst/>
          </a:prstGeom>
          <a:noFill/>
        </p:spPr>
      </p:pic>
      <p:pic>
        <p:nvPicPr>
          <p:cNvPr id="8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642924"/>
            <a:ext cx="2714625" cy="2714626"/>
          </a:xfrm>
          <a:prstGeom prst="rect">
            <a:avLst/>
          </a:prstGeom>
          <a:noFill/>
        </p:spPr>
      </p:pic>
      <p:pic>
        <p:nvPicPr>
          <p:cNvPr id="9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6" descr="http://3.bp.blogspot.com/-UzRflneQcBc/VNa13tZz7NI/AAAAAAAAAQg/ym9dI2YGsyA/s1600/worldtradingacademy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2571750"/>
            <a:ext cx="2500330" cy="21876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3"/>
          <a:srcRect l="18750" t="2083" r="14583"/>
          <a:stretch>
            <a:fillRect/>
          </a:stretch>
        </p:blipFill>
        <p:spPr bwMode="auto">
          <a:xfrm>
            <a:off x="6984172" y="2143122"/>
            <a:ext cx="1945546" cy="2857520"/>
          </a:xfrm>
          <a:prstGeom prst="rect">
            <a:avLst/>
          </a:prstGeom>
          <a:noFill/>
        </p:spPr>
      </p:pic>
      <p:pic>
        <p:nvPicPr>
          <p:cNvPr id="9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4" cstate="print"/>
          <a:srcRect l="18750" t="2083" r="14583"/>
          <a:stretch>
            <a:fillRect/>
          </a:stretch>
        </p:blipFill>
        <p:spPr bwMode="auto">
          <a:xfrm>
            <a:off x="6429388" y="3357568"/>
            <a:ext cx="1068530" cy="1569403"/>
          </a:xfrm>
          <a:prstGeom prst="rect">
            <a:avLst/>
          </a:prstGeom>
          <a:noFill/>
        </p:spPr>
      </p:pic>
      <p:pic>
        <p:nvPicPr>
          <p:cNvPr id="10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5" cstate="print"/>
          <a:srcRect l="18750" t="2083" r="14583"/>
          <a:stretch>
            <a:fillRect/>
          </a:stretch>
        </p:blipFill>
        <p:spPr bwMode="auto">
          <a:xfrm>
            <a:off x="7858148" y="1071552"/>
            <a:ext cx="928694" cy="1364019"/>
          </a:xfrm>
          <a:prstGeom prst="rect">
            <a:avLst/>
          </a:prstGeom>
          <a:noFill/>
        </p:spPr>
      </p:pic>
      <p:pic>
        <p:nvPicPr>
          <p:cNvPr id="11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3"/>
          <a:srcRect l="18750" t="2083" r="14583"/>
          <a:stretch>
            <a:fillRect/>
          </a:stretch>
        </p:blipFill>
        <p:spPr bwMode="auto">
          <a:xfrm>
            <a:off x="6736419" y="428610"/>
            <a:ext cx="1264605" cy="1857388"/>
          </a:xfrm>
          <a:prstGeom prst="rect">
            <a:avLst/>
          </a:prstGeom>
          <a:noFill/>
        </p:spPr>
      </p:pic>
      <p:pic>
        <p:nvPicPr>
          <p:cNvPr id="12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6" cstate="print"/>
          <a:srcRect l="18750" t="2083" r="14583"/>
          <a:stretch>
            <a:fillRect/>
          </a:stretch>
        </p:blipFill>
        <p:spPr bwMode="auto">
          <a:xfrm>
            <a:off x="8001024" y="357172"/>
            <a:ext cx="571504" cy="8393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3.bp.blogspot.com/-UzRflneQcBc/VNa13tZz7NI/AAAAAAAAAQg/ym9dI2YGsyA/s1600/worldtradingacadem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071816"/>
            <a:ext cx="2102273" cy="1839396"/>
          </a:xfrm>
          <a:prstGeom prst="rect">
            <a:avLst/>
          </a:prstGeom>
          <a:noFill/>
        </p:spPr>
      </p:pic>
      <p:pic>
        <p:nvPicPr>
          <p:cNvPr id="9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4" cstate="print"/>
          <a:srcRect l="18750" t="2083" r="14583"/>
          <a:stretch>
            <a:fillRect/>
          </a:stretch>
        </p:blipFill>
        <p:spPr bwMode="auto">
          <a:xfrm>
            <a:off x="8001024" y="2928940"/>
            <a:ext cx="873975" cy="12836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285734"/>
            <a:ext cx="56435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Практико-ориентированный подход на уроках географии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2844" y="3786196"/>
            <a:ext cx="4000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Богданова Е.А., учитель   географии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высшей квалификационной категории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МКОУ «Октябрьская СОШ»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857238"/>
            <a:ext cx="8572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человечества на ближайшую и отдаленную перспективу имеет два прогноза: пессимистический (наступит глобальный ресурсный, экологический, продовольственный кризис)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оптимистический (недра Земли и Мировой океан таят в себе еще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мнoгo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неиспользованных и не открытых богатств, что на смену традиционным придут новые ресурсы, что НТР поможет улучшить экологическое равновесие между обществом и природой, а современный демографический взрыв - отнюдь не вечное явление)».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6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Примеры задач, в основе которых лежит гипотеза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428742"/>
            <a:ext cx="864399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Опираясь на положения гипотезы дрейфа материков, предположите, как будет выглядеть наша планета в  далёком будущем?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10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Примеры задач, в основе которых лежит гипотеза</a:t>
            </a:r>
            <a:endParaRPr lang="ru-RU" sz="3200" dirty="0"/>
          </a:p>
        </p:txBody>
      </p:sp>
      <p:pic>
        <p:nvPicPr>
          <p:cNvPr id="11265" name="Picture 1" descr="C:\Users\Elena\Desktop\география\0036-036-Materiki-Zem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43170"/>
            <a:ext cx="428628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10"/>
            <a:ext cx="7266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 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14"/>
            <a:ext cx="671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7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Задачи, требующие понимания диалектических противоречий, умения оперировать ими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94587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 этих заданий состоит в том, что они требуют рассуждения по принципу « и то и другое одновременно» (а не одно вместо другого),т.е нужно рекомендовать школьникам не отбрасывать ни одно из утверждений, а попытаться обосновать оба.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9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85734"/>
            <a:ext cx="592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357172"/>
            <a:ext cx="7143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«Объясните, почему чернозёмы значительно плодороднее дерново-подзолистых и серых лесных почв, хотя растительность смешанных и широколиственных лесов гораздо богаче по биомассе» . Для решения необходимо привлечь знания из курса биологии.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«Используя знания по географии России и других стран, объясните, какое влияние оказывает богатство природными ресурсами на экономику страны – благоприятствует или замедляет развитие хозяйства»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34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Задачи, проблемный характер </a:t>
            </a:r>
            <a:r>
              <a:rPr lang="ru-RU" sz="2400" b="1" dirty="0" smtClean="0">
                <a:solidFill>
                  <a:srgbClr val="FF0000"/>
                </a:solidFill>
              </a:rPr>
              <a:t>которых, </a:t>
            </a:r>
            <a:r>
              <a:rPr lang="ru-RU" sz="2400" b="1" dirty="0" smtClean="0">
                <a:solidFill>
                  <a:srgbClr val="FF0000"/>
                </a:solidFill>
              </a:rPr>
              <a:t>обусловлен разрывом между ранее усвоенными знаниями и требованием задачи (или вопроса)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42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Изучая климатообразующие факторы и одного из самых главных – географическая широта, учащиеся усваивают, что нагрев поверхности зависит от угла падения солнечных лучей. Но самые высокие температуры поверхности суши, воды и воздуха зафиксированы на широте тропиков. Этот факт противоречит ранее усвоенным знаниям. Задание: «сопоставив факторы, влияющие на формирования экваториального и тропического климата, объясните их»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85734"/>
            <a:ext cx="735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 опорой на жизненный опыт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71487"/>
            <a:ext cx="871543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вами план местности. Представьте, что у вас появилась возможность приобрести здесь участок. Где и почему вы бы его выбрали? Для каких целей использовали бы? Как бы преобразовали эту местность?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задумали построить дом у реки, то где вы выберите место для строительства: в пойме или на террасе. Почему?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учебный текст и составьте памятку туристу, отправляющемуся в экваториальный лес Амазонки.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10"/>
            <a:ext cx="7266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 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14"/>
            <a:ext cx="671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1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задачи (конструирование, моделирование, проектирование)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1643056"/>
            <a:ext cx="88556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«Модель создания гипотетического материка».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«Модель Солнечной системы»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«Модель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экогорода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«Проектирование действующей модели вулкана».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111_10571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1" y="500048"/>
            <a:ext cx="5688886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72"/>
            <a:ext cx="77153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Немецкий педагог Альфред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Дистервег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говорил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и образование ни одному человеку не могут быть даны или сообщены. Всякий, кто желает к ним приобщиться, должен достигнуть этого собственной деятельностью, собственными силами, собственным напряжением».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142990"/>
            <a:ext cx="2574925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79439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Использование практико-ориентированного подхода позволяет  сделать предмет география — удивительным, естественным и общественным, охватывающим практически все аспекты жизни на Земле.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земля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00372"/>
            <a:ext cx="3357586" cy="1785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500048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Практико-ориентированное обучение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285866"/>
            <a:ext cx="650085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Дидактический подход к обучению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 Приобретения новых знаний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Формирования практического  опыта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Использования опыта при выполнении творческих заданий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10"/>
            <a:ext cx="5838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 Контекстная задача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90"/>
            <a:ext cx="6572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Учитель создает на уроке реальную или моделирует воображаемую жизненную ситуацию и предлагает ученику действовать в ней, опираясь на имеющиеся у него знания и опыт.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семинар\hello_html_2f73d2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30"/>
            <a:ext cx="242889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9"/>
            <a:ext cx="85725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Какие изменения наступят  в средней полосе России после вырубки леса?» (Назовите не менее 8 – 9 следствий).</a:t>
            </a:r>
          </a:p>
          <a:p>
            <a:pPr lvl="0"/>
            <a:endParaRPr lang="ru-RU" sz="2400" b="1" dirty="0" smtClean="0">
              <a:solidFill>
                <a:srgbClr val="C0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«Почему парусные корабли отправлялись в плавание до восхода солнца, а возвращались после полудня?» 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85734"/>
            <a:ext cx="592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Примеры контекстных задач: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8606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Какие факторы способствовали тому, что Япония после второй мировой войны стала одной из ведущих капиталистических держав мира?»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(Назовите не менее 5 причин)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10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Задачи – парадоксы.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9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Парадокс</a:t>
            </a:r>
            <a:r>
              <a:rPr lang="ru-RU" sz="3200" dirty="0" smtClean="0">
                <a:solidFill>
                  <a:srgbClr val="C00000"/>
                </a:solidFill>
              </a:rPr>
              <a:t> – это неожиданность, идущая в разрез с привычными представлениями, как научными, так и бытовыми.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28940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Выполнении таких заданий предполагает  нахождение новых знаний о природе, населении и хозяйстве и путей поисков этих знаний.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10"/>
            <a:ext cx="7266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 Примеры задач - парадоксов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14"/>
            <a:ext cx="671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13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«Почему на одинаковом удалении от </a:t>
            </a:r>
            <a:r>
              <a:rPr lang="ru-RU" sz="2400" b="1" dirty="0" smtClean="0">
                <a:solidFill>
                  <a:srgbClr val="C00000"/>
                </a:solidFill>
              </a:rPr>
              <a:t>экватора, </a:t>
            </a:r>
            <a:r>
              <a:rPr lang="ru-RU" sz="2400" b="1" dirty="0" smtClean="0">
                <a:solidFill>
                  <a:srgbClr val="C00000"/>
                </a:solidFill>
              </a:rPr>
              <a:t>в северной части Африки климат более сухой, чем в южной?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«Почему Австралию географы всего мира называют зеленым материком планеты, несмотря на то, что больше половины этого материка занимают зоны пустынь и саванн?» </a:t>
            </a:r>
          </a:p>
        </p:txBody>
      </p:sp>
      <p:pic>
        <p:nvPicPr>
          <p:cNvPr id="2050" name="Picture 2" descr="Австра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57568"/>
            <a:ext cx="285752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10"/>
            <a:ext cx="7266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 Примеры задач - парадоксов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14"/>
            <a:ext cx="671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13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« В умеренных широтах России где достаточное количество водных ресурсов поселения возникали возле рек, а в Средней Азии где воды не хватает и она является источником жизни, поселения около рек возникают редко. Нуждаясь в воде, население тем не менее уходило от неё в пустыню. Как объяснить этот факт?» </a:t>
            </a:r>
          </a:p>
          <a:p>
            <a:pPr lvl="0"/>
            <a:endParaRPr lang="ru-RU" sz="2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«В умеренных широт России реки относятся к режиму с весеннем половодьем. У реки Амур– весеннее и летнее половодье. Как это можно объяснить?»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9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85734"/>
            <a:ext cx="592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7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Задачи, в основе которых лежит научная гипотеза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14494"/>
            <a:ext cx="7715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раскрывает  гипотезу и просит учащихся высказать свои суждения по ней, обосновать её научно – практическое значение.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820</Words>
  <Application>Microsoft Office PowerPoint</Application>
  <PresentationFormat>Экран (16:9)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Использование практико-ориентированного подхода позволяет  сделать предмет география — удивительным, естественным и общественным, охватывающим практически все аспекты жизни на Земле.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Elena</cp:lastModifiedBy>
  <cp:revision>17</cp:revision>
  <dcterms:created xsi:type="dcterms:W3CDTF">2016-07-29T17:51:43Z</dcterms:created>
  <dcterms:modified xsi:type="dcterms:W3CDTF">2018-03-02T03:35:03Z</dcterms:modified>
</cp:coreProperties>
</file>