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4" r:id="rId8"/>
    <p:sldId id="265" r:id="rId9"/>
    <p:sldId id="283" r:id="rId10"/>
    <p:sldId id="266" r:id="rId11"/>
    <p:sldId id="284" r:id="rId12"/>
    <p:sldId id="285" r:id="rId13"/>
    <p:sldId id="286" r:id="rId14"/>
    <p:sldId id="287" r:id="rId15"/>
    <p:sldId id="270" r:id="rId16"/>
    <p:sldId id="288" r:id="rId17"/>
    <p:sldId id="271" r:id="rId18"/>
    <p:sldId id="272" r:id="rId19"/>
    <p:sldId id="290" r:id="rId20"/>
    <p:sldId id="291" r:id="rId21"/>
    <p:sldId id="273" r:id="rId22"/>
    <p:sldId id="275" r:id="rId23"/>
    <p:sldId id="276" r:id="rId24"/>
    <p:sldId id="277" r:id="rId25"/>
    <p:sldId id="278" r:id="rId26"/>
    <p:sldId id="279" r:id="rId27"/>
    <p:sldId id="281" r:id="rId28"/>
    <p:sldId id="282"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DBD32C-E798-4596-9274-DF5DB63A84B7}" type="doc">
      <dgm:prSet loTypeId="urn:microsoft.com/office/officeart/2005/8/layout/cycle1" loCatId="cycle" qsTypeId="urn:microsoft.com/office/officeart/2005/8/quickstyle/simple1" qsCatId="simple" csTypeId="urn:microsoft.com/office/officeart/2005/8/colors/colorful2" csCatId="colorful" phldr="1"/>
      <dgm:spPr/>
      <dgm:t>
        <a:bodyPr/>
        <a:lstStyle/>
        <a:p>
          <a:endParaRPr lang="ru-RU"/>
        </a:p>
      </dgm:t>
    </dgm:pt>
    <dgm:pt modelId="{9EA7F7EF-1EC0-4744-B3D0-56E88A1796A2}">
      <dgm:prSet phldrT="[Текст]" custT="1"/>
      <dgm:spPr/>
      <dgm:t>
        <a:bodyPr/>
        <a:lstStyle/>
        <a:p>
          <a:r>
            <a:rPr lang="ru-RU" sz="1800" dirty="0" smtClean="0"/>
            <a:t>Диагностическая</a:t>
          </a:r>
          <a:endParaRPr lang="ru-RU" sz="1800" dirty="0"/>
        </a:p>
      </dgm:t>
    </dgm:pt>
    <dgm:pt modelId="{125A59C5-3AC1-4D0A-80D3-AEC68BFAB430}" type="parTrans" cxnId="{693E18A7-351E-43B3-BBA1-79A71F30BA2C}">
      <dgm:prSet/>
      <dgm:spPr/>
      <dgm:t>
        <a:bodyPr/>
        <a:lstStyle/>
        <a:p>
          <a:endParaRPr lang="ru-RU"/>
        </a:p>
      </dgm:t>
    </dgm:pt>
    <dgm:pt modelId="{ABF28D31-7938-47C3-9473-B7E447F1F942}" type="sibTrans" cxnId="{693E18A7-351E-43B3-BBA1-79A71F30BA2C}">
      <dgm:prSet/>
      <dgm:spPr/>
      <dgm:t>
        <a:bodyPr/>
        <a:lstStyle/>
        <a:p>
          <a:endParaRPr lang="ru-RU"/>
        </a:p>
      </dgm:t>
    </dgm:pt>
    <dgm:pt modelId="{DB4F1272-8613-4B85-9A3D-5A9FE96CA9D5}">
      <dgm:prSet phldrT="[Текст]" custT="1"/>
      <dgm:spPr/>
      <dgm:t>
        <a:bodyPr/>
        <a:lstStyle/>
        <a:p>
          <a:r>
            <a:rPr lang="ru-RU" sz="1800" dirty="0" smtClean="0"/>
            <a:t>Экспериментальная</a:t>
          </a:r>
          <a:endParaRPr lang="ru-RU" sz="1800" dirty="0"/>
        </a:p>
      </dgm:t>
    </dgm:pt>
    <dgm:pt modelId="{DBFC64D6-64F8-469F-813E-CC9FF05FFED7}" type="parTrans" cxnId="{10FF359A-2D52-484F-8F39-DD6DB8438A5B}">
      <dgm:prSet/>
      <dgm:spPr/>
      <dgm:t>
        <a:bodyPr/>
        <a:lstStyle/>
        <a:p>
          <a:endParaRPr lang="ru-RU"/>
        </a:p>
      </dgm:t>
    </dgm:pt>
    <dgm:pt modelId="{E929B3C4-4F97-4FAF-BC73-20A1F2EB6FE1}" type="sibTrans" cxnId="{10FF359A-2D52-484F-8F39-DD6DB8438A5B}">
      <dgm:prSet/>
      <dgm:spPr/>
      <dgm:t>
        <a:bodyPr/>
        <a:lstStyle/>
        <a:p>
          <a:endParaRPr lang="ru-RU"/>
        </a:p>
      </dgm:t>
    </dgm:pt>
    <dgm:pt modelId="{664077A9-D9B6-44D0-B777-C8DB5ADD4BB8}">
      <dgm:prSet custT="1"/>
      <dgm:spPr/>
      <dgm:t>
        <a:bodyPr/>
        <a:lstStyle/>
        <a:p>
          <a:r>
            <a:rPr lang="ru-RU" sz="1800" dirty="0" smtClean="0"/>
            <a:t>Педагогика сотрудничества.</a:t>
          </a:r>
          <a:endParaRPr lang="ru-RU" sz="1800" dirty="0"/>
        </a:p>
      </dgm:t>
    </dgm:pt>
    <dgm:pt modelId="{641112F0-C16D-418B-8D1E-E266AE46ADA8}" type="parTrans" cxnId="{C3AA0DD6-8B46-4345-AACA-D38DA33046A2}">
      <dgm:prSet/>
      <dgm:spPr/>
      <dgm:t>
        <a:bodyPr/>
        <a:lstStyle/>
        <a:p>
          <a:endParaRPr lang="ru-RU"/>
        </a:p>
      </dgm:t>
    </dgm:pt>
    <dgm:pt modelId="{5216E11D-A0D3-4EC7-99CD-5B454B356845}" type="sibTrans" cxnId="{C3AA0DD6-8B46-4345-AACA-D38DA33046A2}">
      <dgm:prSet/>
      <dgm:spPr/>
      <dgm:t>
        <a:bodyPr/>
        <a:lstStyle/>
        <a:p>
          <a:endParaRPr lang="ru-RU"/>
        </a:p>
      </dgm:t>
    </dgm:pt>
    <dgm:pt modelId="{71AB268D-488F-4DDD-999F-6245F14363C0}">
      <dgm:prSet custT="1"/>
      <dgm:spPr/>
      <dgm:t>
        <a:bodyPr/>
        <a:lstStyle/>
        <a:p>
          <a:r>
            <a:rPr lang="ru-RU" sz="1800" dirty="0" smtClean="0"/>
            <a:t>Коллективного творческого воспитания, </a:t>
          </a:r>
          <a:endParaRPr lang="ru-RU" sz="1800" dirty="0"/>
        </a:p>
      </dgm:t>
    </dgm:pt>
    <dgm:pt modelId="{B06360EE-CC67-475B-948D-3852CBA085A2}" type="sibTrans" cxnId="{92EB308D-780C-4487-B512-96BF5065FCC0}">
      <dgm:prSet/>
      <dgm:spPr/>
      <dgm:t>
        <a:bodyPr/>
        <a:lstStyle/>
        <a:p>
          <a:endParaRPr lang="ru-RU"/>
        </a:p>
      </dgm:t>
    </dgm:pt>
    <dgm:pt modelId="{97C8840F-BA37-449E-B2D1-8CB2A3F487D9}" type="parTrans" cxnId="{92EB308D-780C-4487-B512-96BF5065FCC0}">
      <dgm:prSet/>
      <dgm:spPr/>
      <dgm:t>
        <a:bodyPr/>
        <a:lstStyle/>
        <a:p>
          <a:endParaRPr lang="ru-RU"/>
        </a:p>
      </dgm:t>
    </dgm:pt>
    <dgm:pt modelId="{26B08542-63D0-49FF-99C2-0D9300A34BFE}">
      <dgm:prSet custT="1"/>
      <dgm:spPr/>
      <dgm:t>
        <a:bodyPr/>
        <a:lstStyle/>
        <a:p>
          <a:r>
            <a:rPr lang="ru-RU" sz="1800" dirty="0" smtClean="0"/>
            <a:t>Коррекционная</a:t>
          </a:r>
          <a:endParaRPr lang="ru-RU" sz="1800" dirty="0"/>
        </a:p>
      </dgm:t>
    </dgm:pt>
    <dgm:pt modelId="{5607BBB2-F92C-44F5-8701-EFE4F2614C9D}" type="parTrans" cxnId="{F58D197B-2416-44CA-BF2C-34400B72094A}">
      <dgm:prSet/>
      <dgm:spPr/>
      <dgm:t>
        <a:bodyPr/>
        <a:lstStyle/>
        <a:p>
          <a:endParaRPr lang="ru-RU"/>
        </a:p>
      </dgm:t>
    </dgm:pt>
    <dgm:pt modelId="{F5B5D88E-8F8F-4367-9DEC-B89961ECB7A1}" type="sibTrans" cxnId="{F58D197B-2416-44CA-BF2C-34400B72094A}">
      <dgm:prSet/>
      <dgm:spPr/>
      <dgm:t>
        <a:bodyPr/>
        <a:lstStyle/>
        <a:p>
          <a:endParaRPr lang="ru-RU"/>
        </a:p>
      </dgm:t>
    </dgm:pt>
    <dgm:pt modelId="{BE408631-3A3F-41D8-BF10-65D6D4623D37}">
      <dgm:prSet custT="1"/>
      <dgm:spPr/>
      <dgm:t>
        <a:bodyPr/>
        <a:lstStyle/>
        <a:p>
          <a:r>
            <a:rPr lang="ru-RU" sz="1800" dirty="0" smtClean="0"/>
            <a:t>Социальная</a:t>
          </a:r>
          <a:endParaRPr lang="ru-RU" sz="1800" dirty="0"/>
        </a:p>
      </dgm:t>
    </dgm:pt>
    <dgm:pt modelId="{952DB9ED-E3B4-43C0-ACCA-A629F0D4567B}" type="parTrans" cxnId="{F07936A8-1B3C-4814-A6B6-A69661766486}">
      <dgm:prSet/>
      <dgm:spPr/>
      <dgm:t>
        <a:bodyPr/>
        <a:lstStyle/>
        <a:p>
          <a:endParaRPr lang="ru-RU"/>
        </a:p>
      </dgm:t>
    </dgm:pt>
    <dgm:pt modelId="{9B8ED71B-1920-41B2-80F5-158345758A25}" type="sibTrans" cxnId="{F07936A8-1B3C-4814-A6B6-A69661766486}">
      <dgm:prSet/>
      <dgm:spPr/>
      <dgm:t>
        <a:bodyPr/>
        <a:lstStyle/>
        <a:p>
          <a:endParaRPr lang="ru-RU"/>
        </a:p>
      </dgm:t>
    </dgm:pt>
    <dgm:pt modelId="{0180285A-DD15-44FD-9A59-6874D723CBE6}">
      <dgm:prSet custT="1"/>
      <dgm:spPr/>
      <dgm:t>
        <a:bodyPr/>
        <a:lstStyle/>
        <a:p>
          <a:r>
            <a:rPr lang="ru-RU" sz="1800" dirty="0" smtClean="0"/>
            <a:t>Гуманистическая</a:t>
          </a:r>
          <a:endParaRPr lang="ru-RU" sz="1800" dirty="0"/>
        </a:p>
      </dgm:t>
    </dgm:pt>
    <dgm:pt modelId="{C93CC125-CECC-43B0-9334-DBDFCB4457E2}" type="parTrans" cxnId="{F4F8EA95-238C-403A-920E-E01F293B58DD}">
      <dgm:prSet/>
      <dgm:spPr/>
      <dgm:t>
        <a:bodyPr/>
        <a:lstStyle/>
        <a:p>
          <a:endParaRPr lang="ru-RU"/>
        </a:p>
      </dgm:t>
    </dgm:pt>
    <dgm:pt modelId="{B3795A8F-9686-4184-B730-D488FF9F2163}" type="sibTrans" cxnId="{F4F8EA95-238C-403A-920E-E01F293B58DD}">
      <dgm:prSet/>
      <dgm:spPr/>
      <dgm:t>
        <a:bodyPr/>
        <a:lstStyle/>
        <a:p>
          <a:endParaRPr lang="ru-RU"/>
        </a:p>
      </dgm:t>
    </dgm:pt>
    <dgm:pt modelId="{549F8522-23D9-49B5-83E4-A1DA334DA60E}" type="pres">
      <dgm:prSet presAssocID="{A1DBD32C-E798-4596-9274-DF5DB63A84B7}" presName="cycle" presStyleCnt="0">
        <dgm:presLayoutVars>
          <dgm:dir/>
          <dgm:resizeHandles val="exact"/>
        </dgm:presLayoutVars>
      </dgm:prSet>
      <dgm:spPr/>
    </dgm:pt>
    <dgm:pt modelId="{80BEB765-CA34-4478-9B05-EC7AC04FA800}" type="pres">
      <dgm:prSet presAssocID="{71AB268D-488F-4DDD-999F-6245F14363C0}" presName="dummy" presStyleCnt="0"/>
      <dgm:spPr/>
    </dgm:pt>
    <dgm:pt modelId="{0D6CDF3C-BCB6-4740-897F-9B7AD12E0B86}" type="pres">
      <dgm:prSet presAssocID="{71AB268D-488F-4DDD-999F-6245F14363C0}" presName="node" presStyleLbl="revTx" presStyleIdx="0" presStyleCnt="7">
        <dgm:presLayoutVars>
          <dgm:bulletEnabled val="1"/>
        </dgm:presLayoutVars>
      </dgm:prSet>
      <dgm:spPr/>
    </dgm:pt>
    <dgm:pt modelId="{18F0DF12-2A52-4EE3-A140-8E2D500393C8}" type="pres">
      <dgm:prSet presAssocID="{B06360EE-CC67-475B-948D-3852CBA085A2}" presName="sibTrans" presStyleLbl="node1" presStyleIdx="0" presStyleCnt="7"/>
      <dgm:spPr/>
    </dgm:pt>
    <dgm:pt modelId="{4E56EF64-5542-44C1-9842-36F98E471C52}" type="pres">
      <dgm:prSet presAssocID="{664077A9-D9B6-44D0-B777-C8DB5ADD4BB8}" presName="dummy" presStyleCnt="0"/>
      <dgm:spPr/>
    </dgm:pt>
    <dgm:pt modelId="{EE5666E7-2C80-4DE2-A3DE-28C00527311C}" type="pres">
      <dgm:prSet presAssocID="{664077A9-D9B6-44D0-B777-C8DB5ADD4BB8}" presName="node" presStyleLbl="revTx" presStyleIdx="1" presStyleCnt="7">
        <dgm:presLayoutVars>
          <dgm:bulletEnabled val="1"/>
        </dgm:presLayoutVars>
      </dgm:prSet>
      <dgm:spPr/>
    </dgm:pt>
    <dgm:pt modelId="{85748D50-52B3-4445-A670-3B0710E663B1}" type="pres">
      <dgm:prSet presAssocID="{5216E11D-A0D3-4EC7-99CD-5B454B356845}" presName="sibTrans" presStyleLbl="node1" presStyleIdx="1" presStyleCnt="7"/>
      <dgm:spPr/>
    </dgm:pt>
    <dgm:pt modelId="{B54C4CE1-16B4-4A46-94BD-D9C5F6208365}" type="pres">
      <dgm:prSet presAssocID="{9EA7F7EF-1EC0-4744-B3D0-56E88A1796A2}" presName="dummy" presStyleCnt="0"/>
      <dgm:spPr/>
    </dgm:pt>
    <dgm:pt modelId="{A6A65D46-A353-443C-93AF-41BDEF77FFFE}" type="pres">
      <dgm:prSet presAssocID="{9EA7F7EF-1EC0-4744-B3D0-56E88A1796A2}" presName="node" presStyleLbl="revTx" presStyleIdx="2" presStyleCnt="7">
        <dgm:presLayoutVars>
          <dgm:bulletEnabled val="1"/>
        </dgm:presLayoutVars>
      </dgm:prSet>
      <dgm:spPr/>
    </dgm:pt>
    <dgm:pt modelId="{A0135DBE-8997-4E2F-A0B8-4AF86F4E8B70}" type="pres">
      <dgm:prSet presAssocID="{ABF28D31-7938-47C3-9473-B7E447F1F942}" presName="sibTrans" presStyleLbl="node1" presStyleIdx="2" presStyleCnt="7"/>
      <dgm:spPr/>
    </dgm:pt>
    <dgm:pt modelId="{D413D8DF-FDB7-4DCF-A240-91FC3DDABDF6}" type="pres">
      <dgm:prSet presAssocID="{26B08542-63D0-49FF-99C2-0D9300A34BFE}" presName="dummy" presStyleCnt="0"/>
      <dgm:spPr/>
    </dgm:pt>
    <dgm:pt modelId="{2489E34C-41D0-442F-B4F4-AA079C830F48}" type="pres">
      <dgm:prSet presAssocID="{26B08542-63D0-49FF-99C2-0D9300A34BFE}" presName="node" presStyleLbl="revTx" presStyleIdx="3" presStyleCnt="7">
        <dgm:presLayoutVars>
          <dgm:bulletEnabled val="1"/>
        </dgm:presLayoutVars>
      </dgm:prSet>
      <dgm:spPr/>
    </dgm:pt>
    <dgm:pt modelId="{43EDE9B7-0FF1-4C7B-BCE3-CC4B6851EFB6}" type="pres">
      <dgm:prSet presAssocID="{F5B5D88E-8F8F-4367-9DEC-B89961ECB7A1}" presName="sibTrans" presStyleLbl="node1" presStyleIdx="3" presStyleCnt="7"/>
      <dgm:spPr/>
    </dgm:pt>
    <dgm:pt modelId="{A850AEBD-9439-4124-A1C4-2C5E1C2CB47F}" type="pres">
      <dgm:prSet presAssocID="{BE408631-3A3F-41D8-BF10-65D6D4623D37}" presName="dummy" presStyleCnt="0"/>
      <dgm:spPr/>
    </dgm:pt>
    <dgm:pt modelId="{12D9A31E-E728-4B73-8707-06824DF1181E}" type="pres">
      <dgm:prSet presAssocID="{BE408631-3A3F-41D8-BF10-65D6D4623D37}" presName="node" presStyleLbl="revTx" presStyleIdx="4" presStyleCnt="7">
        <dgm:presLayoutVars>
          <dgm:bulletEnabled val="1"/>
        </dgm:presLayoutVars>
      </dgm:prSet>
      <dgm:spPr/>
    </dgm:pt>
    <dgm:pt modelId="{8D1EB176-804C-430E-AC3B-2E00C2357383}" type="pres">
      <dgm:prSet presAssocID="{9B8ED71B-1920-41B2-80F5-158345758A25}" presName="sibTrans" presStyleLbl="node1" presStyleIdx="4" presStyleCnt="7"/>
      <dgm:spPr/>
    </dgm:pt>
    <dgm:pt modelId="{A659BF56-ABD4-4F73-AE7C-B93C41138EE0}" type="pres">
      <dgm:prSet presAssocID="{0180285A-DD15-44FD-9A59-6874D723CBE6}" presName="dummy" presStyleCnt="0"/>
      <dgm:spPr/>
    </dgm:pt>
    <dgm:pt modelId="{5A70E9DE-422A-460A-8520-52B72ECB27C6}" type="pres">
      <dgm:prSet presAssocID="{0180285A-DD15-44FD-9A59-6874D723CBE6}" presName="node" presStyleLbl="revTx" presStyleIdx="5" presStyleCnt="7">
        <dgm:presLayoutVars>
          <dgm:bulletEnabled val="1"/>
        </dgm:presLayoutVars>
      </dgm:prSet>
      <dgm:spPr/>
    </dgm:pt>
    <dgm:pt modelId="{AB888D52-0D44-4231-865A-7B482CDEACF7}" type="pres">
      <dgm:prSet presAssocID="{B3795A8F-9686-4184-B730-D488FF9F2163}" presName="sibTrans" presStyleLbl="node1" presStyleIdx="5" presStyleCnt="7" custScaleX="100505"/>
      <dgm:spPr/>
    </dgm:pt>
    <dgm:pt modelId="{B1A9206F-FE1C-4574-8816-B7C2E6AF1FD0}" type="pres">
      <dgm:prSet presAssocID="{DB4F1272-8613-4B85-9A3D-5A9FE96CA9D5}" presName="dummy" presStyleCnt="0"/>
      <dgm:spPr/>
    </dgm:pt>
    <dgm:pt modelId="{A921074F-01D0-4850-B9BD-B46C15BCE2D8}" type="pres">
      <dgm:prSet presAssocID="{DB4F1272-8613-4B85-9A3D-5A9FE96CA9D5}" presName="node" presStyleLbl="revTx" presStyleIdx="6" presStyleCnt="7">
        <dgm:presLayoutVars>
          <dgm:bulletEnabled val="1"/>
        </dgm:presLayoutVars>
      </dgm:prSet>
      <dgm:spPr/>
    </dgm:pt>
    <dgm:pt modelId="{9C1ADC1A-9D0C-4BA1-B04A-D109BCAFBC5C}" type="pres">
      <dgm:prSet presAssocID="{E929B3C4-4F97-4FAF-BC73-20A1F2EB6FE1}" presName="sibTrans" presStyleLbl="node1" presStyleIdx="6" presStyleCnt="7"/>
      <dgm:spPr/>
    </dgm:pt>
  </dgm:ptLst>
  <dgm:cxnLst>
    <dgm:cxn modelId="{828D4243-E135-4908-91E5-1CFB015D00C0}" type="presOf" srcId="{5216E11D-A0D3-4EC7-99CD-5B454B356845}" destId="{85748D50-52B3-4445-A670-3B0710E663B1}" srcOrd="0" destOrd="0" presId="urn:microsoft.com/office/officeart/2005/8/layout/cycle1"/>
    <dgm:cxn modelId="{93EFD3FD-72B6-44DA-BC89-E6B779A8B0D4}" type="presOf" srcId="{A1DBD32C-E798-4596-9274-DF5DB63A84B7}" destId="{549F8522-23D9-49B5-83E4-A1DA334DA60E}" srcOrd="0" destOrd="0" presId="urn:microsoft.com/office/officeart/2005/8/layout/cycle1"/>
    <dgm:cxn modelId="{C04CE715-3FE6-46D6-8026-1CFE0CE5A068}" type="presOf" srcId="{E929B3C4-4F97-4FAF-BC73-20A1F2EB6FE1}" destId="{9C1ADC1A-9D0C-4BA1-B04A-D109BCAFBC5C}" srcOrd="0" destOrd="0" presId="urn:microsoft.com/office/officeart/2005/8/layout/cycle1"/>
    <dgm:cxn modelId="{C3AA0DD6-8B46-4345-AACA-D38DA33046A2}" srcId="{A1DBD32C-E798-4596-9274-DF5DB63A84B7}" destId="{664077A9-D9B6-44D0-B777-C8DB5ADD4BB8}" srcOrd="1" destOrd="0" parTransId="{641112F0-C16D-418B-8D1E-E266AE46ADA8}" sibTransId="{5216E11D-A0D3-4EC7-99CD-5B454B356845}"/>
    <dgm:cxn modelId="{10FF359A-2D52-484F-8F39-DD6DB8438A5B}" srcId="{A1DBD32C-E798-4596-9274-DF5DB63A84B7}" destId="{DB4F1272-8613-4B85-9A3D-5A9FE96CA9D5}" srcOrd="6" destOrd="0" parTransId="{DBFC64D6-64F8-469F-813E-CC9FF05FFED7}" sibTransId="{E929B3C4-4F97-4FAF-BC73-20A1F2EB6FE1}"/>
    <dgm:cxn modelId="{F4F8EA95-238C-403A-920E-E01F293B58DD}" srcId="{A1DBD32C-E798-4596-9274-DF5DB63A84B7}" destId="{0180285A-DD15-44FD-9A59-6874D723CBE6}" srcOrd="5" destOrd="0" parTransId="{C93CC125-CECC-43B0-9334-DBDFCB4457E2}" sibTransId="{B3795A8F-9686-4184-B730-D488FF9F2163}"/>
    <dgm:cxn modelId="{62671A84-967D-45B6-B606-EFD9BDC57928}" type="presOf" srcId="{BE408631-3A3F-41D8-BF10-65D6D4623D37}" destId="{12D9A31E-E728-4B73-8707-06824DF1181E}" srcOrd="0" destOrd="0" presId="urn:microsoft.com/office/officeart/2005/8/layout/cycle1"/>
    <dgm:cxn modelId="{48C8D8A7-EFA2-49D7-9A57-5DCD46291B10}" type="presOf" srcId="{0180285A-DD15-44FD-9A59-6874D723CBE6}" destId="{5A70E9DE-422A-460A-8520-52B72ECB27C6}" srcOrd="0" destOrd="0" presId="urn:microsoft.com/office/officeart/2005/8/layout/cycle1"/>
    <dgm:cxn modelId="{92EB308D-780C-4487-B512-96BF5065FCC0}" srcId="{A1DBD32C-E798-4596-9274-DF5DB63A84B7}" destId="{71AB268D-488F-4DDD-999F-6245F14363C0}" srcOrd="0" destOrd="0" parTransId="{97C8840F-BA37-449E-B2D1-8CB2A3F487D9}" sibTransId="{B06360EE-CC67-475B-948D-3852CBA085A2}"/>
    <dgm:cxn modelId="{BBE28319-105A-4ED1-9E21-91831C18CA37}" type="presOf" srcId="{664077A9-D9B6-44D0-B777-C8DB5ADD4BB8}" destId="{EE5666E7-2C80-4DE2-A3DE-28C00527311C}" srcOrd="0" destOrd="0" presId="urn:microsoft.com/office/officeart/2005/8/layout/cycle1"/>
    <dgm:cxn modelId="{016FF0D5-C739-424D-9186-028EE2E300C2}" type="presOf" srcId="{DB4F1272-8613-4B85-9A3D-5A9FE96CA9D5}" destId="{A921074F-01D0-4850-B9BD-B46C15BCE2D8}" srcOrd="0" destOrd="0" presId="urn:microsoft.com/office/officeart/2005/8/layout/cycle1"/>
    <dgm:cxn modelId="{F58D197B-2416-44CA-BF2C-34400B72094A}" srcId="{A1DBD32C-E798-4596-9274-DF5DB63A84B7}" destId="{26B08542-63D0-49FF-99C2-0D9300A34BFE}" srcOrd="3" destOrd="0" parTransId="{5607BBB2-F92C-44F5-8701-EFE4F2614C9D}" sibTransId="{F5B5D88E-8F8F-4367-9DEC-B89961ECB7A1}"/>
    <dgm:cxn modelId="{200D9195-9095-48F6-9473-950F2C178DE0}" type="presOf" srcId="{B06360EE-CC67-475B-948D-3852CBA085A2}" destId="{18F0DF12-2A52-4EE3-A140-8E2D500393C8}" srcOrd="0" destOrd="0" presId="urn:microsoft.com/office/officeart/2005/8/layout/cycle1"/>
    <dgm:cxn modelId="{F07936A8-1B3C-4814-A6B6-A69661766486}" srcId="{A1DBD32C-E798-4596-9274-DF5DB63A84B7}" destId="{BE408631-3A3F-41D8-BF10-65D6D4623D37}" srcOrd="4" destOrd="0" parTransId="{952DB9ED-E3B4-43C0-ACCA-A629F0D4567B}" sibTransId="{9B8ED71B-1920-41B2-80F5-158345758A25}"/>
    <dgm:cxn modelId="{693E18A7-351E-43B3-BBA1-79A71F30BA2C}" srcId="{A1DBD32C-E798-4596-9274-DF5DB63A84B7}" destId="{9EA7F7EF-1EC0-4744-B3D0-56E88A1796A2}" srcOrd="2" destOrd="0" parTransId="{125A59C5-3AC1-4D0A-80D3-AEC68BFAB430}" sibTransId="{ABF28D31-7938-47C3-9473-B7E447F1F942}"/>
    <dgm:cxn modelId="{305D806A-653C-4E94-BD1A-469A58AE1B3C}" type="presOf" srcId="{9EA7F7EF-1EC0-4744-B3D0-56E88A1796A2}" destId="{A6A65D46-A353-443C-93AF-41BDEF77FFFE}" srcOrd="0" destOrd="0" presId="urn:microsoft.com/office/officeart/2005/8/layout/cycle1"/>
    <dgm:cxn modelId="{DB85CDC1-D837-4EB7-9C61-A53CD379AEE1}" type="presOf" srcId="{71AB268D-488F-4DDD-999F-6245F14363C0}" destId="{0D6CDF3C-BCB6-4740-897F-9B7AD12E0B86}" srcOrd="0" destOrd="0" presId="urn:microsoft.com/office/officeart/2005/8/layout/cycle1"/>
    <dgm:cxn modelId="{6DEC971A-AB7E-4FCB-B243-CCE6D3A30058}" type="presOf" srcId="{B3795A8F-9686-4184-B730-D488FF9F2163}" destId="{AB888D52-0D44-4231-865A-7B482CDEACF7}" srcOrd="0" destOrd="0" presId="urn:microsoft.com/office/officeart/2005/8/layout/cycle1"/>
    <dgm:cxn modelId="{381E89D9-8F53-4B48-B320-E16EA3D0243C}" type="presOf" srcId="{26B08542-63D0-49FF-99C2-0D9300A34BFE}" destId="{2489E34C-41D0-442F-B4F4-AA079C830F48}" srcOrd="0" destOrd="0" presId="urn:microsoft.com/office/officeart/2005/8/layout/cycle1"/>
    <dgm:cxn modelId="{236F4475-17F4-4723-86B2-1D7B2E0DA619}" type="presOf" srcId="{9B8ED71B-1920-41B2-80F5-158345758A25}" destId="{8D1EB176-804C-430E-AC3B-2E00C2357383}" srcOrd="0" destOrd="0" presId="urn:microsoft.com/office/officeart/2005/8/layout/cycle1"/>
    <dgm:cxn modelId="{B65402DD-70C7-4C32-AAD3-63DACF290EA1}" type="presOf" srcId="{F5B5D88E-8F8F-4367-9DEC-B89961ECB7A1}" destId="{43EDE9B7-0FF1-4C7B-BCE3-CC4B6851EFB6}" srcOrd="0" destOrd="0" presId="urn:microsoft.com/office/officeart/2005/8/layout/cycle1"/>
    <dgm:cxn modelId="{714F8E92-C9E0-4491-A1B2-1DE502914303}" type="presOf" srcId="{ABF28D31-7938-47C3-9473-B7E447F1F942}" destId="{A0135DBE-8997-4E2F-A0B8-4AF86F4E8B70}" srcOrd="0" destOrd="0" presId="urn:microsoft.com/office/officeart/2005/8/layout/cycle1"/>
    <dgm:cxn modelId="{2B7845A5-61FC-4D13-A585-2DF5143AF051}" type="presParOf" srcId="{549F8522-23D9-49B5-83E4-A1DA334DA60E}" destId="{80BEB765-CA34-4478-9B05-EC7AC04FA800}" srcOrd="0" destOrd="0" presId="urn:microsoft.com/office/officeart/2005/8/layout/cycle1"/>
    <dgm:cxn modelId="{3D6ADD85-D019-4674-9345-7CF487AC3877}" type="presParOf" srcId="{549F8522-23D9-49B5-83E4-A1DA334DA60E}" destId="{0D6CDF3C-BCB6-4740-897F-9B7AD12E0B86}" srcOrd="1" destOrd="0" presId="urn:microsoft.com/office/officeart/2005/8/layout/cycle1"/>
    <dgm:cxn modelId="{B636FD46-8976-45AD-8E41-E6474284CE8F}" type="presParOf" srcId="{549F8522-23D9-49B5-83E4-A1DA334DA60E}" destId="{18F0DF12-2A52-4EE3-A140-8E2D500393C8}" srcOrd="2" destOrd="0" presId="urn:microsoft.com/office/officeart/2005/8/layout/cycle1"/>
    <dgm:cxn modelId="{581EC73D-8068-4848-87AE-144B537A828F}" type="presParOf" srcId="{549F8522-23D9-49B5-83E4-A1DA334DA60E}" destId="{4E56EF64-5542-44C1-9842-36F98E471C52}" srcOrd="3" destOrd="0" presId="urn:microsoft.com/office/officeart/2005/8/layout/cycle1"/>
    <dgm:cxn modelId="{B47E8848-3C95-4F62-B42E-D423FEE54925}" type="presParOf" srcId="{549F8522-23D9-49B5-83E4-A1DA334DA60E}" destId="{EE5666E7-2C80-4DE2-A3DE-28C00527311C}" srcOrd="4" destOrd="0" presId="urn:microsoft.com/office/officeart/2005/8/layout/cycle1"/>
    <dgm:cxn modelId="{4B91772C-E9CE-4A98-8EC0-9290690D4FD3}" type="presParOf" srcId="{549F8522-23D9-49B5-83E4-A1DA334DA60E}" destId="{85748D50-52B3-4445-A670-3B0710E663B1}" srcOrd="5" destOrd="0" presId="urn:microsoft.com/office/officeart/2005/8/layout/cycle1"/>
    <dgm:cxn modelId="{21E852ED-EBF9-4824-864C-0014AC65BCBB}" type="presParOf" srcId="{549F8522-23D9-49B5-83E4-A1DA334DA60E}" destId="{B54C4CE1-16B4-4A46-94BD-D9C5F6208365}" srcOrd="6" destOrd="0" presId="urn:microsoft.com/office/officeart/2005/8/layout/cycle1"/>
    <dgm:cxn modelId="{F5C3F507-C721-4202-A0A4-DCD61DEEBD5A}" type="presParOf" srcId="{549F8522-23D9-49B5-83E4-A1DA334DA60E}" destId="{A6A65D46-A353-443C-93AF-41BDEF77FFFE}" srcOrd="7" destOrd="0" presId="urn:microsoft.com/office/officeart/2005/8/layout/cycle1"/>
    <dgm:cxn modelId="{C7959EB3-26BA-4844-90D6-0A9711BA9D7D}" type="presParOf" srcId="{549F8522-23D9-49B5-83E4-A1DA334DA60E}" destId="{A0135DBE-8997-4E2F-A0B8-4AF86F4E8B70}" srcOrd="8" destOrd="0" presId="urn:microsoft.com/office/officeart/2005/8/layout/cycle1"/>
    <dgm:cxn modelId="{F9DBEEBF-FCC7-430B-AA98-3C548C92CF91}" type="presParOf" srcId="{549F8522-23D9-49B5-83E4-A1DA334DA60E}" destId="{D413D8DF-FDB7-4DCF-A240-91FC3DDABDF6}" srcOrd="9" destOrd="0" presId="urn:microsoft.com/office/officeart/2005/8/layout/cycle1"/>
    <dgm:cxn modelId="{CCCF7143-6039-4433-93C0-707DE5F71AA2}" type="presParOf" srcId="{549F8522-23D9-49B5-83E4-A1DA334DA60E}" destId="{2489E34C-41D0-442F-B4F4-AA079C830F48}" srcOrd="10" destOrd="0" presId="urn:microsoft.com/office/officeart/2005/8/layout/cycle1"/>
    <dgm:cxn modelId="{16B59E39-1285-4BC9-B3EE-76C9160A29E7}" type="presParOf" srcId="{549F8522-23D9-49B5-83E4-A1DA334DA60E}" destId="{43EDE9B7-0FF1-4C7B-BCE3-CC4B6851EFB6}" srcOrd="11" destOrd="0" presId="urn:microsoft.com/office/officeart/2005/8/layout/cycle1"/>
    <dgm:cxn modelId="{156454A3-7A47-431B-BA7F-7CE380CE94CE}" type="presParOf" srcId="{549F8522-23D9-49B5-83E4-A1DA334DA60E}" destId="{A850AEBD-9439-4124-A1C4-2C5E1C2CB47F}" srcOrd="12" destOrd="0" presId="urn:microsoft.com/office/officeart/2005/8/layout/cycle1"/>
    <dgm:cxn modelId="{85AE6181-1C38-4A16-8A3D-4DF976317A49}" type="presParOf" srcId="{549F8522-23D9-49B5-83E4-A1DA334DA60E}" destId="{12D9A31E-E728-4B73-8707-06824DF1181E}" srcOrd="13" destOrd="0" presId="urn:microsoft.com/office/officeart/2005/8/layout/cycle1"/>
    <dgm:cxn modelId="{6BFC927E-6A7A-4D27-ACC8-B02B92417EAE}" type="presParOf" srcId="{549F8522-23D9-49B5-83E4-A1DA334DA60E}" destId="{8D1EB176-804C-430E-AC3B-2E00C2357383}" srcOrd="14" destOrd="0" presId="urn:microsoft.com/office/officeart/2005/8/layout/cycle1"/>
    <dgm:cxn modelId="{531DEE2B-4634-4EF2-84C2-649D018BC580}" type="presParOf" srcId="{549F8522-23D9-49B5-83E4-A1DA334DA60E}" destId="{A659BF56-ABD4-4F73-AE7C-B93C41138EE0}" srcOrd="15" destOrd="0" presId="urn:microsoft.com/office/officeart/2005/8/layout/cycle1"/>
    <dgm:cxn modelId="{0337248F-25DA-4E9B-AD64-14C8EB6315C5}" type="presParOf" srcId="{549F8522-23D9-49B5-83E4-A1DA334DA60E}" destId="{5A70E9DE-422A-460A-8520-52B72ECB27C6}" srcOrd="16" destOrd="0" presId="urn:microsoft.com/office/officeart/2005/8/layout/cycle1"/>
    <dgm:cxn modelId="{CC1B42CA-2F24-43A0-A5D0-8D3B0BE1E64A}" type="presParOf" srcId="{549F8522-23D9-49B5-83E4-A1DA334DA60E}" destId="{AB888D52-0D44-4231-865A-7B482CDEACF7}" srcOrd="17" destOrd="0" presId="urn:microsoft.com/office/officeart/2005/8/layout/cycle1"/>
    <dgm:cxn modelId="{7A7C04F7-4305-4723-A4A3-26D36006F87A}" type="presParOf" srcId="{549F8522-23D9-49B5-83E4-A1DA334DA60E}" destId="{B1A9206F-FE1C-4574-8816-B7C2E6AF1FD0}" srcOrd="18" destOrd="0" presId="urn:microsoft.com/office/officeart/2005/8/layout/cycle1"/>
    <dgm:cxn modelId="{AD2CB8FF-3215-493C-9442-04F5D1DA1078}" type="presParOf" srcId="{549F8522-23D9-49B5-83E4-A1DA334DA60E}" destId="{A921074F-01D0-4850-B9BD-B46C15BCE2D8}" srcOrd="19" destOrd="0" presId="urn:microsoft.com/office/officeart/2005/8/layout/cycle1"/>
    <dgm:cxn modelId="{3E9659E8-C54F-4F45-82EB-DAD36071A06B}" type="presParOf" srcId="{549F8522-23D9-49B5-83E4-A1DA334DA60E}" destId="{9C1ADC1A-9D0C-4BA1-B04A-D109BCAFBC5C}"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FC085B-0781-4E84-A7AF-018F61BEE99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3E6079EA-9F62-47CC-A145-D14A8A802AA3}" type="pres">
      <dgm:prSet presAssocID="{30FC085B-0781-4E84-A7AF-018F61BEE993}" presName="linear" presStyleCnt="0">
        <dgm:presLayoutVars>
          <dgm:animLvl val="lvl"/>
          <dgm:resizeHandles val="exact"/>
        </dgm:presLayoutVars>
      </dgm:prSet>
      <dgm:spPr/>
    </dgm:pt>
  </dgm:ptLst>
  <dgm:cxnLst>
    <dgm:cxn modelId="{E5C09BBA-254B-4A1D-B7AF-C16F3901C485}" type="presOf" srcId="{30FC085B-0781-4E84-A7AF-018F61BEE993}" destId="{3E6079EA-9F62-47CC-A145-D14A8A802AA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8A7980-BC41-469D-896D-CCE7A589B47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5992DF4D-A5DB-4A24-BE08-C6028BA4FADC}">
      <dgm:prSet custT="1"/>
      <dgm:spPr/>
      <dgm:t>
        <a:bodyPr/>
        <a:lstStyle/>
        <a:p>
          <a:pPr rtl="0"/>
          <a:r>
            <a:rPr lang="ru-RU" sz="2400" b="1" dirty="0" smtClean="0"/>
            <a:t>Личностно-ориентированное непрерывное образование </a:t>
          </a:r>
          <a:endParaRPr lang="ru-RU" sz="2400" dirty="0"/>
        </a:p>
      </dgm:t>
    </dgm:pt>
    <dgm:pt modelId="{09E0DEE1-106F-4D04-B03E-2CB66058729B}" type="parTrans" cxnId="{2A9A067C-600B-4D04-B4F1-C1D795D7DAF1}">
      <dgm:prSet/>
      <dgm:spPr/>
      <dgm:t>
        <a:bodyPr/>
        <a:lstStyle/>
        <a:p>
          <a:endParaRPr lang="ru-RU" sz="2400"/>
        </a:p>
      </dgm:t>
    </dgm:pt>
    <dgm:pt modelId="{14508573-7AEA-4EAD-B4AF-C616D0628D9D}" type="sibTrans" cxnId="{2A9A067C-600B-4D04-B4F1-C1D795D7DAF1}">
      <dgm:prSet/>
      <dgm:spPr/>
      <dgm:t>
        <a:bodyPr/>
        <a:lstStyle/>
        <a:p>
          <a:endParaRPr lang="ru-RU" sz="2400"/>
        </a:p>
      </dgm:t>
    </dgm:pt>
    <dgm:pt modelId="{BACA412D-0DF0-4A98-9184-C398E3879198}">
      <dgm:prSet custT="1"/>
      <dgm:spPr/>
      <dgm:t>
        <a:bodyPr/>
        <a:lstStyle/>
        <a:p>
          <a:r>
            <a:rPr lang="ru-RU" sz="2400" dirty="0" smtClean="0"/>
            <a:t>предполагает постоянное удовлетворение образовательных запросов человека, создание условий проектирования и реализации индивидуальной образовательной программы, позволяющей выбрать и овладеть разнообразным образовательным уровнем.</a:t>
          </a:r>
          <a:endParaRPr lang="ru-RU" sz="2400" dirty="0"/>
        </a:p>
      </dgm:t>
    </dgm:pt>
    <dgm:pt modelId="{88500A06-0D32-4BD1-B59B-D42F13748F6B}" type="parTrans" cxnId="{444ABC74-E18E-4328-98F6-B4A31C1BEEFC}">
      <dgm:prSet/>
      <dgm:spPr/>
      <dgm:t>
        <a:bodyPr/>
        <a:lstStyle/>
        <a:p>
          <a:endParaRPr lang="ru-RU" sz="2400"/>
        </a:p>
      </dgm:t>
    </dgm:pt>
    <dgm:pt modelId="{EF8C7956-92F3-472C-BDA0-2E3610FFAAF9}" type="sibTrans" cxnId="{444ABC74-E18E-4328-98F6-B4A31C1BEEFC}">
      <dgm:prSet/>
      <dgm:spPr/>
      <dgm:t>
        <a:bodyPr/>
        <a:lstStyle/>
        <a:p>
          <a:endParaRPr lang="ru-RU" sz="2400"/>
        </a:p>
      </dgm:t>
    </dgm:pt>
    <dgm:pt modelId="{85F1BB18-1003-4DD0-9AC5-75F2DA1E9B9C}" type="pres">
      <dgm:prSet presAssocID="{E78A7980-BC41-469D-896D-CCE7A589B47D}" presName="linearFlow" presStyleCnt="0">
        <dgm:presLayoutVars>
          <dgm:dir/>
          <dgm:animLvl val="lvl"/>
          <dgm:resizeHandles val="exact"/>
        </dgm:presLayoutVars>
      </dgm:prSet>
      <dgm:spPr/>
    </dgm:pt>
    <dgm:pt modelId="{2DA1EF67-B873-4E8D-9FC3-50A9B78BFD0A}" type="pres">
      <dgm:prSet presAssocID="{5992DF4D-A5DB-4A24-BE08-C6028BA4FADC}" presName="composite" presStyleCnt="0"/>
      <dgm:spPr/>
    </dgm:pt>
    <dgm:pt modelId="{F60542F9-9251-4DC9-951E-E5D68AA81350}" type="pres">
      <dgm:prSet presAssocID="{5992DF4D-A5DB-4A24-BE08-C6028BA4FADC}" presName="parentText" presStyleLbl="alignNode1" presStyleIdx="0" presStyleCnt="1">
        <dgm:presLayoutVars>
          <dgm:chMax val="1"/>
          <dgm:bulletEnabled val="1"/>
        </dgm:presLayoutVars>
      </dgm:prSet>
      <dgm:spPr/>
      <dgm:t>
        <a:bodyPr/>
        <a:lstStyle/>
        <a:p>
          <a:endParaRPr lang="ru-RU"/>
        </a:p>
      </dgm:t>
    </dgm:pt>
    <dgm:pt modelId="{0CC97705-F877-4100-A9CF-3665F49F0148}" type="pres">
      <dgm:prSet presAssocID="{5992DF4D-A5DB-4A24-BE08-C6028BA4FADC}" presName="descendantText" presStyleLbl="alignAcc1" presStyleIdx="0" presStyleCnt="1">
        <dgm:presLayoutVars>
          <dgm:bulletEnabled val="1"/>
        </dgm:presLayoutVars>
      </dgm:prSet>
      <dgm:spPr/>
      <dgm:t>
        <a:bodyPr/>
        <a:lstStyle/>
        <a:p>
          <a:endParaRPr lang="ru-RU"/>
        </a:p>
      </dgm:t>
    </dgm:pt>
  </dgm:ptLst>
  <dgm:cxnLst>
    <dgm:cxn modelId="{2A9A067C-600B-4D04-B4F1-C1D795D7DAF1}" srcId="{E78A7980-BC41-469D-896D-CCE7A589B47D}" destId="{5992DF4D-A5DB-4A24-BE08-C6028BA4FADC}" srcOrd="0" destOrd="0" parTransId="{09E0DEE1-106F-4D04-B03E-2CB66058729B}" sibTransId="{14508573-7AEA-4EAD-B4AF-C616D0628D9D}"/>
    <dgm:cxn modelId="{48E86C54-817E-4E3C-83E9-D86454D26119}" type="presOf" srcId="{5992DF4D-A5DB-4A24-BE08-C6028BA4FADC}" destId="{F60542F9-9251-4DC9-951E-E5D68AA81350}" srcOrd="0" destOrd="0" presId="urn:microsoft.com/office/officeart/2005/8/layout/chevron2"/>
    <dgm:cxn modelId="{A295FFA9-00D8-4554-8C4B-D12C5A0A0254}" type="presOf" srcId="{BACA412D-0DF0-4A98-9184-C398E3879198}" destId="{0CC97705-F877-4100-A9CF-3665F49F0148}" srcOrd="0" destOrd="0" presId="urn:microsoft.com/office/officeart/2005/8/layout/chevron2"/>
    <dgm:cxn modelId="{9F77493B-CB61-4637-A44C-5607780421AE}" type="presOf" srcId="{E78A7980-BC41-469D-896D-CCE7A589B47D}" destId="{85F1BB18-1003-4DD0-9AC5-75F2DA1E9B9C}" srcOrd="0" destOrd="0" presId="urn:microsoft.com/office/officeart/2005/8/layout/chevron2"/>
    <dgm:cxn modelId="{444ABC74-E18E-4328-98F6-B4A31C1BEEFC}" srcId="{5992DF4D-A5DB-4A24-BE08-C6028BA4FADC}" destId="{BACA412D-0DF0-4A98-9184-C398E3879198}" srcOrd="0" destOrd="0" parTransId="{88500A06-0D32-4BD1-B59B-D42F13748F6B}" sibTransId="{EF8C7956-92F3-472C-BDA0-2E3610FFAAF9}"/>
    <dgm:cxn modelId="{EA334B50-CCB4-4478-B19A-AA2504CCF2E0}" type="presParOf" srcId="{85F1BB18-1003-4DD0-9AC5-75F2DA1E9B9C}" destId="{2DA1EF67-B873-4E8D-9FC3-50A9B78BFD0A}" srcOrd="0" destOrd="0" presId="urn:microsoft.com/office/officeart/2005/8/layout/chevron2"/>
    <dgm:cxn modelId="{5FBEC061-A0F8-40D1-AF09-D5E19415F9CE}" type="presParOf" srcId="{2DA1EF67-B873-4E8D-9FC3-50A9B78BFD0A}" destId="{F60542F9-9251-4DC9-951E-E5D68AA81350}" srcOrd="0" destOrd="0" presId="urn:microsoft.com/office/officeart/2005/8/layout/chevron2"/>
    <dgm:cxn modelId="{D42FAFE5-BB92-4E42-82F2-75403439A9FB}" type="presParOf" srcId="{2DA1EF67-B873-4E8D-9FC3-50A9B78BFD0A}" destId="{0CC97705-F877-4100-A9CF-3665F49F01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8A7980-BC41-469D-896D-CCE7A589B47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5992DF4D-A5DB-4A24-BE08-C6028BA4FADC}">
      <dgm:prSet custT="1"/>
      <dgm:spPr/>
      <dgm:t>
        <a:bodyPr/>
        <a:lstStyle/>
        <a:p>
          <a:pPr rtl="0"/>
          <a:r>
            <a:rPr lang="ru-RU" sz="2400" b="1" dirty="0" smtClean="0"/>
            <a:t>Личностно-ориентированное образование </a:t>
          </a:r>
          <a:endParaRPr lang="ru-RU" sz="2400" dirty="0"/>
        </a:p>
      </dgm:t>
    </dgm:pt>
    <dgm:pt modelId="{09E0DEE1-106F-4D04-B03E-2CB66058729B}" type="parTrans" cxnId="{2A9A067C-600B-4D04-B4F1-C1D795D7DAF1}">
      <dgm:prSet/>
      <dgm:spPr/>
      <dgm:t>
        <a:bodyPr/>
        <a:lstStyle/>
        <a:p>
          <a:endParaRPr lang="ru-RU" sz="2400"/>
        </a:p>
      </dgm:t>
    </dgm:pt>
    <dgm:pt modelId="{14508573-7AEA-4EAD-B4AF-C616D0628D9D}" type="sibTrans" cxnId="{2A9A067C-600B-4D04-B4F1-C1D795D7DAF1}">
      <dgm:prSet/>
      <dgm:spPr/>
      <dgm:t>
        <a:bodyPr/>
        <a:lstStyle/>
        <a:p>
          <a:endParaRPr lang="ru-RU" sz="2400"/>
        </a:p>
      </dgm:t>
    </dgm:pt>
    <dgm:pt modelId="{BACA412D-0DF0-4A98-9184-C398E3879198}">
      <dgm:prSet custT="1"/>
      <dgm:spPr/>
      <dgm:t>
        <a:bodyPr/>
        <a:lstStyle/>
        <a:p>
          <a:r>
            <a:rPr lang="ru-RU" sz="2400" dirty="0" smtClean="0"/>
            <a:t> в школе направлено на развитие и саморазвитие ученика, становление его как личности с учетом индивидуальных особенностей, интересов и способностей.</a:t>
          </a:r>
          <a:endParaRPr lang="ru-RU" sz="2400" dirty="0"/>
        </a:p>
      </dgm:t>
    </dgm:pt>
    <dgm:pt modelId="{88500A06-0D32-4BD1-B59B-D42F13748F6B}" type="parTrans" cxnId="{444ABC74-E18E-4328-98F6-B4A31C1BEEFC}">
      <dgm:prSet/>
      <dgm:spPr/>
      <dgm:t>
        <a:bodyPr/>
        <a:lstStyle/>
        <a:p>
          <a:endParaRPr lang="ru-RU" sz="2400"/>
        </a:p>
      </dgm:t>
    </dgm:pt>
    <dgm:pt modelId="{EF8C7956-92F3-472C-BDA0-2E3610FFAAF9}" type="sibTrans" cxnId="{444ABC74-E18E-4328-98F6-B4A31C1BEEFC}">
      <dgm:prSet/>
      <dgm:spPr/>
      <dgm:t>
        <a:bodyPr/>
        <a:lstStyle/>
        <a:p>
          <a:endParaRPr lang="ru-RU" sz="2400"/>
        </a:p>
      </dgm:t>
    </dgm:pt>
    <dgm:pt modelId="{85F1BB18-1003-4DD0-9AC5-75F2DA1E9B9C}" type="pres">
      <dgm:prSet presAssocID="{E78A7980-BC41-469D-896D-CCE7A589B47D}" presName="linearFlow" presStyleCnt="0">
        <dgm:presLayoutVars>
          <dgm:dir/>
          <dgm:animLvl val="lvl"/>
          <dgm:resizeHandles val="exact"/>
        </dgm:presLayoutVars>
      </dgm:prSet>
      <dgm:spPr/>
    </dgm:pt>
    <dgm:pt modelId="{2DA1EF67-B873-4E8D-9FC3-50A9B78BFD0A}" type="pres">
      <dgm:prSet presAssocID="{5992DF4D-A5DB-4A24-BE08-C6028BA4FADC}" presName="composite" presStyleCnt="0"/>
      <dgm:spPr/>
    </dgm:pt>
    <dgm:pt modelId="{F60542F9-9251-4DC9-951E-E5D68AA81350}" type="pres">
      <dgm:prSet presAssocID="{5992DF4D-A5DB-4A24-BE08-C6028BA4FADC}" presName="parentText" presStyleLbl="alignNode1" presStyleIdx="0" presStyleCnt="1" custLinFactNeighborY="2505">
        <dgm:presLayoutVars>
          <dgm:chMax val="1"/>
          <dgm:bulletEnabled val="1"/>
        </dgm:presLayoutVars>
      </dgm:prSet>
      <dgm:spPr/>
      <dgm:t>
        <a:bodyPr/>
        <a:lstStyle/>
        <a:p>
          <a:endParaRPr lang="ru-RU"/>
        </a:p>
      </dgm:t>
    </dgm:pt>
    <dgm:pt modelId="{0CC97705-F877-4100-A9CF-3665F49F0148}" type="pres">
      <dgm:prSet presAssocID="{5992DF4D-A5DB-4A24-BE08-C6028BA4FADC}" presName="descendantText" presStyleLbl="alignAcc1" presStyleIdx="0" presStyleCnt="1">
        <dgm:presLayoutVars>
          <dgm:bulletEnabled val="1"/>
        </dgm:presLayoutVars>
      </dgm:prSet>
      <dgm:spPr/>
      <dgm:t>
        <a:bodyPr/>
        <a:lstStyle/>
        <a:p>
          <a:endParaRPr lang="ru-RU"/>
        </a:p>
      </dgm:t>
    </dgm:pt>
  </dgm:ptLst>
  <dgm:cxnLst>
    <dgm:cxn modelId="{2A9A067C-600B-4D04-B4F1-C1D795D7DAF1}" srcId="{E78A7980-BC41-469D-896D-CCE7A589B47D}" destId="{5992DF4D-A5DB-4A24-BE08-C6028BA4FADC}" srcOrd="0" destOrd="0" parTransId="{09E0DEE1-106F-4D04-B03E-2CB66058729B}" sibTransId="{14508573-7AEA-4EAD-B4AF-C616D0628D9D}"/>
    <dgm:cxn modelId="{49BDB2B7-BB38-4D36-A3E5-1AE5A65AE87F}" type="presOf" srcId="{5992DF4D-A5DB-4A24-BE08-C6028BA4FADC}" destId="{F60542F9-9251-4DC9-951E-E5D68AA81350}" srcOrd="0" destOrd="0" presId="urn:microsoft.com/office/officeart/2005/8/layout/chevron2"/>
    <dgm:cxn modelId="{B5C93428-F595-45D4-8BD1-5A226789B4AD}" type="presOf" srcId="{E78A7980-BC41-469D-896D-CCE7A589B47D}" destId="{85F1BB18-1003-4DD0-9AC5-75F2DA1E9B9C}" srcOrd="0" destOrd="0" presId="urn:microsoft.com/office/officeart/2005/8/layout/chevron2"/>
    <dgm:cxn modelId="{444ABC74-E18E-4328-98F6-B4A31C1BEEFC}" srcId="{5992DF4D-A5DB-4A24-BE08-C6028BA4FADC}" destId="{BACA412D-0DF0-4A98-9184-C398E3879198}" srcOrd="0" destOrd="0" parTransId="{88500A06-0D32-4BD1-B59B-D42F13748F6B}" sibTransId="{EF8C7956-92F3-472C-BDA0-2E3610FFAAF9}"/>
    <dgm:cxn modelId="{841E64C6-E28C-4D7F-9A45-95245FDD6B38}" type="presOf" srcId="{BACA412D-0DF0-4A98-9184-C398E3879198}" destId="{0CC97705-F877-4100-A9CF-3665F49F0148}" srcOrd="0" destOrd="0" presId="urn:microsoft.com/office/officeart/2005/8/layout/chevron2"/>
    <dgm:cxn modelId="{A1C8C1C9-8AB0-424A-8AAB-22045DBE9742}" type="presParOf" srcId="{85F1BB18-1003-4DD0-9AC5-75F2DA1E9B9C}" destId="{2DA1EF67-B873-4E8D-9FC3-50A9B78BFD0A}" srcOrd="0" destOrd="0" presId="urn:microsoft.com/office/officeart/2005/8/layout/chevron2"/>
    <dgm:cxn modelId="{BEF5C21B-D3F3-40D5-A18E-2E5ABB35A49F}" type="presParOf" srcId="{2DA1EF67-B873-4E8D-9FC3-50A9B78BFD0A}" destId="{F60542F9-9251-4DC9-951E-E5D68AA81350}" srcOrd="0" destOrd="0" presId="urn:microsoft.com/office/officeart/2005/8/layout/chevron2"/>
    <dgm:cxn modelId="{E125394E-C46F-43DA-9F14-F3A96F5C8ACD}" type="presParOf" srcId="{2DA1EF67-B873-4E8D-9FC3-50A9B78BFD0A}" destId="{0CC97705-F877-4100-A9CF-3665F49F01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8A7980-BC41-469D-896D-CCE7A589B47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5992DF4D-A5DB-4A24-BE08-C6028BA4FADC}">
      <dgm:prSet custT="1"/>
      <dgm:spPr/>
      <dgm:t>
        <a:bodyPr/>
        <a:lstStyle/>
        <a:p>
          <a:pPr rtl="0"/>
          <a:r>
            <a:rPr lang="ru-RU" sz="2400" b="1" dirty="0" smtClean="0"/>
            <a:t>Личностно-ориентированное образование </a:t>
          </a:r>
          <a:endParaRPr lang="ru-RU" sz="2400" dirty="0"/>
        </a:p>
      </dgm:t>
    </dgm:pt>
    <dgm:pt modelId="{09E0DEE1-106F-4D04-B03E-2CB66058729B}" type="parTrans" cxnId="{2A9A067C-600B-4D04-B4F1-C1D795D7DAF1}">
      <dgm:prSet/>
      <dgm:spPr/>
      <dgm:t>
        <a:bodyPr/>
        <a:lstStyle/>
        <a:p>
          <a:endParaRPr lang="ru-RU" sz="2400"/>
        </a:p>
      </dgm:t>
    </dgm:pt>
    <dgm:pt modelId="{14508573-7AEA-4EAD-B4AF-C616D0628D9D}" type="sibTrans" cxnId="{2A9A067C-600B-4D04-B4F1-C1D795D7DAF1}">
      <dgm:prSet/>
      <dgm:spPr/>
      <dgm:t>
        <a:bodyPr/>
        <a:lstStyle/>
        <a:p>
          <a:endParaRPr lang="ru-RU" sz="2400"/>
        </a:p>
      </dgm:t>
    </dgm:pt>
    <dgm:pt modelId="{BACA412D-0DF0-4A98-9184-C398E3879198}">
      <dgm:prSet custT="1"/>
      <dgm:spPr/>
      <dgm:t>
        <a:bodyPr/>
        <a:lstStyle/>
        <a:p>
          <a:r>
            <a:rPr lang="ru-RU" sz="2400" dirty="0" smtClean="0"/>
            <a:t>предоставляет возможность каждому школьнику реализовывать себя в познании, в учебной деятельности с опорой на его склонности и интересы, возможности и способности, ценностные ориентации и субъективный опыт.</a:t>
          </a:r>
          <a:endParaRPr lang="ru-RU" sz="2400" dirty="0"/>
        </a:p>
      </dgm:t>
    </dgm:pt>
    <dgm:pt modelId="{88500A06-0D32-4BD1-B59B-D42F13748F6B}" type="parTrans" cxnId="{444ABC74-E18E-4328-98F6-B4A31C1BEEFC}">
      <dgm:prSet/>
      <dgm:spPr/>
      <dgm:t>
        <a:bodyPr/>
        <a:lstStyle/>
        <a:p>
          <a:endParaRPr lang="ru-RU" sz="2400"/>
        </a:p>
      </dgm:t>
    </dgm:pt>
    <dgm:pt modelId="{EF8C7956-92F3-472C-BDA0-2E3610FFAAF9}" type="sibTrans" cxnId="{444ABC74-E18E-4328-98F6-B4A31C1BEEFC}">
      <dgm:prSet/>
      <dgm:spPr/>
      <dgm:t>
        <a:bodyPr/>
        <a:lstStyle/>
        <a:p>
          <a:endParaRPr lang="ru-RU" sz="2400"/>
        </a:p>
      </dgm:t>
    </dgm:pt>
    <dgm:pt modelId="{85F1BB18-1003-4DD0-9AC5-75F2DA1E9B9C}" type="pres">
      <dgm:prSet presAssocID="{E78A7980-BC41-469D-896D-CCE7A589B47D}" presName="linearFlow" presStyleCnt="0">
        <dgm:presLayoutVars>
          <dgm:dir/>
          <dgm:animLvl val="lvl"/>
          <dgm:resizeHandles val="exact"/>
        </dgm:presLayoutVars>
      </dgm:prSet>
      <dgm:spPr/>
    </dgm:pt>
    <dgm:pt modelId="{2DA1EF67-B873-4E8D-9FC3-50A9B78BFD0A}" type="pres">
      <dgm:prSet presAssocID="{5992DF4D-A5DB-4A24-BE08-C6028BA4FADC}" presName="composite" presStyleCnt="0"/>
      <dgm:spPr/>
    </dgm:pt>
    <dgm:pt modelId="{F60542F9-9251-4DC9-951E-E5D68AA81350}" type="pres">
      <dgm:prSet presAssocID="{5992DF4D-A5DB-4A24-BE08-C6028BA4FADC}" presName="parentText" presStyleLbl="alignNode1" presStyleIdx="0" presStyleCnt="1" custLinFactNeighborY="2505">
        <dgm:presLayoutVars>
          <dgm:chMax val="1"/>
          <dgm:bulletEnabled val="1"/>
        </dgm:presLayoutVars>
      </dgm:prSet>
      <dgm:spPr/>
      <dgm:t>
        <a:bodyPr/>
        <a:lstStyle/>
        <a:p>
          <a:endParaRPr lang="ru-RU"/>
        </a:p>
      </dgm:t>
    </dgm:pt>
    <dgm:pt modelId="{0CC97705-F877-4100-A9CF-3665F49F0148}" type="pres">
      <dgm:prSet presAssocID="{5992DF4D-A5DB-4A24-BE08-C6028BA4FADC}" presName="descendantText" presStyleLbl="alignAcc1" presStyleIdx="0" presStyleCnt="1">
        <dgm:presLayoutVars>
          <dgm:bulletEnabled val="1"/>
        </dgm:presLayoutVars>
      </dgm:prSet>
      <dgm:spPr/>
      <dgm:t>
        <a:bodyPr/>
        <a:lstStyle/>
        <a:p>
          <a:endParaRPr lang="ru-RU"/>
        </a:p>
      </dgm:t>
    </dgm:pt>
  </dgm:ptLst>
  <dgm:cxnLst>
    <dgm:cxn modelId="{240CD57C-3B65-48B3-833E-408185ACBAE2}" type="presOf" srcId="{BACA412D-0DF0-4A98-9184-C398E3879198}" destId="{0CC97705-F877-4100-A9CF-3665F49F0148}" srcOrd="0" destOrd="0" presId="urn:microsoft.com/office/officeart/2005/8/layout/chevron2"/>
    <dgm:cxn modelId="{D90BB916-6ECD-4CB6-A7A4-F158F3D196A6}" type="presOf" srcId="{E78A7980-BC41-469D-896D-CCE7A589B47D}" destId="{85F1BB18-1003-4DD0-9AC5-75F2DA1E9B9C}" srcOrd="0" destOrd="0" presId="urn:microsoft.com/office/officeart/2005/8/layout/chevron2"/>
    <dgm:cxn modelId="{2A9A067C-600B-4D04-B4F1-C1D795D7DAF1}" srcId="{E78A7980-BC41-469D-896D-CCE7A589B47D}" destId="{5992DF4D-A5DB-4A24-BE08-C6028BA4FADC}" srcOrd="0" destOrd="0" parTransId="{09E0DEE1-106F-4D04-B03E-2CB66058729B}" sibTransId="{14508573-7AEA-4EAD-B4AF-C616D0628D9D}"/>
    <dgm:cxn modelId="{6B92568C-88EC-48E7-B3F1-8781409315FC}" type="presOf" srcId="{5992DF4D-A5DB-4A24-BE08-C6028BA4FADC}" destId="{F60542F9-9251-4DC9-951E-E5D68AA81350}" srcOrd="0" destOrd="0" presId="urn:microsoft.com/office/officeart/2005/8/layout/chevron2"/>
    <dgm:cxn modelId="{444ABC74-E18E-4328-98F6-B4A31C1BEEFC}" srcId="{5992DF4D-A5DB-4A24-BE08-C6028BA4FADC}" destId="{BACA412D-0DF0-4A98-9184-C398E3879198}" srcOrd="0" destOrd="0" parTransId="{88500A06-0D32-4BD1-B59B-D42F13748F6B}" sibTransId="{EF8C7956-92F3-472C-BDA0-2E3610FFAAF9}"/>
    <dgm:cxn modelId="{A8C6662C-2731-4AC7-8433-FDCBBF9CA26B}" type="presParOf" srcId="{85F1BB18-1003-4DD0-9AC5-75F2DA1E9B9C}" destId="{2DA1EF67-B873-4E8D-9FC3-50A9B78BFD0A}" srcOrd="0" destOrd="0" presId="urn:microsoft.com/office/officeart/2005/8/layout/chevron2"/>
    <dgm:cxn modelId="{377F92CC-1A0B-45DC-A500-DE53EC1B9BCA}" type="presParOf" srcId="{2DA1EF67-B873-4E8D-9FC3-50A9B78BFD0A}" destId="{F60542F9-9251-4DC9-951E-E5D68AA81350}" srcOrd="0" destOrd="0" presId="urn:microsoft.com/office/officeart/2005/8/layout/chevron2"/>
    <dgm:cxn modelId="{A228C80C-E625-4B70-AB35-A33AE6DF590C}" type="presParOf" srcId="{2DA1EF67-B873-4E8D-9FC3-50A9B78BFD0A}" destId="{0CC97705-F877-4100-A9CF-3665F49F01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8A7980-BC41-469D-896D-CCE7A589B47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5992DF4D-A5DB-4A24-BE08-C6028BA4FADC}">
      <dgm:prSet custT="1"/>
      <dgm:spPr/>
      <dgm:t>
        <a:bodyPr/>
        <a:lstStyle/>
        <a:p>
          <a:pPr rtl="0"/>
          <a:r>
            <a:rPr lang="ru-RU" sz="2000" b="1" dirty="0" smtClean="0"/>
            <a:t>Личностно-ориентированное воспитание </a:t>
          </a:r>
          <a:endParaRPr lang="ru-RU" sz="2000" dirty="0"/>
        </a:p>
      </dgm:t>
    </dgm:pt>
    <dgm:pt modelId="{09E0DEE1-106F-4D04-B03E-2CB66058729B}" type="parTrans" cxnId="{2A9A067C-600B-4D04-B4F1-C1D795D7DAF1}">
      <dgm:prSet/>
      <dgm:spPr/>
      <dgm:t>
        <a:bodyPr/>
        <a:lstStyle/>
        <a:p>
          <a:endParaRPr lang="ru-RU" sz="2000"/>
        </a:p>
      </dgm:t>
    </dgm:pt>
    <dgm:pt modelId="{14508573-7AEA-4EAD-B4AF-C616D0628D9D}" type="sibTrans" cxnId="{2A9A067C-600B-4D04-B4F1-C1D795D7DAF1}">
      <dgm:prSet/>
      <dgm:spPr/>
      <dgm:t>
        <a:bodyPr/>
        <a:lstStyle/>
        <a:p>
          <a:endParaRPr lang="ru-RU" sz="2000"/>
        </a:p>
      </dgm:t>
    </dgm:pt>
    <dgm:pt modelId="{BACA412D-0DF0-4A98-9184-C398E3879198}">
      <dgm:prSet custT="1"/>
      <dgm:spPr/>
      <dgm:t>
        <a:bodyPr/>
        <a:lstStyle/>
        <a:p>
          <a:r>
            <a:rPr lang="ru-RU" sz="2000" dirty="0" smtClean="0"/>
            <a:t>это развитие и саморазвитие личностных качеств на основе общечеловеческих ценностей. Гуманистическое личностно-ориентированное воспитание - это педагогически управляемый процесс культурной идентификации, социальной адаптации и творческой самореализации личности, в ходе которого происходит вхождение ребенка в культуру, в жизнь социума, развитие всех его творческих способностей и возможностей.</a:t>
          </a:r>
          <a:endParaRPr lang="ru-RU" sz="2000" dirty="0"/>
        </a:p>
      </dgm:t>
    </dgm:pt>
    <dgm:pt modelId="{88500A06-0D32-4BD1-B59B-D42F13748F6B}" type="parTrans" cxnId="{444ABC74-E18E-4328-98F6-B4A31C1BEEFC}">
      <dgm:prSet/>
      <dgm:spPr/>
      <dgm:t>
        <a:bodyPr/>
        <a:lstStyle/>
        <a:p>
          <a:endParaRPr lang="ru-RU" sz="2000"/>
        </a:p>
      </dgm:t>
    </dgm:pt>
    <dgm:pt modelId="{EF8C7956-92F3-472C-BDA0-2E3610FFAAF9}" type="sibTrans" cxnId="{444ABC74-E18E-4328-98F6-B4A31C1BEEFC}">
      <dgm:prSet/>
      <dgm:spPr/>
      <dgm:t>
        <a:bodyPr/>
        <a:lstStyle/>
        <a:p>
          <a:endParaRPr lang="ru-RU" sz="2000"/>
        </a:p>
      </dgm:t>
    </dgm:pt>
    <dgm:pt modelId="{85F1BB18-1003-4DD0-9AC5-75F2DA1E9B9C}" type="pres">
      <dgm:prSet presAssocID="{E78A7980-BC41-469D-896D-CCE7A589B47D}" presName="linearFlow" presStyleCnt="0">
        <dgm:presLayoutVars>
          <dgm:dir/>
          <dgm:animLvl val="lvl"/>
          <dgm:resizeHandles val="exact"/>
        </dgm:presLayoutVars>
      </dgm:prSet>
      <dgm:spPr/>
    </dgm:pt>
    <dgm:pt modelId="{2DA1EF67-B873-4E8D-9FC3-50A9B78BFD0A}" type="pres">
      <dgm:prSet presAssocID="{5992DF4D-A5DB-4A24-BE08-C6028BA4FADC}" presName="composite" presStyleCnt="0"/>
      <dgm:spPr/>
    </dgm:pt>
    <dgm:pt modelId="{F60542F9-9251-4DC9-951E-E5D68AA81350}" type="pres">
      <dgm:prSet presAssocID="{5992DF4D-A5DB-4A24-BE08-C6028BA4FADC}" presName="parentText" presStyleLbl="alignNode1" presStyleIdx="0" presStyleCnt="1" custLinFactNeighborY="2505">
        <dgm:presLayoutVars>
          <dgm:chMax val="1"/>
          <dgm:bulletEnabled val="1"/>
        </dgm:presLayoutVars>
      </dgm:prSet>
      <dgm:spPr/>
      <dgm:t>
        <a:bodyPr/>
        <a:lstStyle/>
        <a:p>
          <a:endParaRPr lang="ru-RU"/>
        </a:p>
      </dgm:t>
    </dgm:pt>
    <dgm:pt modelId="{0CC97705-F877-4100-A9CF-3665F49F0148}" type="pres">
      <dgm:prSet presAssocID="{5992DF4D-A5DB-4A24-BE08-C6028BA4FADC}" presName="descendantText" presStyleLbl="alignAcc1" presStyleIdx="0" presStyleCnt="1" custScaleY="125131">
        <dgm:presLayoutVars>
          <dgm:bulletEnabled val="1"/>
        </dgm:presLayoutVars>
      </dgm:prSet>
      <dgm:spPr/>
      <dgm:t>
        <a:bodyPr/>
        <a:lstStyle/>
        <a:p>
          <a:endParaRPr lang="ru-RU"/>
        </a:p>
      </dgm:t>
    </dgm:pt>
  </dgm:ptLst>
  <dgm:cxnLst>
    <dgm:cxn modelId="{AF2EAED5-5D44-49A2-95E3-89B91913B51E}" type="presOf" srcId="{BACA412D-0DF0-4A98-9184-C398E3879198}" destId="{0CC97705-F877-4100-A9CF-3665F49F0148}" srcOrd="0" destOrd="0" presId="urn:microsoft.com/office/officeart/2005/8/layout/chevron2"/>
    <dgm:cxn modelId="{2A9A067C-600B-4D04-B4F1-C1D795D7DAF1}" srcId="{E78A7980-BC41-469D-896D-CCE7A589B47D}" destId="{5992DF4D-A5DB-4A24-BE08-C6028BA4FADC}" srcOrd="0" destOrd="0" parTransId="{09E0DEE1-106F-4D04-B03E-2CB66058729B}" sibTransId="{14508573-7AEA-4EAD-B4AF-C616D0628D9D}"/>
    <dgm:cxn modelId="{382077C6-E0BE-40CA-856B-9F3B3B2C0EED}" type="presOf" srcId="{E78A7980-BC41-469D-896D-CCE7A589B47D}" destId="{85F1BB18-1003-4DD0-9AC5-75F2DA1E9B9C}" srcOrd="0" destOrd="0" presId="urn:microsoft.com/office/officeart/2005/8/layout/chevron2"/>
    <dgm:cxn modelId="{F9FE80A3-813C-47BE-B3B7-FBF6852B6ABF}" type="presOf" srcId="{5992DF4D-A5DB-4A24-BE08-C6028BA4FADC}" destId="{F60542F9-9251-4DC9-951E-E5D68AA81350}" srcOrd="0" destOrd="0" presId="urn:microsoft.com/office/officeart/2005/8/layout/chevron2"/>
    <dgm:cxn modelId="{444ABC74-E18E-4328-98F6-B4A31C1BEEFC}" srcId="{5992DF4D-A5DB-4A24-BE08-C6028BA4FADC}" destId="{BACA412D-0DF0-4A98-9184-C398E3879198}" srcOrd="0" destOrd="0" parTransId="{88500A06-0D32-4BD1-B59B-D42F13748F6B}" sibTransId="{EF8C7956-92F3-472C-BDA0-2E3610FFAAF9}"/>
    <dgm:cxn modelId="{D7B55CD7-616B-41FD-ADE9-D3AF6D1EA987}" type="presParOf" srcId="{85F1BB18-1003-4DD0-9AC5-75F2DA1E9B9C}" destId="{2DA1EF67-B873-4E8D-9FC3-50A9B78BFD0A}" srcOrd="0" destOrd="0" presId="urn:microsoft.com/office/officeart/2005/8/layout/chevron2"/>
    <dgm:cxn modelId="{3B4E82B2-02B2-4927-8E2B-CCF0FFD07FBF}" type="presParOf" srcId="{2DA1EF67-B873-4E8D-9FC3-50A9B78BFD0A}" destId="{F60542F9-9251-4DC9-951E-E5D68AA81350}" srcOrd="0" destOrd="0" presId="urn:microsoft.com/office/officeart/2005/8/layout/chevron2"/>
    <dgm:cxn modelId="{96ACDF71-3296-4395-838D-9B41DD300BF5}" type="presParOf" srcId="{2DA1EF67-B873-4E8D-9FC3-50A9B78BFD0A}" destId="{0CC97705-F877-4100-A9CF-3665F49F01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8A7980-BC41-469D-896D-CCE7A589B47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5992DF4D-A5DB-4A24-BE08-C6028BA4FADC}">
      <dgm:prSet custT="1"/>
      <dgm:spPr/>
      <dgm:t>
        <a:bodyPr/>
        <a:lstStyle/>
        <a:p>
          <a:pPr rtl="0"/>
          <a:r>
            <a:rPr lang="ru-RU" sz="2000" b="1" dirty="0" smtClean="0"/>
            <a:t>Личностный подход</a:t>
          </a:r>
          <a:endParaRPr lang="ru-RU" sz="2000" dirty="0"/>
        </a:p>
      </dgm:t>
    </dgm:pt>
    <dgm:pt modelId="{09E0DEE1-106F-4D04-B03E-2CB66058729B}" type="parTrans" cxnId="{2A9A067C-600B-4D04-B4F1-C1D795D7DAF1}">
      <dgm:prSet/>
      <dgm:spPr/>
      <dgm:t>
        <a:bodyPr/>
        <a:lstStyle/>
        <a:p>
          <a:endParaRPr lang="ru-RU" sz="2000"/>
        </a:p>
      </dgm:t>
    </dgm:pt>
    <dgm:pt modelId="{14508573-7AEA-4EAD-B4AF-C616D0628D9D}" type="sibTrans" cxnId="{2A9A067C-600B-4D04-B4F1-C1D795D7DAF1}">
      <dgm:prSet/>
      <dgm:spPr/>
      <dgm:t>
        <a:bodyPr/>
        <a:lstStyle/>
        <a:p>
          <a:endParaRPr lang="ru-RU" sz="2000"/>
        </a:p>
      </dgm:t>
    </dgm:pt>
    <dgm:pt modelId="{BACA412D-0DF0-4A98-9184-C398E3879198}">
      <dgm:prSet custT="1"/>
      <dgm:spPr/>
      <dgm:t>
        <a:bodyPr/>
        <a:lstStyle/>
        <a:p>
          <a:r>
            <a:rPr lang="ru-RU" sz="2000" dirty="0" smtClean="0"/>
            <a:t>это развитие и саморазвитие личностных качеств на основе общечеловеческих ценностей. Гуманистическое личностно-ориентированное воспитание - это педагогически управляемый процесс культурной идентификации, социальной адаптации и творческой самореализации личности, в ходе которого происходит вхождение ребенка в культуру, в жизнь социума, развитие всех его творческих способностей и возможностей.</a:t>
          </a:r>
          <a:endParaRPr lang="ru-RU" sz="2000" dirty="0"/>
        </a:p>
      </dgm:t>
    </dgm:pt>
    <dgm:pt modelId="{88500A06-0D32-4BD1-B59B-D42F13748F6B}" type="parTrans" cxnId="{444ABC74-E18E-4328-98F6-B4A31C1BEEFC}">
      <dgm:prSet/>
      <dgm:spPr/>
      <dgm:t>
        <a:bodyPr/>
        <a:lstStyle/>
        <a:p>
          <a:endParaRPr lang="ru-RU" sz="2000"/>
        </a:p>
      </dgm:t>
    </dgm:pt>
    <dgm:pt modelId="{EF8C7956-92F3-472C-BDA0-2E3610FFAAF9}" type="sibTrans" cxnId="{444ABC74-E18E-4328-98F6-B4A31C1BEEFC}">
      <dgm:prSet/>
      <dgm:spPr/>
      <dgm:t>
        <a:bodyPr/>
        <a:lstStyle/>
        <a:p>
          <a:endParaRPr lang="ru-RU" sz="2000"/>
        </a:p>
      </dgm:t>
    </dgm:pt>
    <dgm:pt modelId="{85F1BB18-1003-4DD0-9AC5-75F2DA1E9B9C}" type="pres">
      <dgm:prSet presAssocID="{E78A7980-BC41-469D-896D-CCE7A589B47D}" presName="linearFlow" presStyleCnt="0">
        <dgm:presLayoutVars>
          <dgm:dir/>
          <dgm:animLvl val="lvl"/>
          <dgm:resizeHandles val="exact"/>
        </dgm:presLayoutVars>
      </dgm:prSet>
      <dgm:spPr/>
    </dgm:pt>
    <dgm:pt modelId="{2DA1EF67-B873-4E8D-9FC3-50A9B78BFD0A}" type="pres">
      <dgm:prSet presAssocID="{5992DF4D-A5DB-4A24-BE08-C6028BA4FADC}" presName="composite" presStyleCnt="0"/>
      <dgm:spPr/>
    </dgm:pt>
    <dgm:pt modelId="{F60542F9-9251-4DC9-951E-E5D68AA81350}" type="pres">
      <dgm:prSet presAssocID="{5992DF4D-A5DB-4A24-BE08-C6028BA4FADC}" presName="parentText" presStyleLbl="alignNode1" presStyleIdx="0" presStyleCnt="1" custLinFactNeighborY="2505">
        <dgm:presLayoutVars>
          <dgm:chMax val="1"/>
          <dgm:bulletEnabled val="1"/>
        </dgm:presLayoutVars>
      </dgm:prSet>
      <dgm:spPr/>
      <dgm:t>
        <a:bodyPr/>
        <a:lstStyle/>
        <a:p>
          <a:endParaRPr lang="ru-RU"/>
        </a:p>
      </dgm:t>
    </dgm:pt>
    <dgm:pt modelId="{0CC97705-F877-4100-A9CF-3665F49F0148}" type="pres">
      <dgm:prSet presAssocID="{5992DF4D-A5DB-4A24-BE08-C6028BA4FADC}" presName="descendantText" presStyleLbl="alignAcc1" presStyleIdx="0" presStyleCnt="1" custScaleY="125131">
        <dgm:presLayoutVars>
          <dgm:bulletEnabled val="1"/>
        </dgm:presLayoutVars>
      </dgm:prSet>
      <dgm:spPr/>
      <dgm:t>
        <a:bodyPr/>
        <a:lstStyle/>
        <a:p>
          <a:endParaRPr lang="ru-RU"/>
        </a:p>
      </dgm:t>
    </dgm:pt>
  </dgm:ptLst>
  <dgm:cxnLst>
    <dgm:cxn modelId="{2A9A067C-600B-4D04-B4F1-C1D795D7DAF1}" srcId="{E78A7980-BC41-469D-896D-CCE7A589B47D}" destId="{5992DF4D-A5DB-4A24-BE08-C6028BA4FADC}" srcOrd="0" destOrd="0" parTransId="{09E0DEE1-106F-4D04-B03E-2CB66058729B}" sibTransId="{14508573-7AEA-4EAD-B4AF-C616D0628D9D}"/>
    <dgm:cxn modelId="{64A6805D-20A1-43B4-997E-5B41D3E9DB75}" type="presOf" srcId="{E78A7980-BC41-469D-896D-CCE7A589B47D}" destId="{85F1BB18-1003-4DD0-9AC5-75F2DA1E9B9C}" srcOrd="0" destOrd="0" presId="urn:microsoft.com/office/officeart/2005/8/layout/chevron2"/>
    <dgm:cxn modelId="{F1623DE1-2919-41AD-8D88-4482142AF4C9}" type="presOf" srcId="{5992DF4D-A5DB-4A24-BE08-C6028BA4FADC}" destId="{F60542F9-9251-4DC9-951E-E5D68AA81350}" srcOrd="0" destOrd="0" presId="urn:microsoft.com/office/officeart/2005/8/layout/chevron2"/>
    <dgm:cxn modelId="{0A488941-272A-4DE3-B523-2E818E24A8D2}" type="presOf" srcId="{BACA412D-0DF0-4A98-9184-C398E3879198}" destId="{0CC97705-F877-4100-A9CF-3665F49F0148}" srcOrd="0" destOrd="0" presId="urn:microsoft.com/office/officeart/2005/8/layout/chevron2"/>
    <dgm:cxn modelId="{444ABC74-E18E-4328-98F6-B4A31C1BEEFC}" srcId="{5992DF4D-A5DB-4A24-BE08-C6028BA4FADC}" destId="{BACA412D-0DF0-4A98-9184-C398E3879198}" srcOrd="0" destOrd="0" parTransId="{88500A06-0D32-4BD1-B59B-D42F13748F6B}" sibTransId="{EF8C7956-92F3-472C-BDA0-2E3610FFAAF9}"/>
    <dgm:cxn modelId="{6BD510AF-9CDC-46A7-8949-3CDEF9BF3B14}" type="presParOf" srcId="{85F1BB18-1003-4DD0-9AC5-75F2DA1E9B9C}" destId="{2DA1EF67-B873-4E8D-9FC3-50A9B78BFD0A}" srcOrd="0" destOrd="0" presId="urn:microsoft.com/office/officeart/2005/8/layout/chevron2"/>
    <dgm:cxn modelId="{F0F66222-491A-4753-8914-6E0D5BDF2A58}" type="presParOf" srcId="{2DA1EF67-B873-4E8D-9FC3-50A9B78BFD0A}" destId="{F60542F9-9251-4DC9-951E-E5D68AA81350}" srcOrd="0" destOrd="0" presId="urn:microsoft.com/office/officeart/2005/8/layout/chevron2"/>
    <dgm:cxn modelId="{96A2E789-0439-4DB4-B0A9-E0369F792335}" type="presParOf" srcId="{2DA1EF67-B873-4E8D-9FC3-50A9B78BFD0A}" destId="{0CC97705-F877-4100-A9CF-3665F49F01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8A7980-BC41-469D-896D-CCE7A589B47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5992DF4D-A5DB-4A24-BE08-C6028BA4FADC}">
      <dgm:prSet custT="1"/>
      <dgm:spPr/>
      <dgm:t>
        <a:bodyPr/>
        <a:lstStyle/>
        <a:p>
          <a:pPr rtl="0"/>
          <a:r>
            <a:rPr lang="ru-RU" sz="2400" b="1" smtClean="0"/>
            <a:t>Личностно-ориентированное образование</a:t>
          </a:r>
          <a:r>
            <a:rPr lang="ru-RU" sz="2400" b="1" dirty="0" smtClean="0"/>
            <a:t> </a:t>
          </a:r>
          <a:endParaRPr lang="ru-RU" sz="2400" dirty="0"/>
        </a:p>
      </dgm:t>
    </dgm:pt>
    <dgm:pt modelId="{09E0DEE1-106F-4D04-B03E-2CB66058729B}" type="parTrans" cxnId="{2A9A067C-600B-4D04-B4F1-C1D795D7DAF1}">
      <dgm:prSet/>
      <dgm:spPr/>
      <dgm:t>
        <a:bodyPr/>
        <a:lstStyle/>
        <a:p>
          <a:endParaRPr lang="ru-RU" sz="2400"/>
        </a:p>
      </dgm:t>
    </dgm:pt>
    <dgm:pt modelId="{14508573-7AEA-4EAD-B4AF-C616D0628D9D}" type="sibTrans" cxnId="{2A9A067C-600B-4D04-B4F1-C1D795D7DAF1}">
      <dgm:prSet/>
      <dgm:spPr/>
      <dgm:t>
        <a:bodyPr/>
        <a:lstStyle/>
        <a:p>
          <a:endParaRPr lang="ru-RU" sz="2400"/>
        </a:p>
      </dgm:t>
    </dgm:pt>
    <dgm:pt modelId="{BACA412D-0DF0-4A98-9184-C398E3879198}">
      <dgm:prSet custT="1"/>
      <dgm:spPr/>
      <dgm:t>
        <a:bodyPr/>
        <a:lstStyle/>
        <a:p>
          <a:r>
            <a:rPr lang="ru-RU" sz="2400" dirty="0" smtClean="0"/>
            <a:t>именно этот подход определяет положение подростка в воспитательном процессе, означает признание его активным субъектом этого процесса, а следовательно, означает становление субъект-объектных отношений. </a:t>
          </a:r>
          <a:r>
            <a:rPr lang="ru-RU" sz="2400" b="1" dirty="0" smtClean="0">
              <a:solidFill>
                <a:srgbClr val="FF0000"/>
              </a:solidFill>
            </a:rPr>
            <a:t>Личностный подход </a:t>
          </a:r>
          <a:r>
            <a:rPr lang="ru-RU" sz="2400" dirty="0" smtClean="0"/>
            <a:t>- это индивидуальный подход к человеку как к личности с пониманием ее как системы, определяющей все другие психические явления.</a:t>
          </a:r>
          <a:endParaRPr lang="ru-RU" sz="2400" dirty="0"/>
        </a:p>
      </dgm:t>
    </dgm:pt>
    <dgm:pt modelId="{88500A06-0D32-4BD1-B59B-D42F13748F6B}" type="parTrans" cxnId="{444ABC74-E18E-4328-98F6-B4A31C1BEEFC}">
      <dgm:prSet/>
      <dgm:spPr/>
      <dgm:t>
        <a:bodyPr/>
        <a:lstStyle/>
        <a:p>
          <a:endParaRPr lang="ru-RU" sz="2400"/>
        </a:p>
      </dgm:t>
    </dgm:pt>
    <dgm:pt modelId="{EF8C7956-92F3-472C-BDA0-2E3610FFAAF9}" type="sibTrans" cxnId="{444ABC74-E18E-4328-98F6-B4A31C1BEEFC}">
      <dgm:prSet/>
      <dgm:spPr/>
      <dgm:t>
        <a:bodyPr/>
        <a:lstStyle/>
        <a:p>
          <a:endParaRPr lang="ru-RU" sz="2400"/>
        </a:p>
      </dgm:t>
    </dgm:pt>
    <dgm:pt modelId="{85F1BB18-1003-4DD0-9AC5-75F2DA1E9B9C}" type="pres">
      <dgm:prSet presAssocID="{E78A7980-BC41-469D-896D-CCE7A589B47D}" presName="linearFlow" presStyleCnt="0">
        <dgm:presLayoutVars>
          <dgm:dir/>
          <dgm:animLvl val="lvl"/>
          <dgm:resizeHandles val="exact"/>
        </dgm:presLayoutVars>
      </dgm:prSet>
      <dgm:spPr/>
    </dgm:pt>
    <dgm:pt modelId="{2DA1EF67-B873-4E8D-9FC3-50A9B78BFD0A}" type="pres">
      <dgm:prSet presAssocID="{5992DF4D-A5DB-4A24-BE08-C6028BA4FADC}" presName="composite" presStyleCnt="0"/>
      <dgm:spPr/>
    </dgm:pt>
    <dgm:pt modelId="{F60542F9-9251-4DC9-951E-E5D68AA81350}" type="pres">
      <dgm:prSet presAssocID="{5992DF4D-A5DB-4A24-BE08-C6028BA4FADC}" presName="parentText" presStyleLbl="alignNode1" presStyleIdx="0" presStyleCnt="1" custScaleX="79245" custLinFactNeighborY="2505">
        <dgm:presLayoutVars>
          <dgm:chMax val="1"/>
          <dgm:bulletEnabled val="1"/>
        </dgm:presLayoutVars>
      </dgm:prSet>
      <dgm:spPr/>
      <dgm:t>
        <a:bodyPr/>
        <a:lstStyle/>
        <a:p>
          <a:endParaRPr lang="ru-RU"/>
        </a:p>
      </dgm:t>
    </dgm:pt>
    <dgm:pt modelId="{0CC97705-F877-4100-A9CF-3665F49F0148}" type="pres">
      <dgm:prSet presAssocID="{5992DF4D-A5DB-4A24-BE08-C6028BA4FADC}" presName="descendantText" presStyleLbl="alignAcc1" presStyleIdx="0" presStyleCnt="1" custScaleX="105486" custScaleY="173068">
        <dgm:presLayoutVars>
          <dgm:bulletEnabled val="1"/>
        </dgm:presLayoutVars>
      </dgm:prSet>
      <dgm:spPr/>
      <dgm:t>
        <a:bodyPr/>
        <a:lstStyle/>
        <a:p>
          <a:endParaRPr lang="ru-RU"/>
        </a:p>
      </dgm:t>
    </dgm:pt>
  </dgm:ptLst>
  <dgm:cxnLst>
    <dgm:cxn modelId="{C2FFAE34-230D-4C72-AA11-51514DED6841}" type="presOf" srcId="{E78A7980-BC41-469D-896D-CCE7A589B47D}" destId="{85F1BB18-1003-4DD0-9AC5-75F2DA1E9B9C}" srcOrd="0" destOrd="0" presId="urn:microsoft.com/office/officeart/2005/8/layout/chevron2"/>
    <dgm:cxn modelId="{2A9A067C-600B-4D04-B4F1-C1D795D7DAF1}" srcId="{E78A7980-BC41-469D-896D-CCE7A589B47D}" destId="{5992DF4D-A5DB-4A24-BE08-C6028BA4FADC}" srcOrd="0" destOrd="0" parTransId="{09E0DEE1-106F-4D04-B03E-2CB66058729B}" sibTransId="{14508573-7AEA-4EAD-B4AF-C616D0628D9D}"/>
    <dgm:cxn modelId="{7C00A738-534E-46AC-86C4-EF7A53DCBF04}" type="presOf" srcId="{BACA412D-0DF0-4A98-9184-C398E3879198}" destId="{0CC97705-F877-4100-A9CF-3665F49F0148}" srcOrd="0" destOrd="0" presId="urn:microsoft.com/office/officeart/2005/8/layout/chevron2"/>
    <dgm:cxn modelId="{444ABC74-E18E-4328-98F6-B4A31C1BEEFC}" srcId="{5992DF4D-A5DB-4A24-BE08-C6028BA4FADC}" destId="{BACA412D-0DF0-4A98-9184-C398E3879198}" srcOrd="0" destOrd="0" parTransId="{88500A06-0D32-4BD1-B59B-D42F13748F6B}" sibTransId="{EF8C7956-92F3-472C-BDA0-2E3610FFAAF9}"/>
    <dgm:cxn modelId="{387238D9-43CB-4A6F-A0AB-AB8A14AB9DB0}" type="presOf" srcId="{5992DF4D-A5DB-4A24-BE08-C6028BA4FADC}" destId="{F60542F9-9251-4DC9-951E-E5D68AA81350}" srcOrd="0" destOrd="0" presId="urn:microsoft.com/office/officeart/2005/8/layout/chevron2"/>
    <dgm:cxn modelId="{8D10754F-9A84-471C-A348-A1D1A517547F}" type="presParOf" srcId="{85F1BB18-1003-4DD0-9AC5-75F2DA1E9B9C}" destId="{2DA1EF67-B873-4E8D-9FC3-50A9B78BFD0A}" srcOrd="0" destOrd="0" presId="urn:microsoft.com/office/officeart/2005/8/layout/chevron2"/>
    <dgm:cxn modelId="{1FF43E72-2E73-4202-A797-3960522EB49D}" type="presParOf" srcId="{2DA1EF67-B873-4E8D-9FC3-50A9B78BFD0A}" destId="{F60542F9-9251-4DC9-951E-E5D68AA81350}" srcOrd="0" destOrd="0" presId="urn:microsoft.com/office/officeart/2005/8/layout/chevron2"/>
    <dgm:cxn modelId="{F3B108B4-DD15-4149-A0E7-1D50872E19C8}" type="presParOf" srcId="{2DA1EF67-B873-4E8D-9FC3-50A9B78BFD0A}" destId="{0CC97705-F877-4100-A9CF-3665F49F01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FC085B-0781-4E84-A7AF-018F61BEE99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4FE6904C-3E02-4E17-8E15-AF24436627FC}">
      <dgm:prSet/>
      <dgm:spPr/>
      <dgm:t>
        <a:bodyPr/>
        <a:lstStyle/>
        <a:p>
          <a:pPr algn="ctr" rtl="0"/>
          <a:r>
            <a:rPr lang="ru-RU" b="1" baseline="0" dirty="0" smtClean="0"/>
            <a:t>Цель </a:t>
          </a:r>
          <a:r>
            <a:rPr lang="ru-RU" b="0" baseline="0" dirty="0" smtClean="0"/>
            <a:t>личностно-ориентированного </a:t>
          </a:r>
          <a:r>
            <a:rPr lang="ru-RU" b="0" dirty="0" smtClean="0"/>
            <a:t>подхода</a:t>
          </a:r>
          <a:endParaRPr lang="ru-RU" b="0" dirty="0"/>
        </a:p>
      </dgm:t>
    </dgm:pt>
    <dgm:pt modelId="{01CC4D03-21F9-478C-8C60-69A12AE1735B}" type="parTrans" cxnId="{080FF3FB-3573-46B1-B052-52A126571555}">
      <dgm:prSet/>
      <dgm:spPr/>
      <dgm:t>
        <a:bodyPr/>
        <a:lstStyle/>
        <a:p>
          <a:endParaRPr lang="ru-RU"/>
        </a:p>
      </dgm:t>
    </dgm:pt>
    <dgm:pt modelId="{C511B38B-DBA4-43C2-A785-DFC8F5E1FF6C}" type="sibTrans" cxnId="{080FF3FB-3573-46B1-B052-52A126571555}">
      <dgm:prSet/>
      <dgm:spPr/>
      <dgm:t>
        <a:bodyPr/>
        <a:lstStyle/>
        <a:p>
          <a:endParaRPr lang="ru-RU"/>
        </a:p>
      </dgm:t>
    </dgm:pt>
    <dgm:pt modelId="{3E6079EA-9F62-47CC-A145-D14A8A802AA3}" type="pres">
      <dgm:prSet presAssocID="{30FC085B-0781-4E84-A7AF-018F61BEE993}" presName="linear" presStyleCnt="0">
        <dgm:presLayoutVars>
          <dgm:animLvl val="lvl"/>
          <dgm:resizeHandles val="exact"/>
        </dgm:presLayoutVars>
      </dgm:prSet>
      <dgm:spPr/>
    </dgm:pt>
    <dgm:pt modelId="{94956F54-5461-411A-8894-4835C2C55BAB}" type="pres">
      <dgm:prSet presAssocID="{4FE6904C-3E02-4E17-8E15-AF24436627FC}" presName="parentText" presStyleLbl="node1" presStyleIdx="0" presStyleCnt="1" custLinFactNeighborX="525" custLinFactNeighborY="16067">
        <dgm:presLayoutVars>
          <dgm:chMax val="0"/>
          <dgm:bulletEnabled val="1"/>
        </dgm:presLayoutVars>
      </dgm:prSet>
      <dgm:spPr/>
      <dgm:t>
        <a:bodyPr/>
        <a:lstStyle/>
        <a:p>
          <a:endParaRPr lang="ru-RU"/>
        </a:p>
      </dgm:t>
    </dgm:pt>
  </dgm:ptLst>
  <dgm:cxnLst>
    <dgm:cxn modelId="{DCB0F62F-3F45-4582-9FC6-E7D2DC23E3DA}" type="presOf" srcId="{4FE6904C-3E02-4E17-8E15-AF24436627FC}" destId="{94956F54-5461-411A-8894-4835C2C55BAB}" srcOrd="0" destOrd="0" presId="urn:microsoft.com/office/officeart/2005/8/layout/vList2"/>
    <dgm:cxn modelId="{080FF3FB-3573-46B1-B052-52A126571555}" srcId="{30FC085B-0781-4E84-A7AF-018F61BEE993}" destId="{4FE6904C-3E02-4E17-8E15-AF24436627FC}" srcOrd="0" destOrd="0" parTransId="{01CC4D03-21F9-478C-8C60-69A12AE1735B}" sibTransId="{C511B38B-DBA4-43C2-A785-DFC8F5E1FF6C}"/>
    <dgm:cxn modelId="{3C214414-EC1D-409C-B160-1A1693C19576}" type="presOf" srcId="{30FC085B-0781-4E84-A7AF-018F61BEE993}" destId="{3E6079EA-9F62-47CC-A145-D14A8A802AA3}" srcOrd="0" destOrd="0" presId="urn:microsoft.com/office/officeart/2005/8/layout/vList2"/>
    <dgm:cxn modelId="{284EB2E3-4C90-42C7-8346-042DF5ABA16B}" type="presParOf" srcId="{3E6079EA-9F62-47CC-A145-D14A8A802AA3}" destId="{94956F54-5461-411A-8894-4835C2C55BA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FC085B-0781-4E84-A7AF-018F61BEE99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4FE6904C-3E02-4E17-8E15-AF24436627FC}">
      <dgm:prSet/>
      <dgm:spPr/>
      <dgm:t>
        <a:bodyPr/>
        <a:lstStyle/>
        <a:p>
          <a:pPr rtl="0"/>
          <a:r>
            <a:rPr lang="ru-RU" dirty="0" smtClean="0"/>
            <a:t>состоит в том, чтобы «заложить в ребёнке механизмы:</a:t>
          </a:r>
        </a:p>
        <a:p>
          <a:pPr rtl="0"/>
          <a:r>
            <a:rPr lang="ru-RU" dirty="0" smtClean="0"/>
            <a:t>- самореализации, саморазвития,</a:t>
          </a:r>
        </a:p>
        <a:p>
          <a:pPr rtl="0"/>
          <a:r>
            <a:rPr lang="ru-RU" dirty="0" smtClean="0"/>
            <a:t>- адаптации, </a:t>
          </a:r>
        </a:p>
        <a:p>
          <a:pPr rtl="0"/>
          <a:r>
            <a:rPr lang="ru-RU" dirty="0" smtClean="0"/>
            <a:t>- </a:t>
          </a:r>
          <a:r>
            <a:rPr lang="ru-RU" dirty="0" err="1" smtClean="0"/>
            <a:t>саморегуляции</a:t>
          </a:r>
          <a:r>
            <a:rPr lang="ru-RU" dirty="0" smtClean="0"/>
            <a:t>, </a:t>
          </a:r>
        </a:p>
        <a:p>
          <a:pPr rtl="0"/>
          <a:r>
            <a:rPr lang="ru-RU" dirty="0" smtClean="0"/>
            <a:t>- самозащиты, </a:t>
          </a:r>
        </a:p>
        <a:p>
          <a:pPr rtl="0"/>
          <a:r>
            <a:rPr lang="ru-RU" dirty="0" smtClean="0"/>
            <a:t>- самовоспитания и другие, необходимые для становления самобытного личностного образа». </a:t>
          </a:r>
          <a:endParaRPr lang="ru-RU" dirty="0"/>
        </a:p>
      </dgm:t>
    </dgm:pt>
    <dgm:pt modelId="{01CC4D03-21F9-478C-8C60-69A12AE1735B}" type="parTrans" cxnId="{080FF3FB-3573-46B1-B052-52A126571555}">
      <dgm:prSet/>
      <dgm:spPr/>
      <dgm:t>
        <a:bodyPr/>
        <a:lstStyle/>
        <a:p>
          <a:endParaRPr lang="ru-RU"/>
        </a:p>
      </dgm:t>
    </dgm:pt>
    <dgm:pt modelId="{C511B38B-DBA4-43C2-A785-DFC8F5E1FF6C}" type="sibTrans" cxnId="{080FF3FB-3573-46B1-B052-52A126571555}">
      <dgm:prSet/>
      <dgm:spPr/>
      <dgm:t>
        <a:bodyPr/>
        <a:lstStyle/>
        <a:p>
          <a:endParaRPr lang="ru-RU"/>
        </a:p>
      </dgm:t>
    </dgm:pt>
    <dgm:pt modelId="{3E6079EA-9F62-47CC-A145-D14A8A802AA3}" type="pres">
      <dgm:prSet presAssocID="{30FC085B-0781-4E84-A7AF-018F61BEE993}" presName="linear" presStyleCnt="0">
        <dgm:presLayoutVars>
          <dgm:animLvl val="lvl"/>
          <dgm:resizeHandles val="exact"/>
        </dgm:presLayoutVars>
      </dgm:prSet>
      <dgm:spPr/>
    </dgm:pt>
    <dgm:pt modelId="{94956F54-5461-411A-8894-4835C2C55BAB}" type="pres">
      <dgm:prSet presAssocID="{4FE6904C-3E02-4E17-8E15-AF24436627FC}" presName="parentText" presStyleLbl="node1" presStyleIdx="0" presStyleCnt="1" custLinFactY="98161" custLinFactNeighborX="5775" custLinFactNeighborY="100000">
        <dgm:presLayoutVars>
          <dgm:chMax val="0"/>
          <dgm:bulletEnabled val="1"/>
        </dgm:presLayoutVars>
      </dgm:prSet>
      <dgm:spPr/>
      <dgm:t>
        <a:bodyPr/>
        <a:lstStyle/>
        <a:p>
          <a:endParaRPr lang="ru-RU"/>
        </a:p>
      </dgm:t>
    </dgm:pt>
  </dgm:ptLst>
  <dgm:cxnLst>
    <dgm:cxn modelId="{E2C74B38-C961-4233-A188-528434F47455}" type="presOf" srcId="{30FC085B-0781-4E84-A7AF-018F61BEE993}" destId="{3E6079EA-9F62-47CC-A145-D14A8A802AA3}" srcOrd="0" destOrd="0" presId="urn:microsoft.com/office/officeart/2005/8/layout/vList2"/>
    <dgm:cxn modelId="{080FF3FB-3573-46B1-B052-52A126571555}" srcId="{30FC085B-0781-4E84-A7AF-018F61BEE993}" destId="{4FE6904C-3E02-4E17-8E15-AF24436627FC}" srcOrd="0" destOrd="0" parTransId="{01CC4D03-21F9-478C-8C60-69A12AE1735B}" sibTransId="{C511B38B-DBA4-43C2-A785-DFC8F5E1FF6C}"/>
    <dgm:cxn modelId="{75522B28-6C93-40C1-A038-7CF6F9C988B0}" type="presOf" srcId="{4FE6904C-3E02-4E17-8E15-AF24436627FC}" destId="{94956F54-5461-411A-8894-4835C2C55BAB}" srcOrd="0" destOrd="0" presId="urn:microsoft.com/office/officeart/2005/8/layout/vList2"/>
    <dgm:cxn modelId="{F01DEDFB-8261-4F11-AC6F-FBD5EA2B2CCA}" type="presParOf" srcId="{3E6079EA-9F62-47CC-A145-D14A8A802AA3}" destId="{94956F54-5461-411A-8894-4835C2C55BA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CDF3C-BCB6-4740-897F-9B7AD12E0B86}">
      <dsp:nvSpPr>
        <dsp:cNvPr id="0" name=""/>
        <dsp:cNvSpPr/>
      </dsp:nvSpPr>
      <dsp:spPr>
        <a:xfrm>
          <a:off x="4048837" y="1793"/>
          <a:ext cx="976854" cy="97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Коллективного творческого воспитания, </a:t>
          </a:r>
          <a:endParaRPr lang="ru-RU" sz="1800" kern="1200" dirty="0"/>
        </a:p>
      </dsp:txBody>
      <dsp:txXfrm>
        <a:off x="4048837" y="1793"/>
        <a:ext cx="976854" cy="976854"/>
      </dsp:txXfrm>
    </dsp:sp>
    <dsp:sp modelId="{18F0DF12-2A52-4EE3-A140-8E2D500393C8}">
      <dsp:nvSpPr>
        <dsp:cNvPr id="0" name=""/>
        <dsp:cNvSpPr/>
      </dsp:nvSpPr>
      <dsp:spPr>
        <a:xfrm>
          <a:off x="996817" y="53591"/>
          <a:ext cx="5063148" cy="5063148"/>
        </a:xfrm>
        <a:prstGeom prst="circularArrow">
          <a:avLst>
            <a:gd name="adj1" fmla="val 3762"/>
            <a:gd name="adj2" fmla="val 234735"/>
            <a:gd name="adj3" fmla="val 19827388"/>
            <a:gd name="adj4" fmla="val 18605178"/>
            <a:gd name="adj5" fmla="val 438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666E7-2C80-4DE2-A3DE-28C00527311C}">
      <dsp:nvSpPr>
        <dsp:cNvPr id="0" name=""/>
        <dsp:cNvSpPr/>
      </dsp:nvSpPr>
      <dsp:spPr>
        <a:xfrm>
          <a:off x="5306880" y="1579329"/>
          <a:ext cx="976854" cy="97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Педагогика сотрудничества.</a:t>
          </a:r>
          <a:endParaRPr lang="ru-RU" sz="1800" kern="1200" dirty="0"/>
        </a:p>
      </dsp:txBody>
      <dsp:txXfrm>
        <a:off x="5306880" y="1579329"/>
        <a:ext cx="976854" cy="976854"/>
      </dsp:txXfrm>
    </dsp:sp>
    <dsp:sp modelId="{85748D50-52B3-4445-A670-3B0710E663B1}">
      <dsp:nvSpPr>
        <dsp:cNvPr id="0" name=""/>
        <dsp:cNvSpPr/>
      </dsp:nvSpPr>
      <dsp:spPr>
        <a:xfrm>
          <a:off x="996817" y="53591"/>
          <a:ext cx="5063148" cy="5063148"/>
        </a:xfrm>
        <a:prstGeom prst="circularArrow">
          <a:avLst>
            <a:gd name="adj1" fmla="val 3762"/>
            <a:gd name="adj2" fmla="val 234735"/>
            <a:gd name="adj3" fmla="val 1230504"/>
            <a:gd name="adj4" fmla="val 21557151"/>
            <a:gd name="adj5" fmla="val 4389"/>
          </a:avLst>
        </a:prstGeom>
        <a:solidFill>
          <a:schemeClr val="accent2">
            <a:hueOff val="-2105893"/>
            <a:satOff val="3549"/>
            <a:lumOff val="-43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65D46-A353-443C-93AF-41BDEF77FFFE}">
      <dsp:nvSpPr>
        <dsp:cNvPr id="0" name=""/>
        <dsp:cNvSpPr/>
      </dsp:nvSpPr>
      <dsp:spPr>
        <a:xfrm>
          <a:off x="4857890" y="3546485"/>
          <a:ext cx="976854" cy="97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Диагностическая</a:t>
          </a:r>
          <a:endParaRPr lang="ru-RU" sz="1800" kern="1200" dirty="0"/>
        </a:p>
      </dsp:txBody>
      <dsp:txXfrm>
        <a:off x="4857890" y="3546485"/>
        <a:ext cx="976854" cy="976854"/>
      </dsp:txXfrm>
    </dsp:sp>
    <dsp:sp modelId="{A0135DBE-8997-4E2F-A0B8-4AF86F4E8B70}">
      <dsp:nvSpPr>
        <dsp:cNvPr id="0" name=""/>
        <dsp:cNvSpPr/>
      </dsp:nvSpPr>
      <dsp:spPr>
        <a:xfrm>
          <a:off x="996817" y="53591"/>
          <a:ext cx="5063148" cy="5063148"/>
        </a:xfrm>
        <a:prstGeom prst="circularArrow">
          <a:avLst>
            <a:gd name="adj1" fmla="val 3762"/>
            <a:gd name="adj2" fmla="val 234735"/>
            <a:gd name="adj3" fmla="val 4437723"/>
            <a:gd name="adj4" fmla="val 3307556"/>
            <a:gd name="adj5" fmla="val 4389"/>
          </a:avLst>
        </a:prstGeom>
        <a:solidFill>
          <a:schemeClr val="accent2">
            <a:hueOff val="-4211785"/>
            <a:satOff val="7099"/>
            <a:lumOff val="-86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89E34C-41D0-442F-B4F4-AA079C830F48}">
      <dsp:nvSpPr>
        <dsp:cNvPr id="0" name=""/>
        <dsp:cNvSpPr/>
      </dsp:nvSpPr>
      <dsp:spPr>
        <a:xfrm>
          <a:off x="3039964" y="4421952"/>
          <a:ext cx="976854" cy="97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Коррекционная</a:t>
          </a:r>
          <a:endParaRPr lang="ru-RU" sz="1800" kern="1200" dirty="0"/>
        </a:p>
      </dsp:txBody>
      <dsp:txXfrm>
        <a:off x="3039964" y="4421952"/>
        <a:ext cx="976854" cy="976854"/>
      </dsp:txXfrm>
    </dsp:sp>
    <dsp:sp modelId="{43EDE9B7-0FF1-4C7B-BCE3-CC4B6851EFB6}">
      <dsp:nvSpPr>
        <dsp:cNvPr id="0" name=""/>
        <dsp:cNvSpPr/>
      </dsp:nvSpPr>
      <dsp:spPr>
        <a:xfrm>
          <a:off x="996817" y="53591"/>
          <a:ext cx="5063148" cy="5063148"/>
        </a:xfrm>
        <a:prstGeom prst="circularArrow">
          <a:avLst>
            <a:gd name="adj1" fmla="val 3762"/>
            <a:gd name="adj2" fmla="val 234735"/>
            <a:gd name="adj3" fmla="val 7257708"/>
            <a:gd name="adj4" fmla="val 6127541"/>
            <a:gd name="adj5" fmla="val 4389"/>
          </a:avLst>
        </a:prstGeom>
        <a:solidFill>
          <a:schemeClr val="accent2">
            <a:hueOff val="-6317677"/>
            <a:satOff val="10648"/>
            <a:lumOff val="-13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9A31E-E728-4B73-8707-06824DF1181E}">
      <dsp:nvSpPr>
        <dsp:cNvPr id="0" name=""/>
        <dsp:cNvSpPr/>
      </dsp:nvSpPr>
      <dsp:spPr>
        <a:xfrm>
          <a:off x="1222039" y="3546485"/>
          <a:ext cx="976854" cy="97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Социальная</a:t>
          </a:r>
          <a:endParaRPr lang="ru-RU" sz="1800" kern="1200" dirty="0"/>
        </a:p>
      </dsp:txBody>
      <dsp:txXfrm>
        <a:off x="1222039" y="3546485"/>
        <a:ext cx="976854" cy="976854"/>
      </dsp:txXfrm>
    </dsp:sp>
    <dsp:sp modelId="{8D1EB176-804C-430E-AC3B-2E00C2357383}">
      <dsp:nvSpPr>
        <dsp:cNvPr id="0" name=""/>
        <dsp:cNvSpPr/>
      </dsp:nvSpPr>
      <dsp:spPr>
        <a:xfrm>
          <a:off x="996817" y="53591"/>
          <a:ext cx="5063148" cy="5063148"/>
        </a:xfrm>
        <a:prstGeom prst="circularArrow">
          <a:avLst>
            <a:gd name="adj1" fmla="val 3762"/>
            <a:gd name="adj2" fmla="val 234735"/>
            <a:gd name="adj3" fmla="val 10608114"/>
            <a:gd name="adj4" fmla="val 9334760"/>
            <a:gd name="adj5" fmla="val 4389"/>
          </a:avLst>
        </a:prstGeom>
        <a:solidFill>
          <a:schemeClr val="accent2">
            <a:hueOff val="-8423570"/>
            <a:satOff val="14198"/>
            <a:lumOff val="-173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0E9DE-422A-460A-8520-52B72ECB27C6}">
      <dsp:nvSpPr>
        <dsp:cNvPr id="0" name=""/>
        <dsp:cNvSpPr/>
      </dsp:nvSpPr>
      <dsp:spPr>
        <a:xfrm>
          <a:off x="773048" y="1579329"/>
          <a:ext cx="976854" cy="97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Гуманистическая</a:t>
          </a:r>
          <a:endParaRPr lang="ru-RU" sz="1800" kern="1200" dirty="0"/>
        </a:p>
      </dsp:txBody>
      <dsp:txXfrm>
        <a:off x="773048" y="1579329"/>
        <a:ext cx="976854" cy="976854"/>
      </dsp:txXfrm>
    </dsp:sp>
    <dsp:sp modelId="{AB888D52-0D44-4231-865A-7B482CDEACF7}">
      <dsp:nvSpPr>
        <dsp:cNvPr id="0" name=""/>
        <dsp:cNvSpPr/>
      </dsp:nvSpPr>
      <dsp:spPr>
        <a:xfrm>
          <a:off x="984033" y="53591"/>
          <a:ext cx="5088717" cy="5063148"/>
        </a:xfrm>
        <a:prstGeom prst="circularArrow">
          <a:avLst>
            <a:gd name="adj1" fmla="val 3762"/>
            <a:gd name="adj2" fmla="val 234735"/>
            <a:gd name="adj3" fmla="val 13560087"/>
            <a:gd name="adj4" fmla="val 12337876"/>
            <a:gd name="adj5" fmla="val 4389"/>
          </a:avLst>
        </a:prstGeom>
        <a:solidFill>
          <a:schemeClr val="accent2">
            <a:hueOff val="-10529463"/>
            <a:satOff val="17747"/>
            <a:lumOff val="-21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21074F-01D0-4850-B9BD-B46C15BCE2D8}">
      <dsp:nvSpPr>
        <dsp:cNvPr id="0" name=""/>
        <dsp:cNvSpPr/>
      </dsp:nvSpPr>
      <dsp:spPr>
        <a:xfrm>
          <a:off x="2031092" y="1793"/>
          <a:ext cx="976854" cy="97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Экспериментальная</a:t>
          </a:r>
          <a:endParaRPr lang="ru-RU" sz="1800" kern="1200" dirty="0"/>
        </a:p>
      </dsp:txBody>
      <dsp:txXfrm>
        <a:off x="2031092" y="1793"/>
        <a:ext cx="976854" cy="976854"/>
      </dsp:txXfrm>
    </dsp:sp>
    <dsp:sp modelId="{9C1ADC1A-9D0C-4BA1-B04A-D109BCAFBC5C}">
      <dsp:nvSpPr>
        <dsp:cNvPr id="0" name=""/>
        <dsp:cNvSpPr/>
      </dsp:nvSpPr>
      <dsp:spPr>
        <a:xfrm>
          <a:off x="996817" y="53591"/>
          <a:ext cx="5063148" cy="5063148"/>
        </a:xfrm>
        <a:prstGeom prst="circularArrow">
          <a:avLst>
            <a:gd name="adj1" fmla="val 3762"/>
            <a:gd name="adj2" fmla="val 234735"/>
            <a:gd name="adj3" fmla="val 16741299"/>
            <a:gd name="adj4" fmla="val 15423966"/>
            <a:gd name="adj5" fmla="val 4389"/>
          </a:avLst>
        </a:prstGeom>
        <a:solidFill>
          <a:schemeClr val="accent2">
            <a:hueOff val="-12635355"/>
            <a:satOff val="21297"/>
            <a:lumOff val="-2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542F9-9251-4DC9-951E-E5D68AA81350}">
      <dsp:nvSpPr>
        <dsp:cNvPr id="0" name=""/>
        <dsp:cNvSpPr/>
      </dsp:nvSpPr>
      <dsp:spPr>
        <a:xfrm rot="5400000">
          <a:off x="-1240326" y="1245738"/>
          <a:ext cx="5533791" cy="30531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1" kern="1200" dirty="0" smtClean="0"/>
            <a:t>Личностно-ориентированное непрерывное образование </a:t>
          </a:r>
          <a:endParaRPr lang="ru-RU" sz="2400" kern="1200" dirty="0"/>
        </a:p>
      </dsp:txBody>
      <dsp:txXfrm rot="-5400000">
        <a:off x="1" y="1531982"/>
        <a:ext cx="3053139" cy="2480652"/>
      </dsp:txXfrm>
    </dsp:sp>
    <dsp:sp modelId="{0CC97705-F877-4100-A9CF-3665F49F0148}">
      <dsp:nvSpPr>
        <dsp:cNvPr id="0" name=""/>
        <dsp:cNvSpPr/>
      </dsp:nvSpPr>
      <dsp:spPr>
        <a:xfrm rot="5400000">
          <a:off x="3339382" y="-280831"/>
          <a:ext cx="4007222" cy="45797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предполагает постоянное удовлетворение образовательных запросов человека, создание условий проектирования и реализации индивидуальной образовательной программы, позволяющей выбрать и овладеть разнообразным образовательным уровнем.</a:t>
          </a:r>
          <a:endParaRPr lang="ru-RU" sz="2400" kern="1200" dirty="0"/>
        </a:p>
      </dsp:txBody>
      <dsp:txXfrm rot="-5400000">
        <a:off x="3053139" y="201028"/>
        <a:ext cx="4384092" cy="3615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542F9-9251-4DC9-951E-E5D68AA81350}">
      <dsp:nvSpPr>
        <dsp:cNvPr id="0" name=""/>
        <dsp:cNvSpPr/>
      </dsp:nvSpPr>
      <dsp:spPr>
        <a:xfrm rot="5400000">
          <a:off x="-1245738" y="1245738"/>
          <a:ext cx="5544616" cy="30531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1" kern="1200" dirty="0" smtClean="0"/>
            <a:t>Личностно-ориентированное образование </a:t>
          </a:r>
          <a:endParaRPr lang="ru-RU" sz="2400" kern="1200" dirty="0"/>
        </a:p>
      </dsp:txBody>
      <dsp:txXfrm rot="-5400000">
        <a:off x="1" y="1526570"/>
        <a:ext cx="3053139" cy="2491477"/>
      </dsp:txXfrm>
    </dsp:sp>
    <dsp:sp modelId="{0CC97705-F877-4100-A9CF-3665F49F0148}">
      <dsp:nvSpPr>
        <dsp:cNvPr id="0" name=""/>
        <dsp:cNvSpPr/>
      </dsp:nvSpPr>
      <dsp:spPr>
        <a:xfrm rot="5400000">
          <a:off x="3333970" y="-280831"/>
          <a:ext cx="4018046" cy="45797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 в школе направлено на развитие и саморазвитие ученика, становление его как личности с учетом индивидуальных особенностей, интересов и способностей.</a:t>
          </a:r>
          <a:endParaRPr lang="ru-RU" sz="2400" kern="1200" dirty="0"/>
        </a:p>
      </dsp:txBody>
      <dsp:txXfrm rot="-5400000">
        <a:off x="3053140" y="196144"/>
        <a:ext cx="4383563" cy="3625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542F9-9251-4DC9-951E-E5D68AA81350}">
      <dsp:nvSpPr>
        <dsp:cNvPr id="0" name=""/>
        <dsp:cNvSpPr/>
      </dsp:nvSpPr>
      <dsp:spPr>
        <a:xfrm rot="5400000">
          <a:off x="-1245738" y="1245738"/>
          <a:ext cx="5544616" cy="30531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1" kern="1200" dirty="0" smtClean="0"/>
            <a:t>Личностно-ориентированное образование </a:t>
          </a:r>
          <a:endParaRPr lang="ru-RU" sz="2400" kern="1200" dirty="0"/>
        </a:p>
      </dsp:txBody>
      <dsp:txXfrm rot="-5400000">
        <a:off x="1" y="1526570"/>
        <a:ext cx="3053139" cy="2491477"/>
      </dsp:txXfrm>
    </dsp:sp>
    <dsp:sp modelId="{0CC97705-F877-4100-A9CF-3665F49F0148}">
      <dsp:nvSpPr>
        <dsp:cNvPr id="0" name=""/>
        <dsp:cNvSpPr/>
      </dsp:nvSpPr>
      <dsp:spPr>
        <a:xfrm rot="5400000">
          <a:off x="3333970" y="-280831"/>
          <a:ext cx="4018046" cy="45797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предоставляет возможность каждому школьнику реализовывать себя в познании, в учебной деятельности с опорой на его склонности и интересы, возможности и способности, ценностные ориентации и субъективный опыт.</a:t>
          </a:r>
          <a:endParaRPr lang="ru-RU" sz="2400" kern="1200" dirty="0"/>
        </a:p>
      </dsp:txBody>
      <dsp:txXfrm rot="-5400000">
        <a:off x="3053140" y="196144"/>
        <a:ext cx="4383563" cy="3625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542F9-9251-4DC9-951E-E5D68AA81350}">
      <dsp:nvSpPr>
        <dsp:cNvPr id="0" name=""/>
        <dsp:cNvSpPr/>
      </dsp:nvSpPr>
      <dsp:spPr>
        <a:xfrm rot="5400000">
          <a:off x="-1010427" y="1481048"/>
          <a:ext cx="5073994" cy="30531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b="1" kern="1200" dirty="0" smtClean="0"/>
            <a:t>Личностно-ориентированное воспитание </a:t>
          </a:r>
          <a:endParaRPr lang="ru-RU" sz="2000" kern="1200" dirty="0"/>
        </a:p>
      </dsp:txBody>
      <dsp:txXfrm rot="-5400000">
        <a:off x="1" y="1997191"/>
        <a:ext cx="3053139" cy="2020855"/>
      </dsp:txXfrm>
    </dsp:sp>
    <dsp:sp modelId="{0CC97705-F877-4100-A9CF-3665F49F0148}">
      <dsp:nvSpPr>
        <dsp:cNvPr id="0" name=""/>
        <dsp:cNvSpPr/>
      </dsp:nvSpPr>
      <dsp:spPr>
        <a:xfrm rot="5400000">
          <a:off x="3123529" y="-57955"/>
          <a:ext cx="4438928" cy="45797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это развитие и саморазвитие личностных качеств на основе общечеловеческих ценностей. Гуманистическое личностно-ориентированное воспитание - это педагогически управляемый процесс культурной идентификации, социальной адаптации и творческой самореализации личности, в ходе которого происходит вхождение ребенка в культуру, в жизнь социума, развитие всех его творческих способностей и возможностей.</a:t>
          </a:r>
          <a:endParaRPr lang="ru-RU" sz="2000" kern="1200" dirty="0"/>
        </a:p>
      </dsp:txBody>
      <dsp:txXfrm rot="-5400000">
        <a:off x="3053140" y="229126"/>
        <a:ext cx="4363017" cy="4005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542F9-9251-4DC9-951E-E5D68AA81350}">
      <dsp:nvSpPr>
        <dsp:cNvPr id="0" name=""/>
        <dsp:cNvSpPr/>
      </dsp:nvSpPr>
      <dsp:spPr>
        <a:xfrm rot="5400000">
          <a:off x="-1010427" y="1481048"/>
          <a:ext cx="5073994" cy="30531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b="1" kern="1200" dirty="0" smtClean="0"/>
            <a:t>Личностный подход</a:t>
          </a:r>
          <a:endParaRPr lang="ru-RU" sz="2000" kern="1200" dirty="0"/>
        </a:p>
      </dsp:txBody>
      <dsp:txXfrm rot="-5400000">
        <a:off x="1" y="1997191"/>
        <a:ext cx="3053139" cy="2020855"/>
      </dsp:txXfrm>
    </dsp:sp>
    <dsp:sp modelId="{0CC97705-F877-4100-A9CF-3665F49F0148}">
      <dsp:nvSpPr>
        <dsp:cNvPr id="0" name=""/>
        <dsp:cNvSpPr/>
      </dsp:nvSpPr>
      <dsp:spPr>
        <a:xfrm rot="5400000">
          <a:off x="3123529" y="-57955"/>
          <a:ext cx="4438928" cy="45797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это развитие и саморазвитие личностных качеств на основе общечеловеческих ценностей. Гуманистическое личностно-ориентированное воспитание - это педагогически управляемый процесс культурной идентификации, социальной адаптации и творческой самореализации личности, в ходе которого происходит вхождение ребенка в культуру, в жизнь социума, развитие всех его творческих способностей и возможностей.</a:t>
          </a:r>
          <a:endParaRPr lang="ru-RU" sz="2000" kern="1200" dirty="0"/>
        </a:p>
      </dsp:txBody>
      <dsp:txXfrm rot="-5400000">
        <a:off x="3053140" y="229126"/>
        <a:ext cx="4363017" cy="4005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542F9-9251-4DC9-951E-E5D68AA81350}">
      <dsp:nvSpPr>
        <dsp:cNvPr id="0" name=""/>
        <dsp:cNvSpPr/>
      </dsp:nvSpPr>
      <dsp:spPr>
        <a:xfrm rot="5400000">
          <a:off x="-1179469" y="2382048"/>
          <a:ext cx="4392413" cy="193272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1" kern="1200" smtClean="0"/>
            <a:t>Личностно-ориентированное образование</a:t>
          </a:r>
          <a:r>
            <a:rPr lang="ru-RU" sz="2400" b="1" kern="1200" dirty="0" smtClean="0"/>
            <a:t> </a:t>
          </a:r>
          <a:endParaRPr lang="ru-RU" sz="2400" kern="1200" dirty="0"/>
        </a:p>
      </dsp:txBody>
      <dsp:txXfrm rot="-5400000">
        <a:off x="50376" y="2118564"/>
        <a:ext cx="1932721" cy="2459692"/>
      </dsp:txXfrm>
    </dsp:sp>
    <dsp:sp modelId="{0CC97705-F877-4100-A9CF-3665F49F0148}">
      <dsp:nvSpPr>
        <dsp:cNvPr id="0" name=""/>
        <dsp:cNvSpPr/>
      </dsp:nvSpPr>
      <dsp:spPr>
        <a:xfrm rot="5400000">
          <a:off x="2540161" y="-402253"/>
          <a:ext cx="4946040" cy="58586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именно этот подход определяет положение подростка в воспитательном процессе, означает признание его активным субъектом этого процесса, а следовательно, означает становление субъект-объектных отношений. </a:t>
          </a:r>
          <a:r>
            <a:rPr lang="ru-RU" sz="2400" b="1" kern="1200" dirty="0" smtClean="0">
              <a:solidFill>
                <a:srgbClr val="FF0000"/>
              </a:solidFill>
            </a:rPr>
            <a:t>Личностный подход </a:t>
          </a:r>
          <a:r>
            <a:rPr lang="ru-RU" sz="2400" kern="1200" dirty="0" smtClean="0"/>
            <a:t>- это индивидуальный подход к человеку как к личности с пониманием ее как системы, определяющей все другие психические явления.</a:t>
          </a:r>
          <a:endParaRPr lang="ru-RU" sz="2400" kern="1200" dirty="0"/>
        </a:p>
      </dsp:txBody>
      <dsp:txXfrm rot="-5400000">
        <a:off x="2083852" y="295502"/>
        <a:ext cx="5617213" cy="44631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56F54-5461-411A-8894-4835C2C55BAB}">
      <dsp:nvSpPr>
        <dsp:cNvPr id="0" name=""/>
        <dsp:cNvSpPr/>
      </dsp:nvSpPr>
      <dsp:spPr>
        <a:xfrm>
          <a:off x="0" y="228059"/>
          <a:ext cx="4114800" cy="914940"/>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b="1" kern="1200" baseline="0" dirty="0" smtClean="0"/>
            <a:t>Цель </a:t>
          </a:r>
          <a:r>
            <a:rPr lang="ru-RU" sz="2300" b="0" kern="1200" baseline="0" dirty="0" smtClean="0"/>
            <a:t>личностно-ориентированного </a:t>
          </a:r>
          <a:r>
            <a:rPr lang="ru-RU" sz="2300" b="0" kern="1200" dirty="0" smtClean="0"/>
            <a:t>подхода</a:t>
          </a:r>
          <a:endParaRPr lang="ru-RU" sz="2300" b="0" kern="1200" dirty="0"/>
        </a:p>
      </dsp:txBody>
      <dsp:txXfrm>
        <a:off x="44664" y="272723"/>
        <a:ext cx="4025472" cy="825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56F54-5461-411A-8894-4835C2C55BAB}">
      <dsp:nvSpPr>
        <dsp:cNvPr id="0" name=""/>
        <dsp:cNvSpPr/>
      </dsp:nvSpPr>
      <dsp:spPr>
        <a:xfrm>
          <a:off x="0" y="232608"/>
          <a:ext cx="6861375" cy="3439800"/>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t>состоит в том, чтобы «заложить в ребёнке механизмы:</a:t>
          </a:r>
        </a:p>
        <a:p>
          <a:pPr lvl="0" algn="l" defTabSz="933450" rtl="0">
            <a:lnSpc>
              <a:spcPct val="90000"/>
            </a:lnSpc>
            <a:spcBef>
              <a:spcPct val="0"/>
            </a:spcBef>
            <a:spcAft>
              <a:spcPct val="35000"/>
            </a:spcAft>
          </a:pPr>
          <a:r>
            <a:rPr lang="ru-RU" sz="2100" kern="1200" dirty="0" smtClean="0"/>
            <a:t>- самореализации, саморазвития,</a:t>
          </a:r>
        </a:p>
        <a:p>
          <a:pPr lvl="0" algn="l" defTabSz="933450" rtl="0">
            <a:lnSpc>
              <a:spcPct val="90000"/>
            </a:lnSpc>
            <a:spcBef>
              <a:spcPct val="0"/>
            </a:spcBef>
            <a:spcAft>
              <a:spcPct val="35000"/>
            </a:spcAft>
          </a:pPr>
          <a:r>
            <a:rPr lang="ru-RU" sz="2100" kern="1200" dirty="0" smtClean="0"/>
            <a:t>- адаптации, </a:t>
          </a:r>
        </a:p>
        <a:p>
          <a:pPr lvl="0" algn="l" defTabSz="933450" rtl="0">
            <a:lnSpc>
              <a:spcPct val="90000"/>
            </a:lnSpc>
            <a:spcBef>
              <a:spcPct val="0"/>
            </a:spcBef>
            <a:spcAft>
              <a:spcPct val="35000"/>
            </a:spcAft>
          </a:pPr>
          <a:r>
            <a:rPr lang="ru-RU" sz="2100" kern="1200" dirty="0" smtClean="0"/>
            <a:t>- </a:t>
          </a:r>
          <a:r>
            <a:rPr lang="ru-RU" sz="2100" kern="1200" dirty="0" err="1" smtClean="0"/>
            <a:t>саморегуляции</a:t>
          </a:r>
          <a:r>
            <a:rPr lang="ru-RU" sz="2100" kern="1200" dirty="0" smtClean="0"/>
            <a:t>, </a:t>
          </a:r>
        </a:p>
        <a:p>
          <a:pPr lvl="0" algn="l" defTabSz="933450" rtl="0">
            <a:lnSpc>
              <a:spcPct val="90000"/>
            </a:lnSpc>
            <a:spcBef>
              <a:spcPct val="0"/>
            </a:spcBef>
            <a:spcAft>
              <a:spcPct val="35000"/>
            </a:spcAft>
          </a:pPr>
          <a:r>
            <a:rPr lang="ru-RU" sz="2100" kern="1200" dirty="0" smtClean="0"/>
            <a:t>- самозащиты, </a:t>
          </a:r>
        </a:p>
        <a:p>
          <a:pPr lvl="0" algn="l" defTabSz="933450" rtl="0">
            <a:lnSpc>
              <a:spcPct val="90000"/>
            </a:lnSpc>
            <a:spcBef>
              <a:spcPct val="0"/>
            </a:spcBef>
            <a:spcAft>
              <a:spcPct val="35000"/>
            </a:spcAft>
          </a:pPr>
          <a:r>
            <a:rPr lang="ru-RU" sz="2100" kern="1200" dirty="0" smtClean="0"/>
            <a:t>- самовоспитания и другие, необходимые для становления самобытного личностного образа». </a:t>
          </a:r>
          <a:endParaRPr lang="ru-RU" sz="2100" kern="1200" dirty="0"/>
        </a:p>
      </dsp:txBody>
      <dsp:txXfrm>
        <a:off x="167917" y="400525"/>
        <a:ext cx="6525541" cy="310396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t>16.11.2020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t>16.11.2020</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t>16.11.2020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16.11.2020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t>16.11.2020</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t>16.11.2020</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t>16.11.2020</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t>16.11.2020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hyperlink" Target="https://www.google.com/url?q=http://shkolazhizni.ru/archive/0/n-42382/&amp;sa=D&amp;usg=AFQjCNHAOt1yZ3_3NUREFf6_0oQRAVEElg" TargetMode="Externa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ogle.com/url?q=http://shkolazhizni.ru/archive/0/n-17193/&amp;sa=D&amp;usg=AFQjCNFmFjr97vNRNHtY20FnnxVRvVe96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ogle.com/url?q=http://shkolazhizni.ru/archive/0/n-26866/&amp;sa=D&amp;usg=AFQjCNEoufhsMFR7KtqgIA1315tSUWpOU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q=http://baza-referat.ru/%D0%98%D0%BD%D1%84%D0%BE%D1%80%D0%BC%D0%B0%D1%86%D0%B8%D1%8F&amp;sa=D&amp;usg=AFQjCNG7zOEVz85otjvtg1vnfzPmTRqsng" TargetMode="External"/><Relationship Id="rId2" Type="http://schemas.openxmlformats.org/officeDocument/2006/relationships/hyperlink" Target="https://www.google.com/url?q=http://baza-referat.ru/%D0%9F%D1%80%D0%BE%D1%86%D0%B5%D1%81%D1%81&amp;sa=D&amp;usg=AFQjCNFRP9Rnfzrrl9qm_y9_Aj5aFzy9x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1844824"/>
            <a:ext cx="6172200" cy="1894362"/>
          </a:xfrm>
        </p:spPr>
        <p:txBody>
          <a:bodyPr>
            <a:normAutofit fontScale="90000"/>
          </a:bodyPr>
          <a:lstStyle/>
          <a:p>
            <a:pPr algn="ctr"/>
            <a:r>
              <a:rPr lang="ru-RU" dirty="0">
                <a:solidFill>
                  <a:srgbClr val="7030A0"/>
                </a:solidFill>
              </a:rPr>
              <a:t>Личностно-ориентированный  подход, как  важное условие эффективности процесса обучения</a:t>
            </a:r>
            <a:endParaRPr lang="ru-RU" dirty="0"/>
          </a:p>
        </p:txBody>
      </p:sp>
      <p:sp>
        <p:nvSpPr>
          <p:cNvPr id="3" name="Подзаголовок 2"/>
          <p:cNvSpPr>
            <a:spLocks noGrp="1"/>
          </p:cNvSpPr>
          <p:nvPr>
            <p:ph type="subTitle" idx="1"/>
          </p:nvPr>
        </p:nvSpPr>
        <p:spPr>
          <a:xfrm>
            <a:off x="2483768" y="4437112"/>
            <a:ext cx="6172200" cy="1371600"/>
          </a:xfrm>
        </p:spPr>
        <p:txBody>
          <a:bodyPr/>
          <a:lstStyle/>
          <a:p>
            <a:pPr algn="r"/>
            <a:r>
              <a:rPr lang="ru-RU" dirty="0" smtClean="0"/>
              <a:t>Преподаватель: Егорова И.И.</a:t>
            </a:r>
            <a:endParaRPr lang="ru-RU" dirty="0"/>
          </a:p>
        </p:txBody>
      </p:sp>
      <p:sp>
        <p:nvSpPr>
          <p:cNvPr id="4" name="Подзаголовок 2"/>
          <p:cNvSpPr txBox="1">
            <a:spLocks/>
          </p:cNvSpPr>
          <p:nvPr/>
        </p:nvSpPr>
        <p:spPr>
          <a:xfrm>
            <a:off x="1835696" y="116632"/>
            <a:ext cx="6172200" cy="1371600"/>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r"/>
            <a:endParaRPr lang="ru-RU" dirty="0"/>
          </a:p>
        </p:txBody>
      </p:sp>
      <p:sp>
        <p:nvSpPr>
          <p:cNvPr id="5" name="Прямоугольник 4"/>
          <p:cNvSpPr/>
          <p:nvPr/>
        </p:nvSpPr>
        <p:spPr>
          <a:xfrm>
            <a:off x="1907704" y="340767"/>
            <a:ext cx="6100192" cy="646331"/>
          </a:xfrm>
          <a:prstGeom prst="rect">
            <a:avLst/>
          </a:prstGeom>
        </p:spPr>
        <p:txBody>
          <a:bodyPr wrap="square">
            <a:spAutoFit/>
          </a:bodyPr>
          <a:lstStyle/>
          <a:p>
            <a:pPr algn="ctr"/>
            <a:r>
              <a:rPr lang="ru-RU" dirty="0"/>
              <a:t>СПб ГБПОУ «Санкт-Петербургский технический колледж управления и коммерции»</a:t>
            </a:r>
          </a:p>
        </p:txBody>
      </p:sp>
    </p:spTree>
    <p:extLst>
      <p:ext uri="{BB962C8B-B14F-4D97-AF65-F5344CB8AC3E}">
        <p14:creationId xmlns:p14="http://schemas.microsoft.com/office/powerpoint/2010/main" val="1277646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166312121"/>
              </p:ext>
            </p:extLst>
          </p:nvPr>
        </p:nvGraphicFramePr>
        <p:xfrm>
          <a:off x="395536" y="692696"/>
          <a:ext cx="76328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0778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954681127"/>
              </p:ext>
            </p:extLst>
          </p:nvPr>
        </p:nvGraphicFramePr>
        <p:xfrm>
          <a:off x="395536" y="692696"/>
          <a:ext cx="76328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157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3500372649"/>
              </p:ext>
            </p:extLst>
          </p:nvPr>
        </p:nvGraphicFramePr>
        <p:xfrm>
          <a:off x="395536" y="692696"/>
          <a:ext cx="76328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526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204274040"/>
              </p:ext>
            </p:extLst>
          </p:nvPr>
        </p:nvGraphicFramePr>
        <p:xfrm>
          <a:off x="395536" y="692696"/>
          <a:ext cx="76328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989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599941854"/>
              </p:ext>
            </p:extLst>
          </p:nvPr>
        </p:nvGraphicFramePr>
        <p:xfrm>
          <a:off x="395536" y="692696"/>
          <a:ext cx="76328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00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0" y="1305342"/>
            <a:ext cx="4572000" cy="369332"/>
          </a:xfrm>
          <a:prstGeom prst="rect">
            <a:avLst/>
          </a:prstGeom>
        </p:spPr>
        <p:txBody>
          <a:bodyPr>
            <a:spAutoFit/>
          </a:bodyPr>
          <a:lstStyle/>
          <a:p>
            <a:endParaRPr lang="ru-RU" dirty="0"/>
          </a:p>
        </p:txBody>
      </p:sp>
      <p:graphicFrame>
        <p:nvGraphicFramePr>
          <p:cNvPr id="5" name="Схема 4"/>
          <p:cNvGraphicFramePr/>
          <p:nvPr>
            <p:extLst>
              <p:ext uri="{D42A27DB-BD31-4B8C-83A1-F6EECF244321}">
                <p14:modId xmlns:p14="http://schemas.microsoft.com/office/powerpoint/2010/main" val="1914243381"/>
              </p:ext>
            </p:extLst>
          </p:nvPr>
        </p:nvGraphicFramePr>
        <p:xfrm>
          <a:off x="611560" y="620688"/>
          <a:ext cx="799288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55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446928" y="404664"/>
            <a:ext cx="6861375" cy="5616624"/>
            <a:chOff x="446928" y="404664"/>
            <a:chExt cx="6861375" cy="5616624"/>
          </a:xfrm>
        </p:grpSpPr>
        <p:graphicFrame>
          <p:nvGraphicFramePr>
            <p:cNvPr id="5" name="Схема 4"/>
            <p:cNvGraphicFramePr/>
            <p:nvPr>
              <p:extLst>
                <p:ext uri="{D42A27DB-BD31-4B8C-83A1-F6EECF244321}">
                  <p14:modId xmlns:p14="http://schemas.microsoft.com/office/powerpoint/2010/main" val="674413055"/>
                </p:ext>
              </p:extLst>
            </p:nvPr>
          </p:nvGraphicFramePr>
          <p:xfrm>
            <a:off x="1835696" y="404664"/>
            <a:ext cx="4114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4014203947"/>
                </p:ext>
              </p:extLst>
            </p:nvPr>
          </p:nvGraphicFramePr>
          <p:xfrm>
            <a:off x="446928" y="2348880"/>
            <a:ext cx="6861375" cy="3672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7" name="Стрелка вниз 6"/>
          <p:cNvSpPr/>
          <p:nvPr/>
        </p:nvSpPr>
        <p:spPr>
          <a:xfrm>
            <a:off x="3203848" y="1700808"/>
            <a:ext cx="129614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21178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187624" y="2924944"/>
            <a:ext cx="6665168" cy="3116960"/>
          </a:xfrm>
          <a:ln w="57150"/>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ru-RU" dirty="0" smtClean="0"/>
              <a:t>Здесь </a:t>
            </a:r>
            <a:r>
              <a:rPr lang="ru-RU" dirty="0"/>
              <a:t>роль учителя состоит не в передаче знаний, умений и навыков, а в организации такой образовательной среды, которая позволяет ученику опираться на свой потенциал и соответствующую технологию обучения. Учитель и ученик создают совместную </a:t>
            </a:r>
            <a:r>
              <a:rPr lang="ru-RU" u="sng" dirty="0">
                <a:hlinkClick r:id="rId2"/>
              </a:rPr>
              <a:t>образовательную деятельность</a:t>
            </a:r>
            <a:r>
              <a:rPr lang="ru-RU" dirty="0"/>
              <a:t>, которая направлена на индивидуальную </a:t>
            </a:r>
            <a:r>
              <a:rPr lang="ru-RU" dirty="0" smtClean="0"/>
              <a:t>самореализацию </a:t>
            </a:r>
            <a:r>
              <a:rPr lang="ru-RU" dirty="0"/>
              <a:t>учащегося и развитие его личностных качеств</a:t>
            </a:r>
          </a:p>
          <a:p>
            <a:pPr marL="0" indent="0">
              <a:buNone/>
            </a:pPr>
            <a:endParaRPr lang="ru-RU" dirty="0"/>
          </a:p>
        </p:txBody>
      </p:sp>
      <p:sp>
        <p:nvSpPr>
          <p:cNvPr id="4" name="Прямоугольник 3"/>
          <p:cNvSpPr/>
          <p:nvPr/>
        </p:nvSpPr>
        <p:spPr>
          <a:xfrm>
            <a:off x="683568" y="260648"/>
            <a:ext cx="7344816" cy="523220"/>
          </a:xfrm>
          <a:prstGeom prst="rect">
            <a:avLst/>
          </a:prstGeom>
        </p:spPr>
        <p:txBody>
          <a:bodyPr wrap="square">
            <a:spAutoFit/>
          </a:bodyPr>
          <a:lstStyle/>
          <a:p>
            <a:pPr algn="ctr"/>
            <a:r>
              <a:rPr lang="ru-RU" sz="2800" b="1" dirty="0" smtClean="0">
                <a:solidFill>
                  <a:srgbClr val="FF0000"/>
                </a:solidFill>
              </a:rPr>
              <a:t>Личностно-ориентированный подход</a:t>
            </a:r>
            <a:endParaRPr lang="ru-RU" sz="2800" dirty="0">
              <a:solidFill>
                <a:srgbClr val="FF0000"/>
              </a:solidFill>
            </a:endParaRPr>
          </a:p>
        </p:txBody>
      </p:sp>
      <p:graphicFrame>
        <p:nvGraphicFramePr>
          <p:cNvPr id="6" name="Схема 5"/>
          <p:cNvGraphicFramePr/>
          <p:nvPr>
            <p:extLst>
              <p:ext uri="{D42A27DB-BD31-4B8C-83A1-F6EECF244321}">
                <p14:modId xmlns:p14="http://schemas.microsoft.com/office/powerpoint/2010/main" val="1757846153"/>
              </p:ext>
            </p:extLst>
          </p:nvPr>
        </p:nvGraphicFramePr>
        <p:xfrm>
          <a:off x="446929" y="2348880"/>
          <a:ext cx="41148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1835696" y="980728"/>
            <a:ext cx="5527093" cy="1323439"/>
          </a:xfrm>
          <a:prstGeom prst="rect">
            <a:avLst/>
          </a:prstGeom>
          <a:ln w="57150">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r>
              <a:rPr lang="ru-RU" sz="2000" dirty="0"/>
              <a:t>Главными компонентами этого подхода являются признание уникальности каждого учащегося и его индивидуальной учебной деятельности. </a:t>
            </a:r>
          </a:p>
        </p:txBody>
      </p:sp>
      <p:cxnSp>
        <p:nvCxnSpPr>
          <p:cNvPr id="9" name="Прямая со стрелкой 8"/>
          <p:cNvCxnSpPr/>
          <p:nvPr/>
        </p:nvCxnSpPr>
        <p:spPr>
          <a:xfrm>
            <a:off x="4355976" y="2304167"/>
            <a:ext cx="0" cy="62077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523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467600" cy="1143000"/>
          </a:xfrm>
        </p:spPr>
        <p:txBody>
          <a:bodyPr>
            <a:normAutofit fontScale="90000"/>
          </a:bodyPr>
          <a:lstStyle/>
          <a:p>
            <a:r>
              <a:rPr lang="ru-RU" b="1" dirty="0">
                <a:solidFill>
                  <a:srgbClr val="0070C0"/>
                </a:solidFill>
              </a:rPr>
              <a:t>В личностно-ориентированном подходе  выделяются следующие принципы</a:t>
            </a:r>
            <a:r>
              <a:rPr lang="ru-RU" b="1" dirty="0" smtClean="0">
                <a:solidFill>
                  <a:srgbClr val="0070C0"/>
                </a:solidFill>
              </a:rPr>
              <a:t>:</a:t>
            </a:r>
            <a:endParaRPr lang="ru-RU" b="1" dirty="0">
              <a:solidFill>
                <a:srgbClr val="0070C0"/>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028205523"/>
              </p:ext>
            </p:extLst>
          </p:nvPr>
        </p:nvGraphicFramePr>
        <p:xfrm>
          <a:off x="539552" y="1628800"/>
          <a:ext cx="7776864" cy="4572000"/>
        </p:xfrm>
        <a:graphic>
          <a:graphicData uri="http://schemas.openxmlformats.org/drawingml/2006/table">
            <a:tbl>
              <a:tblPr firstRow="1" bandRow="1">
                <a:tableStyleId>{5C22544A-7EE6-4342-B048-85BDC9FD1C3A}</a:tableStyleId>
              </a:tblPr>
              <a:tblGrid>
                <a:gridCol w="2663062"/>
                <a:gridCol w="5113802"/>
              </a:tblGrid>
              <a:tr h="370840">
                <a:tc>
                  <a:txBody>
                    <a:bodyPr/>
                    <a:lstStyle/>
                    <a:p>
                      <a:r>
                        <a:rPr lang="ru-RU" i="1" dirty="0" smtClean="0"/>
                        <a:t>1. </a:t>
                      </a:r>
                      <a:r>
                        <a:rPr lang="ru-RU" b="1" i="1" dirty="0" smtClean="0"/>
                        <a:t>Учитель признает уникальность каждого ученика.</a:t>
                      </a:r>
                      <a:r>
                        <a:rPr lang="ru-RU" i="1" dirty="0" smtClean="0"/>
                        <a:t> </a:t>
                      </a:r>
                      <a:endParaRPr lang="ru-RU" dirty="0"/>
                    </a:p>
                  </a:txBody>
                  <a:tcPr/>
                </a:tc>
                <a:tc>
                  <a:txBody>
                    <a:bodyPr/>
                    <a:lstStyle/>
                    <a:p>
                      <a:r>
                        <a:rPr lang="ru-RU" dirty="0" smtClean="0"/>
                        <a:t>При этом подходе должно учитываться то, что все учащиеся имеют разную предрасположенность к обучению. Она реализуются в форме его индивидуального отношения к образовательной деятельности и результатам этой деятельности.</a:t>
                      </a:r>
                    </a:p>
                  </a:txBody>
                  <a:tcPr/>
                </a:tc>
              </a:tr>
              <a:tr h="370840">
                <a:tc>
                  <a:txBody>
                    <a:bodyPr/>
                    <a:lstStyle/>
                    <a:p>
                      <a:r>
                        <a:rPr lang="ru-RU" i="1" dirty="0" smtClean="0"/>
                        <a:t>2. </a:t>
                      </a:r>
                      <a:r>
                        <a:rPr lang="ru-RU" b="1" i="1" dirty="0" smtClean="0"/>
                        <a:t>Каждый ученик и учитель должны понимать уникальность любого другого человека.</a:t>
                      </a:r>
                      <a:r>
                        <a:rPr lang="ru-RU" dirty="0" smtClean="0"/>
                        <a:t> </a:t>
                      </a: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Все учащиеся обязаны признавать существование индивидуальной ценности любого другого ученика. </a:t>
                      </a:r>
                      <a:r>
                        <a:rPr lang="ru-RU" u="sng" dirty="0" smtClean="0">
                          <a:hlinkClick r:id="rId2"/>
                        </a:rPr>
                        <a:t>Учитель</a:t>
                      </a:r>
                      <a:r>
                        <a:rPr lang="ru-RU" dirty="0" smtClean="0"/>
                        <a:t> уважает мнение и мысли учеников, ученики соответственно относятся друг к другу и к учителю. Осознание уникальной ценности человека – залог личностно-ориентированного обучения.</a:t>
                      </a:r>
                    </a:p>
                    <a:p>
                      <a:endParaRPr lang="ru-RU" dirty="0"/>
                    </a:p>
                  </a:txBody>
                  <a:tcPr/>
                </a:tc>
              </a:tr>
            </a:tbl>
          </a:graphicData>
        </a:graphic>
      </p:graphicFrame>
    </p:spTree>
    <p:extLst>
      <p:ext uri="{BB962C8B-B14F-4D97-AF65-F5344CB8AC3E}">
        <p14:creationId xmlns:p14="http://schemas.microsoft.com/office/powerpoint/2010/main" val="2531577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467600" cy="1143000"/>
          </a:xfrm>
        </p:spPr>
        <p:txBody>
          <a:bodyPr>
            <a:normAutofit fontScale="90000"/>
          </a:bodyPr>
          <a:lstStyle/>
          <a:p>
            <a:r>
              <a:rPr lang="ru-RU" b="1" dirty="0">
                <a:solidFill>
                  <a:srgbClr val="0070C0"/>
                </a:solidFill>
              </a:rPr>
              <a:t>В личностно-ориентированном подходе  выделяются следующие принципы</a:t>
            </a:r>
            <a:r>
              <a:rPr lang="ru-RU" b="1" dirty="0" smtClean="0">
                <a:solidFill>
                  <a:srgbClr val="0070C0"/>
                </a:solidFill>
              </a:rPr>
              <a:t>:</a:t>
            </a:r>
            <a:endParaRPr lang="ru-RU" b="1" dirty="0">
              <a:solidFill>
                <a:srgbClr val="0070C0"/>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421055319"/>
              </p:ext>
            </p:extLst>
          </p:nvPr>
        </p:nvGraphicFramePr>
        <p:xfrm>
          <a:off x="539552" y="1628800"/>
          <a:ext cx="7776864" cy="3383280"/>
        </p:xfrm>
        <a:graphic>
          <a:graphicData uri="http://schemas.openxmlformats.org/drawingml/2006/table">
            <a:tbl>
              <a:tblPr firstRow="1" bandRow="1">
                <a:tableStyleId>{5C22544A-7EE6-4342-B048-85BDC9FD1C3A}</a:tableStyleId>
              </a:tblPr>
              <a:tblGrid>
                <a:gridCol w="2663062"/>
                <a:gridCol w="5113802"/>
              </a:tblGrid>
              <a:tr h="370840">
                <a:tc>
                  <a:txBody>
                    <a:bodyPr/>
                    <a:lstStyle/>
                    <a:p>
                      <a:pPr fontAlgn="t"/>
                      <a:r>
                        <a:rPr lang="ru-RU" i="1" dirty="0" smtClean="0"/>
                        <a:t>3. </a:t>
                      </a:r>
                      <a:r>
                        <a:rPr lang="ru-RU" b="1" i="1" dirty="0" smtClean="0"/>
                        <a:t>Каждый ученик должен уметь взаимодействовать с другими учениками на основе гуманных отношений</a:t>
                      </a:r>
                      <a:endParaRPr lang="ru-RU" dirty="0"/>
                    </a:p>
                  </a:txBody>
                  <a:tcPr/>
                </a:tc>
                <a:tc>
                  <a:txBody>
                    <a:bodyPr/>
                    <a:lstStyle/>
                    <a:p>
                      <a:r>
                        <a:rPr lang="ru-RU" dirty="0" smtClean="0"/>
                        <a:t>Основной чертой коммуникации между учащимися должна быть </a:t>
                      </a:r>
                      <a:r>
                        <a:rPr lang="ru-RU" u="sng" dirty="0" smtClean="0">
                          <a:hlinkClick r:id="rId2"/>
                        </a:rPr>
                        <a:t>толерантность</a:t>
                      </a:r>
                      <a:r>
                        <a:rPr lang="ru-RU" dirty="0" smtClean="0"/>
                        <a:t>. Ученик должен стремиться понять и, возможно, даже принять для себя другую точку зрения или мотивы деятельности другого ученика. Коммуникативная деятельность обеспечивает развитие личности ученика, осознание им новых образовательных результатов, полученных при диалоге с другими учениками.</a:t>
                      </a:r>
                      <a:endParaRPr lang="ru-RU" dirty="0"/>
                    </a:p>
                  </a:txBody>
                  <a:tcPr/>
                </a:tc>
              </a:tr>
            </a:tbl>
          </a:graphicData>
        </a:graphic>
      </p:graphicFrame>
    </p:spTree>
    <p:extLst>
      <p:ext uri="{BB962C8B-B14F-4D97-AF65-F5344CB8AC3E}">
        <p14:creationId xmlns:p14="http://schemas.microsoft.com/office/powerpoint/2010/main" val="645494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33872"/>
            <a:ext cx="7467600" cy="1143000"/>
          </a:xfrm>
        </p:spPr>
        <p:txBody>
          <a:bodyPr>
            <a:normAutofit fontScale="90000"/>
          </a:bodyPr>
          <a:lstStyle/>
          <a:p>
            <a:pPr algn="ctr"/>
            <a:r>
              <a:rPr lang="ru-RU" b="1" dirty="0">
                <a:solidFill>
                  <a:srgbClr val="7030A0"/>
                </a:solidFill>
              </a:rPr>
              <a:t>Личностно-ориентированный  подход, как  важное условие эффективности процесса </a:t>
            </a:r>
            <a:r>
              <a:rPr lang="ru-RU" b="1" dirty="0" smtClean="0">
                <a:solidFill>
                  <a:srgbClr val="7030A0"/>
                </a:solidFill>
              </a:rPr>
              <a:t>обучения</a:t>
            </a:r>
            <a:r>
              <a:rPr lang="ru-RU" b="1" dirty="0">
                <a:solidFill>
                  <a:srgbClr val="7030A0"/>
                </a:solidFill>
              </a:rPr>
              <a:t/>
            </a:r>
            <a:br>
              <a:rPr lang="ru-RU" b="1" dirty="0">
                <a:solidFill>
                  <a:srgbClr val="7030A0"/>
                </a:solidFill>
              </a:rPr>
            </a:br>
            <a:endParaRPr lang="ru-RU" b="1" dirty="0">
              <a:solidFill>
                <a:srgbClr val="7030A0"/>
              </a:solidFill>
            </a:endParaRPr>
          </a:p>
        </p:txBody>
      </p:sp>
      <p:sp>
        <p:nvSpPr>
          <p:cNvPr id="4" name="Прямоугольник 3"/>
          <p:cNvSpPr/>
          <p:nvPr/>
        </p:nvSpPr>
        <p:spPr>
          <a:xfrm>
            <a:off x="3851920" y="3645024"/>
            <a:ext cx="4572000" cy="2308324"/>
          </a:xfrm>
          <a:prstGeom prst="rect">
            <a:avLst/>
          </a:prstGeom>
        </p:spPr>
        <p:txBody>
          <a:bodyPr>
            <a:spAutoFit/>
          </a:bodyPr>
          <a:lstStyle/>
          <a:p>
            <a:r>
              <a:rPr lang="ru-RU" dirty="0"/>
              <a:t>Одним из важнейших показателей качества образования в настоящий момент является не только уровень образованности человека, но и его жизненная успешность – социальная адаптация, которая во многом зависит от способности человека к саморазвитию.</a:t>
            </a:r>
          </a:p>
        </p:txBody>
      </p:sp>
      <p:sp>
        <p:nvSpPr>
          <p:cNvPr id="5" name="Прямоугольник 4"/>
          <p:cNvSpPr/>
          <p:nvPr/>
        </p:nvSpPr>
        <p:spPr>
          <a:xfrm>
            <a:off x="757478" y="1988840"/>
            <a:ext cx="5184576" cy="1323439"/>
          </a:xfrm>
          <a:prstGeom prst="rect">
            <a:avLst/>
          </a:prstGeom>
        </p:spPr>
        <p:txBody>
          <a:bodyPr wrap="square">
            <a:spAutoFit/>
          </a:bodyPr>
          <a:lstStyle/>
          <a:p>
            <a:r>
              <a:rPr lang="ru-RU" sz="2000" b="1" dirty="0">
                <a:solidFill>
                  <a:srgbClr val="7030A0"/>
                </a:solidFill>
              </a:rPr>
              <a:t>Социальная</a:t>
            </a:r>
            <a:r>
              <a:rPr lang="ru-RU" sz="2000" dirty="0">
                <a:solidFill>
                  <a:srgbClr val="7030A0"/>
                </a:solidFill>
              </a:rPr>
              <a:t> </a:t>
            </a:r>
            <a:r>
              <a:rPr lang="ru-RU" sz="2000" b="1" dirty="0">
                <a:solidFill>
                  <a:srgbClr val="7030A0"/>
                </a:solidFill>
              </a:rPr>
              <a:t>адаптация</a:t>
            </a:r>
            <a:r>
              <a:rPr lang="ru-RU" sz="2000" dirty="0"/>
              <a:t> — это постоянный процесс активного приспособления индивида к условиям </a:t>
            </a:r>
            <a:r>
              <a:rPr lang="ru-RU" sz="2000" b="1" dirty="0"/>
              <a:t>социальной</a:t>
            </a:r>
            <a:r>
              <a:rPr lang="ru-RU" sz="2000" dirty="0"/>
              <a:t> среды.</a:t>
            </a:r>
            <a:endParaRPr lang="ru-RU" sz="2000" dirty="0"/>
          </a:p>
        </p:txBody>
      </p:sp>
      <p:pic>
        <p:nvPicPr>
          <p:cNvPr id="6" name="Рисунок 5" descr="https://mindpersuasion-com-mindpersuasion.netdna-ssl.com/wp-content/uploads/2018/03/socialrejec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158" y="4249992"/>
            <a:ext cx="2971800" cy="1981200"/>
          </a:xfrm>
          <a:prstGeom prst="rect">
            <a:avLst/>
          </a:prstGeom>
          <a:noFill/>
          <a:ln>
            <a:noFill/>
          </a:ln>
        </p:spPr>
      </p:pic>
    </p:spTree>
    <p:extLst>
      <p:ext uri="{BB962C8B-B14F-4D97-AF65-F5344CB8AC3E}">
        <p14:creationId xmlns:p14="http://schemas.microsoft.com/office/powerpoint/2010/main" val="3718383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5760"/>
            <a:ext cx="7467600" cy="1143000"/>
          </a:xfrm>
        </p:spPr>
        <p:txBody>
          <a:bodyPr>
            <a:normAutofit fontScale="90000"/>
          </a:bodyPr>
          <a:lstStyle/>
          <a:p>
            <a:r>
              <a:rPr lang="ru-RU" b="1" dirty="0">
                <a:solidFill>
                  <a:srgbClr val="0070C0"/>
                </a:solidFill>
              </a:rPr>
              <a:t>В личностно-ориентированном подходе  выделяются следующие принципы</a:t>
            </a:r>
            <a:r>
              <a:rPr lang="ru-RU" b="1" dirty="0" smtClean="0">
                <a:solidFill>
                  <a:srgbClr val="0070C0"/>
                </a:solidFill>
              </a:rPr>
              <a:t>:</a:t>
            </a:r>
            <a:endParaRPr lang="ru-RU" b="1" dirty="0">
              <a:solidFill>
                <a:srgbClr val="0070C0"/>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331453788"/>
              </p:ext>
            </p:extLst>
          </p:nvPr>
        </p:nvGraphicFramePr>
        <p:xfrm>
          <a:off x="179512" y="1196752"/>
          <a:ext cx="8568952" cy="5394960"/>
        </p:xfrm>
        <a:graphic>
          <a:graphicData uri="http://schemas.openxmlformats.org/drawingml/2006/table">
            <a:tbl>
              <a:tblPr firstRow="1" bandRow="1">
                <a:tableStyleId>{5C22544A-7EE6-4342-B048-85BDC9FD1C3A}</a:tableStyleId>
              </a:tblPr>
              <a:tblGrid>
                <a:gridCol w="3278556"/>
                <a:gridCol w="5290396"/>
              </a:tblGrid>
              <a:tr h="370840">
                <a:tc>
                  <a:txBody>
                    <a:bodyPr/>
                    <a:lstStyle/>
                    <a:p>
                      <a:r>
                        <a:rPr lang="ru-RU" i="1" dirty="0" smtClean="0"/>
                        <a:t>4. </a:t>
                      </a:r>
                      <a:r>
                        <a:rPr lang="ru-RU" b="1" i="1" dirty="0" smtClean="0"/>
                        <a:t>Личная или коллективно создаваемая образовательная продукция ученика не отрицается, а сопоставляется с культурно-историческими достижениями.</a:t>
                      </a:r>
                      <a:r>
                        <a:rPr lang="ru-RU" i="1" dirty="0" smtClean="0"/>
                        <a:t> </a:t>
                      </a:r>
                      <a:endParaRPr lang="ru-RU" dirty="0"/>
                    </a:p>
                  </a:txBody>
                  <a:tcPr/>
                </a:tc>
                <a:tc>
                  <a:txBody>
                    <a:bodyPr/>
                    <a:lstStyle/>
                    <a:p>
                      <a:r>
                        <a:rPr lang="ru-RU" dirty="0" smtClean="0"/>
                        <a:t>Знакомство и выстраивание учеником отношений с общечеловеческими достижениями происходит только после того, как он сам осознал сущность изучаемого явления, процесса или вещи. Взаимодействие ученика с культурно-историческими аналогами происходит аналогично тому, как происходит коммуникация с другими учениками.</a:t>
                      </a:r>
                      <a:endParaRPr lang="ru-RU" dirty="0"/>
                    </a:p>
                  </a:txBody>
                  <a:tcPr/>
                </a:tc>
              </a:tr>
              <a:tr h="370840">
                <a:tc>
                  <a:txBody>
                    <a:bodyPr/>
                    <a:lstStyle/>
                    <a:p>
                      <a:r>
                        <a:rPr lang="ru-RU" dirty="0" smtClean="0"/>
                        <a:t>5. </a:t>
                      </a:r>
                      <a:r>
                        <a:rPr lang="ru-RU" b="1" i="1" dirty="0" smtClean="0"/>
                        <a:t>Получаемые учеником образовательные результаты оцениваются им самим и учителем по отношению к индивидуально формулируемым целям ученика</a:t>
                      </a:r>
                      <a:endParaRPr lang="ru-RU" b="1" i="1" dirty="0"/>
                    </a:p>
                  </a:txBody>
                  <a:tcPr/>
                </a:tc>
                <a:tc>
                  <a:txBody>
                    <a:bodyPr/>
                    <a:lstStyle/>
                    <a:p>
                      <a:r>
                        <a:rPr lang="ru-RU" dirty="0" smtClean="0"/>
                        <a:t>которые должны соотноситься с общеобразовательными целями. Результатом личностно-ориентированного обучения должно быть личностное приращение ученика к внешним образовательным стандартам.</a:t>
                      </a:r>
                    </a:p>
                    <a:p>
                      <a:endParaRPr lang="ru-RU" dirty="0" smtClean="0"/>
                    </a:p>
                    <a:p>
                      <a:endParaRPr lang="ru-RU" dirty="0"/>
                    </a:p>
                  </a:txBody>
                  <a:tcPr/>
                </a:tc>
              </a:tr>
            </a:tbl>
          </a:graphicData>
        </a:graphic>
      </p:graphicFrame>
    </p:spTree>
    <p:extLst>
      <p:ext uri="{BB962C8B-B14F-4D97-AF65-F5344CB8AC3E}">
        <p14:creationId xmlns:p14="http://schemas.microsoft.com/office/powerpoint/2010/main" val="608780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467600" cy="724942"/>
          </a:xfrm>
        </p:spPr>
        <p:txBody>
          <a:bodyPr/>
          <a:lstStyle/>
          <a:p>
            <a:pPr algn="ctr"/>
            <a:r>
              <a:rPr lang="ru-RU" b="1" dirty="0">
                <a:solidFill>
                  <a:srgbClr val="0070C0"/>
                </a:solidFill>
              </a:rPr>
              <a:t>Главная задача</a:t>
            </a:r>
          </a:p>
        </p:txBody>
      </p:sp>
      <p:sp>
        <p:nvSpPr>
          <p:cNvPr id="4" name="Прямоугольник 3"/>
          <p:cNvSpPr/>
          <p:nvPr/>
        </p:nvSpPr>
        <p:spPr>
          <a:xfrm>
            <a:off x="539552" y="1028343"/>
            <a:ext cx="784887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b="1" dirty="0">
                <a:solidFill>
                  <a:srgbClr val="0070C0"/>
                </a:solidFill>
              </a:rPr>
              <a:t>Главная задача учителя</a:t>
            </a:r>
            <a:r>
              <a:rPr lang="ru-RU" dirty="0"/>
              <a:t> – поставить ученика в позицию активного субъекта учебной деятельности, организовать её таким образом, чтобы он всё более активно и самостоятельно овладевал научными фактами и законами, формировал убеждения, совершенствовал умения и навыки.    </a:t>
            </a:r>
            <a:br>
              <a:rPr lang="ru-RU" dirty="0"/>
            </a:br>
            <a:endParaRPr lang="ru-RU" dirty="0"/>
          </a:p>
        </p:txBody>
      </p:sp>
      <p:sp>
        <p:nvSpPr>
          <p:cNvPr id="5" name="Прямоугольник 4"/>
          <p:cNvSpPr/>
          <p:nvPr/>
        </p:nvSpPr>
        <p:spPr>
          <a:xfrm>
            <a:off x="827584" y="3284984"/>
            <a:ext cx="6102424"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a:t>Для учителя в учебно-воспитательном </a:t>
            </a:r>
            <a:r>
              <a:rPr lang="ru-RU" u="sng" dirty="0">
                <a:hlinkClick r:id="rId2"/>
              </a:rPr>
              <a:t>процессе</a:t>
            </a:r>
            <a:r>
              <a:rPr lang="ru-RU" dirty="0"/>
              <a:t> важно не только дать ребенку определенные знания, но и научить его самообразованию, умению пользоваться полученной </a:t>
            </a:r>
            <a:r>
              <a:rPr lang="ru-RU" u="sng" dirty="0">
                <a:hlinkClick r:id="rId3"/>
              </a:rPr>
              <a:t>информацией</a:t>
            </a:r>
            <a:r>
              <a:rPr lang="ru-RU" dirty="0"/>
              <a:t> в повседневной жизни. </a:t>
            </a:r>
            <a:br>
              <a:rPr lang="ru-RU" dirty="0"/>
            </a:br>
            <a:endParaRPr lang="ru-RU" dirty="0"/>
          </a:p>
        </p:txBody>
      </p:sp>
      <p:cxnSp>
        <p:nvCxnSpPr>
          <p:cNvPr id="7" name="Прямая со стрелкой 6"/>
          <p:cNvCxnSpPr/>
          <p:nvPr/>
        </p:nvCxnSpPr>
        <p:spPr>
          <a:xfrm>
            <a:off x="3203848" y="2782669"/>
            <a:ext cx="0" cy="502315"/>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400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rPr>
              <a:t>Личностные качества, необходимые учителю для эффективной работы</a:t>
            </a:r>
            <a:br>
              <a:rPr lang="ru-RU" b="1" dirty="0">
                <a:solidFill>
                  <a:srgbClr val="0070C0"/>
                </a:solidFill>
              </a:rPr>
            </a:br>
            <a:endParaRPr lang="ru-RU" b="1" dirty="0">
              <a:solidFill>
                <a:srgbClr val="0070C0"/>
              </a:solidFill>
            </a:endParaRPr>
          </a:p>
        </p:txBody>
      </p:sp>
      <p:sp>
        <p:nvSpPr>
          <p:cNvPr id="3" name="Объект 2"/>
          <p:cNvSpPr>
            <a:spLocks noGrp="1"/>
          </p:cNvSpPr>
          <p:nvPr>
            <p:ph sz="quarter" idx="1"/>
          </p:nvPr>
        </p:nvSpPr>
        <p:spPr>
          <a:xfrm>
            <a:off x="395536" y="1340768"/>
            <a:ext cx="7467600" cy="4873752"/>
          </a:xfrm>
        </p:spPr>
        <p:style>
          <a:lnRef idx="2">
            <a:schemeClr val="accent2"/>
          </a:lnRef>
          <a:fillRef idx="1">
            <a:schemeClr val="lt1"/>
          </a:fillRef>
          <a:effectRef idx="0">
            <a:schemeClr val="accent2"/>
          </a:effectRef>
          <a:fontRef idx="minor">
            <a:schemeClr val="dk1"/>
          </a:fontRef>
        </p:style>
        <p:txBody>
          <a:bodyPr/>
          <a:lstStyle/>
          <a:p>
            <a:pPr marL="0" indent="0">
              <a:buNone/>
            </a:pPr>
            <a:r>
              <a:rPr lang="ru-RU" dirty="0"/>
              <a:t>Ключевыми словами личностно-ориентированных технологий образования являются </a:t>
            </a:r>
            <a:endParaRPr lang="ru-RU" dirty="0" smtClean="0"/>
          </a:p>
          <a:p>
            <a:r>
              <a:rPr lang="ru-RU" b="1" dirty="0" smtClean="0"/>
              <a:t>«</a:t>
            </a:r>
            <a:r>
              <a:rPr lang="ru-RU" b="1" dirty="0"/>
              <a:t>развитие», </a:t>
            </a:r>
            <a:endParaRPr lang="ru-RU" b="1" dirty="0" smtClean="0"/>
          </a:p>
          <a:p>
            <a:r>
              <a:rPr lang="ru-RU" b="1" dirty="0" smtClean="0"/>
              <a:t>«</a:t>
            </a:r>
            <a:r>
              <a:rPr lang="ru-RU" b="1" dirty="0"/>
              <a:t>личность», </a:t>
            </a:r>
            <a:endParaRPr lang="ru-RU" b="1" dirty="0" smtClean="0"/>
          </a:p>
          <a:p>
            <a:r>
              <a:rPr lang="ru-RU" b="1" dirty="0" smtClean="0"/>
              <a:t>«</a:t>
            </a:r>
            <a:r>
              <a:rPr lang="ru-RU" b="1" dirty="0"/>
              <a:t>индивидуальность», </a:t>
            </a:r>
            <a:endParaRPr lang="ru-RU" b="1" dirty="0" smtClean="0"/>
          </a:p>
          <a:p>
            <a:r>
              <a:rPr lang="ru-RU" b="1" dirty="0" smtClean="0"/>
              <a:t>«</a:t>
            </a:r>
            <a:r>
              <a:rPr lang="ru-RU" b="1" dirty="0"/>
              <a:t>свобода», </a:t>
            </a:r>
            <a:endParaRPr lang="ru-RU" b="1" dirty="0" smtClean="0"/>
          </a:p>
          <a:p>
            <a:r>
              <a:rPr lang="ru-RU" b="1" dirty="0" smtClean="0"/>
              <a:t>«</a:t>
            </a:r>
            <a:r>
              <a:rPr lang="ru-RU" b="1" dirty="0"/>
              <a:t>самостоятельность», </a:t>
            </a:r>
            <a:endParaRPr lang="ru-RU" b="1" dirty="0" smtClean="0"/>
          </a:p>
          <a:p>
            <a:r>
              <a:rPr lang="ru-RU" b="1" dirty="0" smtClean="0"/>
              <a:t>«</a:t>
            </a:r>
            <a:r>
              <a:rPr lang="ru-RU" b="1" dirty="0"/>
              <a:t>творчество».</a:t>
            </a:r>
            <a:endParaRPr lang="ru-RU" dirty="0"/>
          </a:p>
          <a:p>
            <a:endParaRPr lang="ru-RU" dirty="0"/>
          </a:p>
        </p:txBody>
      </p:sp>
    </p:spTree>
    <p:extLst>
      <p:ext uri="{BB962C8B-B14F-4D97-AF65-F5344CB8AC3E}">
        <p14:creationId xmlns:p14="http://schemas.microsoft.com/office/powerpoint/2010/main" val="3800272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b="1" dirty="0" smtClean="0">
                <a:solidFill>
                  <a:srgbClr val="0070C0"/>
                </a:solidFill>
              </a:rPr>
              <a:t>Подходы</a:t>
            </a:r>
            <a:endParaRPr lang="ru-RU" b="1" dirty="0">
              <a:solidFill>
                <a:srgbClr val="0070C0"/>
              </a:solidFill>
            </a:endParaRPr>
          </a:p>
        </p:txBody>
      </p:sp>
      <p:sp>
        <p:nvSpPr>
          <p:cNvPr id="3" name="Объект 2"/>
          <p:cNvSpPr>
            <a:spLocks noGrp="1"/>
          </p:cNvSpPr>
          <p:nvPr>
            <p:ph sz="quarter" idx="1"/>
          </p:nvPr>
        </p:nvSpPr>
        <p:spPr>
          <a:xfrm>
            <a:off x="3491880" y="949370"/>
            <a:ext cx="5112568" cy="967462"/>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ru-RU" sz="1800" dirty="0" smtClean="0"/>
              <a:t>ориентация </a:t>
            </a:r>
            <a:r>
              <a:rPr lang="ru-RU" sz="1800" dirty="0"/>
              <a:t>на разный уровень сложности программного материала, доступного ученику.</a:t>
            </a:r>
          </a:p>
          <a:p>
            <a:pPr marL="0" indent="0">
              <a:buNone/>
            </a:pPr>
            <a:endParaRPr lang="ru-RU" sz="1800" dirty="0"/>
          </a:p>
        </p:txBody>
      </p:sp>
      <p:sp>
        <p:nvSpPr>
          <p:cNvPr id="4" name="Прямоугольник 3"/>
          <p:cNvSpPr/>
          <p:nvPr/>
        </p:nvSpPr>
        <p:spPr>
          <a:xfrm>
            <a:off x="3491880" y="4710043"/>
            <a:ext cx="5112568"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это совместное (поделенное, распределенное) расследование, в результате которого учащиеся работают вместе, коллективно конструируя, продуцируя новые знания, а не открывая объективные реалии, потребляя знания в уже готовом виде.</a:t>
            </a:r>
            <a:endParaRPr lang="ru-RU" dirty="0"/>
          </a:p>
        </p:txBody>
      </p:sp>
      <p:sp>
        <p:nvSpPr>
          <p:cNvPr id="8" name="Объект 2"/>
          <p:cNvSpPr txBox="1">
            <a:spLocks/>
          </p:cNvSpPr>
          <p:nvPr/>
        </p:nvSpPr>
        <p:spPr>
          <a:xfrm>
            <a:off x="3491880" y="1988840"/>
            <a:ext cx="5112568" cy="1296144"/>
          </a:xfrm>
          <a:prstGeom prst="rect">
            <a:avLst/>
          </a:prstGeom>
        </p:spPr>
        <p:style>
          <a:lnRef idx="2">
            <a:schemeClr val="accent2"/>
          </a:lnRef>
          <a:fillRef idx="1">
            <a:schemeClr val="lt1"/>
          </a:fillRef>
          <a:effectRef idx="0">
            <a:schemeClr val="accent2"/>
          </a:effectRef>
          <a:fontRef idx="minor">
            <a:schemeClr val="dk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dk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dk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dk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dk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dk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dk1"/>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dk1"/>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dk1"/>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dk1"/>
                </a:solidFill>
                <a:latin typeface="+mn-lt"/>
                <a:ea typeface="+mn-ea"/>
                <a:cs typeface="+mn-cs"/>
              </a:defRPr>
            </a:lvl9pPr>
          </a:lstStyle>
          <a:p>
            <a:pPr marL="0" indent="0">
              <a:buNone/>
            </a:pPr>
            <a:r>
              <a:rPr lang="ru-RU" sz="1800" dirty="0"/>
              <a:t>выделение групп детей на основе внешней (точнее, смешанной) дифференциации: по знаниям, способностям, типу образовательного учреждения.</a:t>
            </a:r>
          </a:p>
          <a:p>
            <a:pPr marL="0" indent="0">
              <a:buFont typeface="Wingdings"/>
              <a:buNone/>
            </a:pPr>
            <a:endParaRPr lang="ru-RU" sz="1800" dirty="0"/>
          </a:p>
        </p:txBody>
      </p:sp>
      <p:sp>
        <p:nvSpPr>
          <p:cNvPr id="10" name="Прямоугольник 9"/>
          <p:cNvSpPr/>
          <p:nvPr/>
        </p:nvSpPr>
        <p:spPr>
          <a:xfrm>
            <a:off x="254787" y="5229200"/>
            <a:ext cx="295299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i="1" dirty="0"/>
              <a:t>Обучение в </a:t>
            </a:r>
            <a:endParaRPr lang="ru-RU" i="1" dirty="0" smtClean="0"/>
          </a:p>
          <a:p>
            <a:r>
              <a:rPr lang="ru-RU" i="1" dirty="0" smtClean="0"/>
              <a:t>сотрудничестве</a:t>
            </a:r>
            <a:endParaRPr lang="ru-RU" dirty="0"/>
          </a:p>
        </p:txBody>
      </p:sp>
      <p:sp>
        <p:nvSpPr>
          <p:cNvPr id="11" name="Объект 2"/>
          <p:cNvSpPr txBox="1">
            <a:spLocks/>
          </p:cNvSpPr>
          <p:nvPr/>
        </p:nvSpPr>
        <p:spPr>
          <a:xfrm>
            <a:off x="3491880" y="3356992"/>
            <a:ext cx="5112568" cy="1296144"/>
          </a:xfrm>
          <a:prstGeom prst="rect">
            <a:avLst/>
          </a:prstGeom>
        </p:spPr>
        <p:style>
          <a:lnRef idx="2">
            <a:schemeClr val="accent2"/>
          </a:lnRef>
          <a:fillRef idx="1">
            <a:schemeClr val="lt1"/>
          </a:fillRef>
          <a:effectRef idx="0">
            <a:schemeClr val="accent2"/>
          </a:effectRef>
          <a:fontRef idx="minor">
            <a:schemeClr val="dk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dk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dk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dk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dk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dk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dk1"/>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dk1"/>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dk1"/>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dk1"/>
                </a:solidFill>
                <a:latin typeface="+mn-lt"/>
                <a:ea typeface="+mn-ea"/>
                <a:cs typeface="+mn-cs"/>
              </a:defRPr>
            </a:lvl9pPr>
          </a:lstStyle>
          <a:p>
            <a:pPr marL="0" indent="0">
              <a:buNone/>
            </a:pPr>
            <a:r>
              <a:rPr lang="ru-RU" sz="1800" dirty="0"/>
              <a:t>распределение детей по однородным группам: успеваемости, способностям, социальной (профессиональной) направленности.</a:t>
            </a:r>
          </a:p>
          <a:p>
            <a:pPr marL="0" indent="0">
              <a:buFont typeface="Wingdings"/>
              <a:buNone/>
            </a:pPr>
            <a:endParaRPr lang="ru-RU" sz="1800" dirty="0"/>
          </a:p>
        </p:txBody>
      </p:sp>
      <p:grpSp>
        <p:nvGrpSpPr>
          <p:cNvPr id="19" name="Группа 18"/>
          <p:cNvGrpSpPr/>
          <p:nvPr/>
        </p:nvGrpSpPr>
        <p:grpSpPr>
          <a:xfrm>
            <a:off x="251520" y="1196752"/>
            <a:ext cx="3283642" cy="4355613"/>
            <a:chOff x="251520" y="1196752"/>
            <a:chExt cx="3283642" cy="4355613"/>
          </a:xfrm>
        </p:grpSpPr>
        <p:sp>
          <p:nvSpPr>
            <p:cNvPr id="6" name="Прямоугольник 5"/>
            <p:cNvSpPr/>
            <p:nvPr/>
          </p:nvSpPr>
          <p:spPr>
            <a:xfrm>
              <a:off x="251520" y="1196752"/>
              <a:ext cx="291297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ru-RU" i="1" dirty="0" err="1"/>
                <a:t>Разноуровневый</a:t>
              </a:r>
              <a:r>
                <a:rPr lang="ru-RU" i="1" dirty="0"/>
                <a:t> подход</a:t>
              </a:r>
              <a:r>
                <a:rPr lang="ru-RU" dirty="0"/>
                <a:t> </a:t>
              </a:r>
              <a:r>
                <a:rPr lang="ru-RU" dirty="0" smtClean="0"/>
                <a:t> </a:t>
              </a:r>
              <a:endParaRPr lang="ru-RU" dirty="0"/>
            </a:p>
          </p:txBody>
        </p:sp>
        <p:sp>
          <p:nvSpPr>
            <p:cNvPr id="7" name="Прямоугольник 6"/>
            <p:cNvSpPr/>
            <p:nvPr/>
          </p:nvSpPr>
          <p:spPr>
            <a:xfrm>
              <a:off x="254787" y="2276872"/>
              <a:ext cx="290971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i="1" dirty="0"/>
                <a:t>Дифференцированный </a:t>
              </a:r>
              <a:endParaRPr lang="ru-RU" i="1" dirty="0" smtClean="0"/>
            </a:p>
            <a:p>
              <a:r>
                <a:rPr lang="ru-RU" i="1" dirty="0" smtClean="0"/>
                <a:t>подход</a:t>
              </a:r>
              <a:r>
                <a:rPr lang="ru-RU" dirty="0"/>
                <a:t> </a:t>
              </a:r>
            </a:p>
          </p:txBody>
        </p:sp>
        <p:sp>
          <p:nvSpPr>
            <p:cNvPr id="9" name="Прямоугольник 8"/>
            <p:cNvSpPr/>
            <p:nvPr/>
          </p:nvSpPr>
          <p:spPr>
            <a:xfrm>
              <a:off x="251520" y="3573016"/>
              <a:ext cx="295625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ru-RU" i="1" dirty="0"/>
                <a:t>Индивидуальный подход</a:t>
              </a:r>
              <a:r>
                <a:rPr lang="ru-RU" dirty="0" smtClean="0"/>
                <a:t> </a:t>
              </a:r>
              <a:endParaRPr lang="ru-RU" dirty="0"/>
            </a:p>
          </p:txBody>
        </p:sp>
        <p:cxnSp>
          <p:nvCxnSpPr>
            <p:cNvPr id="13" name="Прямая со стрелкой 12"/>
            <p:cNvCxnSpPr>
              <a:stCxn id="6" idx="3"/>
            </p:cNvCxnSpPr>
            <p:nvPr/>
          </p:nvCxnSpPr>
          <p:spPr>
            <a:xfrm>
              <a:off x="3164497" y="1381418"/>
              <a:ext cx="32738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3171969" y="2641917"/>
              <a:ext cx="32738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3207779" y="3757682"/>
              <a:ext cx="32738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207779" y="5552365"/>
              <a:ext cx="32738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472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7467600" cy="508918"/>
          </a:xfrm>
        </p:spPr>
        <p:txBody>
          <a:bodyPr>
            <a:normAutofit fontScale="90000"/>
          </a:bodyPr>
          <a:lstStyle/>
          <a:p>
            <a:pPr algn="ctr"/>
            <a:r>
              <a:rPr lang="ru-RU" b="1" dirty="0" smtClean="0">
                <a:solidFill>
                  <a:srgbClr val="0070C0"/>
                </a:solidFill>
              </a:rPr>
              <a:t>Форма игра</a:t>
            </a:r>
            <a:endParaRPr lang="ru-RU" b="1" dirty="0">
              <a:solidFill>
                <a:srgbClr val="0070C0"/>
              </a:solidFill>
            </a:endParaRPr>
          </a:p>
        </p:txBody>
      </p:sp>
      <p:sp>
        <p:nvSpPr>
          <p:cNvPr id="4" name="Прямоугольник 3"/>
          <p:cNvSpPr/>
          <p:nvPr/>
        </p:nvSpPr>
        <p:spPr>
          <a:xfrm>
            <a:off x="395536" y="980728"/>
            <a:ext cx="6264696"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b="1" i="1" dirty="0">
                <a:solidFill>
                  <a:srgbClr val="0070C0"/>
                </a:solidFill>
              </a:rPr>
              <a:t>Игра</a:t>
            </a:r>
            <a:r>
              <a:rPr lang="ru-RU" b="1" i="1" dirty="0"/>
              <a:t> -</a:t>
            </a:r>
            <a:r>
              <a:rPr lang="ru-RU" dirty="0"/>
              <a:t> это самая свободная, естественная форма погружения человека в реальную (или воображаемую) действительность с целью ее изучения, проявления собственного «</a:t>
            </a:r>
            <a:r>
              <a:rPr lang="ru-RU" b="1" dirty="0"/>
              <a:t>Я</a:t>
            </a:r>
            <a:r>
              <a:rPr lang="ru-RU" dirty="0"/>
              <a:t>», творчества, активности, самостоятельности, самореализации. </a:t>
            </a:r>
            <a:endParaRPr lang="ru-RU" dirty="0" smtClean="0"/>
          </a:p>
          <a:p>
            <a:endParaRPr lang="ru-RU" dirty="0"/>
          </a:p>
          <a:p>
            <a:r>
              <a:rPr lang="ru-RU" dirty="0" smtClean="0"/>
              <a:t>Именно </a:t>
            </a:r>
            <a:r>
              <a:rPr lang="ru-RU" dirty="0"/>
              <a:t>в игре каждый выбирает себе роль добровольно.</a:t>
            </a:r>
          </a:p>
        </p:txBody>
      </p:sp>
      <p:pic>
        <p:nvPicPr>
          <p:cNvPr id="1026" name="Picture 2" descr="https://static.tildacdn.com/tild6636-6133-4536-b961-336465343832/_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501008"/>
            <a:ext cx="3888431"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384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r>
              <a:rPr lang="ru-RU" b="1" dirty="0">
                <a:solidFill>
                  <a:srgbClr val="0070C0"/>
                </a:solidFill>
              </a:rPr>
              <a:t>Сущность метода проектов</a:t>
            </a:r>
          </a:p>
        </p:txBody>
      </p:sp>
      <p:sp>
        <p:nvSpPr>
          <p:cNvPr id="5" name="Прямоугольник 4"/>
          <p:cNvSpPr/>
          <p:nvPr/>
        </p:nvSpPr>
        <p:spPr>
          <a:xfrm>
            <a:off x="814053" y="1268760"/>
            <a:ext cx="7200800" cy="36933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i="1" dirty="0"/>
              <a:t>Сущность метода проектов</a:t>
            </a:r>
            <a:r>
              <a:rPr lang="ru-RU" dirty="0"/>
              <a:t> - это решение какой- либо проблемы (задачи) на основе самостоятельной деятельности учащихся при использовании соответствующих способов, средств, знаний, включая </a:t>
            </a:r>
            <a:r>
              <a:rPr lang="ru-RU" dirty="0" err="1"/>
              <a:t>межпредметные</a:t>
            </a:r>
            <a:r>
              <a:rPr lang="ru-RU" dirty="0"/>
              <a:t> и </a:t>
            </a:r>
            <a:r>
              <a:rPr lang="ru-RU" dirty="0" err="1"/>
              <a:t>надпредметные</a:t>
            </a:r>
            <a:r>
              <a:rPr lang="ru-RU" dirty="0"/>
              <a:t>, интеллектуальных и практических умений, а также реализации творческого потенциала для получения конкретного результата</a:t>
            </a:r>
            <a:r>
              <a:rPr lang="ru-RU" dirty="0" smtClean="0"/>
              <a:t>.</a:t>
            </a:r>
          </a:p>
          <a:p>
            <a:endParaRPr lang="ru-RU" dirty="0"/>
          </a:p>
          <a:p>
            <a:r>
              <a:rPr lang="ru-RU" dirty="0"/>
              <a:t>Использование личностно-ориентированных технологий способствует превращению ученика из объекта в субъект учебной деятельности, вносит значительный вклад в формирование самостоятельной познавательной деятельности, тем самым, повышая у ребенка мотивацию к обучению.</a:t>
            </a:r>
          </a:p>
        </p:txBody>
      </p:sp>
    </p:spTree>
    <p:extLst>
      <p:ext uri="{BB962C8B-B14F-4D97-AF65-F5344CB8AC3E}">
        <p14:creationId xmlns:p14="http://schemas.microsoft.com/office/powerpoint/2010/main" val="2742913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565920"/>
            <a:ext cx="7467600" cy="566936"/>
          </a:xfrm>
        </p:spPr>
        <p:txBody>
          <a:bodyPr>
            <a:normAutofit fontScale="90000"/>
          </a:bodyPr>
          <a:lstStyle/>
          <a:p>
            <a:r>
              <a:rPr lang="ru-RU" b="1" dirty="0">
                <a:solidFill>
                  <a:srgbClr val="0070C0"/>
                </a:solidFill>
              </a:rPr>
              <a:t>Придать уроку личностно – ориентированную направленность позволяет соблюдение следующих правил:</a:t>
            </a:r>
            <a:br>
              <a:rPr lang="ru-RU" b="1" dirty="0">
                <a:solidFill>
                  <a:srgbClr val="0070C0"/>
                </a:solidFill>
              </a:rPr>
            </a:br>
            <a:endParaRPr lang="ru-RU" b="1" dirty="0">
              <a:solidFill>
                <a:srgbClr val="0070C0"/>
              </a:solidFill>
            </a:endParaRPr>
          </a:p>
        </p:txBody>
      </p:sp>
      <p:sp>
        <p:nvSpPr>
          <p:cNvPr id="4" name="Прямоугольник 3"/>
          <p:cNvSpPr/>
          <p:nvPr/>
        </p:nvSpPr>
        <p:spPr>
          <a:xfrm>
            <a:off x="749943" y="1916832"/>
            <a:ext cx="7560840" cy="4093428"/>
          </a:xfrm>
          <a:prstGeom prst="rect">
            <a:avLst/>
          </a:prstGeom>
        </p:spPr>
        <p:txBody>
          <a:bodyPr wrap="square">
            <a:spAutoFit/>
          </a:bodyPr>
          <a:lstStyle/>
          <a:p>
            <a:pPr marL="285750" lvl="0" indent="-285750">
              <a:buFont typeface="Wingdings" pitchFamily="2" charset="2"/>
              <a:buChar char="ü"/>
            </a:pPr>
            <a:r>
              <a:rPr lang="ru-RU" sz="2000" dirty="0" smtClean="0"/>
              <a:t>создание </a:t>
            </a:r>
            <a:r>
              <a:rPr lang="ru-RU" sz="2000" dirty="0"/>
              <a:t>на уроке гуманистических взаимоотношений;</a:t>
            </a:r>
          </a:p>
          <a:p>
            <a:pPr marL="285750" lvl="0" indent="-285750">
              <a:buFont typeface="Wingdings" pitchFamily="2" charset="2"/>
              <a:buChar char="ü"/>
            </a:pPr>
            <a:r>
              <a:rPr lang="ru-RU" sz="2000" dirty="0"/>
              <a:t>признание приоритета личности перед коллективом;</a:t>
            </a:r>
          </a:p>
          <a:p>
            <a:pPr marL="285750" lvl="0" indent="-285750">
              <a:buFont typeface="Wingdings" pitchFamily="2" charset="2"/>
              <a:buChar char="ü"/>
            </a:pPr>
            <a:r>
              <a:rPr lang="ru-RU" sz="2000" dirty="0"/>
              <a:t>каждый ребенок осознает себя полноправной личностью и учится видеть и уважать личность в других;</a:t>
            </a:r>
          </a:p>
          <a:p>
            <a:pPr marL="285750" lvl="0" indent="-285750">
              <a:buFont typeface="Wingdings" pitchFamily="2" charset="2"/>
              <a:buChar char="ü"/>
            </a:pPr>
            <a:r>
              <a:rPr lang="ru-RU" sz="2000" dirty="0"/>
              <a:t>отказ от ранжирования детей на «сильных» и «слабых» - просто все дети разные, каждый умеет и знает что-то лучше других;</a:t>
            </a:r>
          </a:p>
          <a:p>
            <a:pPr marL="285750" lvl="0" indent="-285750">
              <a:buFont typeface="Wingdings" pitchFamily="2" charset="2"/>
              <a:buChar char="ü"/>
            </a:pPr>
            <a:r>
              <a:rPr lang="ru-RU" sz="2000" dirty="0"/>
              <a:t>переход от формулы «я тебя учу» к алгоритму «мы с тобой вместе учимся», и «мне интересно, что ты думаешь о …»;</a:t>
            </a:r>
          </a:p>
          <a:p>
            <a:pPr marL="285750" lvl="0" indent="-285750">
              <a:buFont typeface="Wingdings" pitchFamily="2" charset="2"/>
              <a:buChar char="ü"/>
            </a:pPr>
            <a:r>
              <a:rPr lang="ru-RU" sz="2000" dirty="0"/>
              <a:t>понимание того, что ученик имеет право на собственную образовательную траекторию и что ученик учится не для учителя и родителей, а для того, чтобы в будущем занять свое достойное место в жизни общества.</a:t>
            </a:r>
          </a:p>
        </p:txBody>
      </p:sp>
    </p:spTree>
    <p:extLst>
      <p:ext uri="{BB962C8B-B14F-4D97-AF65-F5344CB8AC3E}">
        <p14:creationId xmlns:p14="http://schemas.microsoft.com/office/powerpoint/2010/main" val="2083556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rPr>
              <a:t>Основные требования к личностно-ориентированному уроку</a:t>
            </a:r>
            <a:endParaRPr lang="ru-RU" dirty="0">
              <a:solidFill>
                <a:srgbClr val="0070C0"/>
              </a:solidFill>
            </a:endParaRPr>
          </a:p>
        </p:txBody>
      </p:sp>
      <p:sp>
        <p:nvSpPr>
          <p:cNvPr id="4" name="Прямоугольник 3"/>
          <p:cNvSpPr/>
          <p:nvPr/>
        </p:nvSpPr>
        <p:spPr>
          <a:xfrm>
            <a:off x="395536" y="1916832"/>
            <a:ext cx="7776864" cy="4247317"/>
          </a:xfrm>
          <a:prstGeom prst="rect">
            <a:avLst/>
          </a:prstGeom>
        </p:spPr>
        <p:txBody>
          <a:bodyPr wrap="square">
            <a:spAutoFit/>
          </a:bodyPr>
          <a:lstStyle/>
          <a:p>
            <a:pPr marL="285750" lvl="0" indent="-285750">
              <a:buFont typeface="Wingdings" pitchFamily="2" charset="2"/>
              <a:buChar char="ü"/>
            </a:pPr>
            <a:r>
              <a:rPr lang="ru-RU" dirty="0" smtClean="0"/>
              <a:t>Использование </a:t>
            </a:r>
            <a:r>
              <a:rPr lang="ru-RU" dirty="0"/>
              <a:t>разнообразных форм и методов организации учебной деятельности, позволяющих раскрыть субъектный опыт учащихся.</a:t>
            </a:r>
          </a:p>
          <a:p>
            <a:pPr marL="285750" lvl="0" indent="-285750">
              <a:buFont typeface="Wingdings" pitchFamily="2" charset="2"/>
              <a:buChar char="ü"/>
            </a:pPr>
            <a:r>
              <a:rPr lang="ru-RU" dirty="0"/>
              <a:t> Создание атмосферы заинтересованности каждого ученика в работе класса.</a:t>
            </a:r>
          </a:p>
          <a:p>
            <a:pPr marL="285750" lvl="0" indent="-285750">
              <a:buFont typeface="Wingdings" pitchFamily="2" charset="2"/>
              <a:buChar char="ü"/>
            </a:pPr>
            <a:r>
              <a:rPr lang="ru-RU" dirty="0"/>
              <a:t> Использование в ходе урока дидактического материала, позволяющего ученику выбрать наиболее значимые для него вид и форму учебного содержания.</a:t>
            </a:r>
          </a:p>
          <a:p>
            <a:pPr marL="285750" lvl="0" indent="-285750">
              <a:buFont typeface="Wingdings" pitchFamily="2" charset="2"/>
              <a:buChar char="ü"/>
            </a:pPr>
            <a:r>
              <a:rPr lang="ru-RU" dirty="0"/>
              <a:t> Оценивание  деятельности ученика не только по конечному результату, но и по процессу его достижения.</a:t>
            </a:r>
          </a:p>
          <a:p>
            <a:pPr marL="285750" lvl="0" indent="-285750">
              <a:buFont typeface="Wingdings" pitchFamily="2" charset="2"/>
              <a:buChar char="ü"/>
            </a:pPr>
            <a:r>
              <a:rPr lang="ru-RU" dirty="0"/>
              <a:t> Поощрение стремления ученика находить свой способ работы, анализировать способы работы других учеников.</a:t>
            </a:r>
          </a:p>
          <a:p>
            <a:pPr marL="285750" lvl="0" indent="-285750">
              <a:buFont typeface="Wingdings" pitchFamily="2" charset="2"/>
              <a:buChar char="ü"/>
            </a:pPr>
            <a:r>
              <a:rPr lang="ru-RU" dirty="0"/>
              <a:t> Создание педагогических ситуаций общения на уроке, позволяющих каждому ученику проявлять инициативу, самостоятельность, избирательность в способах работы</a:t>
            </a:r>
          </a:p>
        </p:txBody>
      </p:sp>
    </p:spTree>
    <p:extLst>
      <p:ext uri="{BB962C8B-B14F-4D97-AF65-F5344CB8AC3E}">
        <p14:creationId xmlns:p14="http://schemas.microsoft.com/office/powerpoint/2010/main" val="3566750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219" y="33184"/>
            <a:ext cx="7467600" cy="724942"/>
          </a:xfrm>
        </p:spPr>
        <p:txBody>
          <a:bodyPr/>
          <a:lstStyle/>
          <a:p>
            <a:pPr algn="ctr"/>
            <a:r>
              <a:rPr lang="ru-RU" b="1" dirty="0" smtClean="0">
                <a:solidFill>
                  <a:srgbClr val="0070C0"/>
                </a:solidFill>
              </a:rPr>
              <a:t>Заключение</a:t>
            </a:r>
            <a:endParaRPr lang="ru-RU" b="1" dirty="0">
              <a:solidFill>
                <a:srgbClr val="0070C0"/>
              </a:solidFill>
            </a:endParaRPr>
          </a:p>
        </p:txBody>
      </p:sp>
      <p:sp>
        <p:nvSpPr>
          <p:cNvPr id="4" name="Прямоугольник 3"/>
          <p:cNvSpPr/>
          <p:nvPr/>
        </p:nvSpPr>
        <p:spPr>
          <a:xfrm>
            <a:off x="611560" y="1052736"/>
            <a:ext cx="7992888" cy="5355312"/>
          </a:xfrm>
          <a:prstGeom prst="rect">
            <a:avLst/>
          </a:prstGeom>
        </p:spPr>
        <p:txBody>
          <a:bodyPr wrap="square">
            <a:spAutoFit/>
          </a:bodyPr>
          <a:lstStyle/>
          <a:p>
            <a:pPr marL="285750" indent="-285750">
              <a:buFont typeface="Wingdings" pitchFamily="2" charset="2"/>
              <a:buChar char="Ø"/>
            </a:pPr>
            <a:r>
              <a:rPr lang="ru-RU" dirty="0" smtClean="0"/>
              <a:t>Личностно-ориентированный </a:t>
            </a:r>
            <a:r>
              <a:rPr lang="ru-RU" dirty="0"/>
              <a:t>подход предполагает не формирование личности с заданными свойствами, а создание условий для полноценного проявления и соответственно развития личностных функций субъектов образовательного процесса. </a:t>
            </a:r>
            <a:endParaRPr lang="ru-RU" dirty="0" smtClean="0"/>
          </a:p>
          <a:p>
            <a:pPr marL="285750" indent="-285750">
              <a:buFont typeface="Wingdings" pitchFamily="2" charset="2"/>
              <a:buChar char="Ø"/>
            </a:pPr>
            <a:endParaRPr lang="ru-RU" dirty="0"/>
          </a:p>
          <a:p>
            <a:pPr marL="285750" indent="-285750">
              <a:buFont typeface="Wingdings" pitchFamily="2" charset="2"/>
              <a:buChar char="Ø"/>
            </a:pPr>
            <a:r>
              <a:rPr lang="ru-RU" dirty="0" smtClean="0"/>
              <a:t>Личностный </a:t>
            </a:r>
            <a:r>
              <a:rPr lang="ru-RU" dirty="0"/>
              <a:t>подход как направление деятельности педагога – это базовая ценностная ориентация педагога, определяющая его позицию во взаимодействии с каждым ребенком в коллективе. </a:t>
            </a:r>
            <a:endParaRPr lang="ru-RU" dirty="0" smtClean="0"/>
          </a:p>
          <a:p>
            <a:pPr marL="285750" indent="-285750">
              <a:buFont typeface="Wingdings" pitchFamily="2" charset="2"/>
              <a:buChar char="Ø"/>
            </a:pPr>
            <a:endParaRPr lang="ru-RU" dirty="0"/>
          </a:p>
          <a:p>
            <a:pPr marL="285750" indent="-285750">
              <a:buFont typeface="Wingdings" pitchFamily="2" charset="2"/>
              <a:buChar char="Ø"/>
            </a:pPr>
            <a:r>
              <a:rPr lang="ru-RU" dirty="0" smtClean="0"/>
              <a:t>Личностный </a:t>
            </a:r>
            <a:r>
              <a:rPr lang="ru-RU" dirty="0"/>
              <a:t>подход предполагает помощь педагогу и ребенку в осознании себя личностью, выявлении, раскрытии их возможностей, становлении самосознания, в осуществлении личностно-значимых и общественно приемлемых способов самоопределения, самореализации и самоутверждения</a:t>
            </a:r>
            <a:r>
              <a:rPr lang="ru-RU" dirty="0" smtClean="0"/>
              <a:t>.</a:t>
            </a:r>
          </a:p>
          <a:p>
            <a:pPr marL="285750" indent="-285750">
              <a:buFont typeface="Wingdings" pitchFamily="2" charset="2"/>
              <a:buChar char="Ø"/>
            </a:pPr>
            <a:endParaRPr lang="ru-RU" dirty="0"/>
          </a:p>
          <a:p>
            <a:pPr marL="285750" indent="-285750">
              <a:buFont typeface="Wingdings" pitchFamily="2" charset="2"/>
              <a:buChar char="Ø"/>
            </a:pPr>
            <a:r>
              <a:rPr lang="ru-RU" dirty="0"/>
              <a:t>На основании данного утверждения можно сделать актуальный вывод о необходимости </a:t>
            </a:r>
            <a:r>
              <a:rPr lang="ru-RU" b="1" dirty="0"/>
              <a:t>реализации</a:t>
            </a:r>
            <a:r>
              <a:rPr lang="ru-RU" dirty="0"/>
              <a:t> личностно-ориентированного подхода в обучении и воспитании.</a:t>
            </a:r>
          </a:p>
          <a:p>
            <a:pPr marL="285750" indent="-285750">
              <a:buFont typeface="Wingdings" pitchFamily="2" charset="2"/>
              <a:buChar char="Ø"/>
            </a:pPr>
            <a:r>
              <a:rPr lang="ru-RU" dirty="0"/>
              <a:t> </a:t>
            </a:r>
          </a:p>
        </p:txBody>
      </p:sp>
    </p:spTree>
    <p:extLst>
      <p:ext uri="{BB962C8B-B14F-4D97-AF65-F5344CB8AC3E}">
        <p14:creationId xmlns:p14="http://schemas.microsoft.com/office/powerpoint/2010/main" val="4164217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28602" y="836712"/>
            <a:ext cx="624644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a:t>Подростковый возраст – это уникальное время, и неслучайно человек в этом возрасте характеризуется в социально-психологических и медицинских исследованиях как личность, находящаяся в болезненном социальном и биологическом кризисе. </a:t>
            </a:r>
            <a:endParaRPr lang="ru-RU" dirty="0"/>
          </a:p>
        </p:txBody>
      </p:sp>
      <p:sp>
        <p:nvSpPr>
          <p:cNvPr id="6" name="Прямоугольник 5"/>
          <p:cNvSpPr/>
          <p:nvPr/>
        </p:nvSpPr>
        <p:spPr>
          <a:xfrm>
            <a:off x="1331640" y="3208908"/>
            <a:ext cx="6174432"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a:t>Ведущим видом деятельности подростка, как известно, является общение со сверстниками. Поэтому для этой возрастной группы детей особенно актуальной является социализация в сфере общения со сверстниками и осознание своей принадлежности к </a:t>
            </a:r>
            <a:r>
              <a:rPr lang="ru-RU" dirty="0" err="1"/>
              <a:t>референтной</a:t>
            </a:r>
            <a:r>
              <a:rPr lang="ru-RU" dirty="0"/>
              <a:t> группе. Для подростка резко возрастает значение коллективных отношений, расположение к нему товарищей, их оценка его поступков. </a:t>
            </a:r>
            <a:endParaRPr lang="ru-RU" dirty="0"/>
          </a:p>
        </p:txBody>
      </p:sp>
      <p:cxnSp>
        <p:nvCxnSpPr>
          <p:cNvPr id="8" name="Соединительная линия уступом 7"/>
          <p:cNvCxnSpPr/>
          <p:nvPr/>
        </p:nvCxnSpPr>
        <p:spPr>
          <a:xfrm rot="16200000" flipH="1">
            <a:off x="990184" y="2367464"/>
            <a:ext cx="826928" cy="720080"/>
          </a:xfrm>
          <a:prstGeom prst="bentConnector3">
            <a:avLst>
              <a:gd name="adj1" fmla="val 50000"/>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66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13792"/>
            <a:ext cx="7467600" cy="1143000"/>
          </a:xfrm>
        </p:spPr>
        <p:txBody>
          <a:bodyPr>
            <a:noAutofit/>
          </a:bodyPr>
          <a:lstStyle/>
          <a:p>
            <a:r>
              <a:rPr lang="ru-RU" sz="2000" b="1" dirty="0" smtClean="0">
                <a:solidFill>
                  <a:srgbClr val="7030A0"/>
                </a:solidFill>
              </a:rPr>
              <a:t>В области социально-психологической адаптации подростков выделено несколько признаков успешной социализации подростка в среде сверстников. Такой ребенок:</a:t>
            </a:r>
            <a:endParaRPr lang="ru-RU" sz="2000" b="1" dirty="0">
              <a:solidFill>
                <a:srgbClr val="7030A0"/>
              </a:solidFill>
            </a:endParaRPr>
          </a:p>
        </p:txBody>
      </p:sp>
      <p:sp>
        <p:nvSpPr>
          <p:cNvPr id="3" name="Объект 2"/>
          <p:cNvSpPr>
            <a:spLocks noGrp="1"/>
          </p:cNvSpPr>
          <p:nvPr>
            <p:ph sz="quarter" idx="1"/>
          </p:nvPr>
        </p:nvSpPr>
        <p:spPr>
          <a:xfrm>
            <a:off x="457200" y="1556792"/>
            <a:ext cx="7931224" cy="5112568"/>
          </a:xfrm>
        </p:spPr>
        <p:txBody>
          <a:bodyPr>
            <a:normAutofit fontScale="70000" lnSpcReduction="20000"/>
          </a:bodyPr>
          <a:lstStyle/>
          <a:p>
            <a:r>
              <a:rPr lang="ru-RU" dirty="0" smtClean="0"/>
              <a:t>- </a:t>
            </a:r>
            <a:r>
              <a:rPr lang="ru-RU" dirty="0"/>
              <a:t>находится в </a:t>
            </a:r>
            <a:r>
              <a:rPr lang="ru-RU" dirty="0" err="1"/>
              <a:t>референтной</a:t>
            </a:r>
            <a:r>
              <a:rPr lang="ru-RU" dirty="0"/>
              <a:t> группе и удовлетворен ею. Нормы и ценности данной группы играют решающую роль в его социализации, в усвоении им определенного социального опыта;</a:t>
            </a:r>
          </a:p>
          <a:p>
            <a:r>
              <a:rPr lang="ru-RU" dirty="0"/>
              <a:t>- имеет возможность реализовать и выразить себя в </a:t>
            </a:r>
            <a:r>
              <a:rPr lang="ru-RU" dirty="0" err="1"/>
              <a:t>общегрупповой</a:t>
            </a:r>
            <a:r>
              <a:rPr lang="ru-RU" dirty="0"/>
              <a:t> деятельности, которая одобряется членами группы и другими окружающими его людьми (соседи, учителя, сверстники и так далее);</a:t>
            </a:r>
          </a:p>
          <a:p>
            <a:r>
              <a:rPr lang="ru-RU" dirty="0"/>
              <a:t>- имеет признание и высокий статус в группе, способен считаться с «коллективными интересами», уважает нормы коллективной жизни;</a:t>
            </a:r>
          </a:p>
          <a:p>
            <a:r>
              <a:rPr lang="ru-RU" dirty="0"/>
              <a:t>- способен устанавливать длительные межличностные контакты с различными людьми, проявлять к ним внимательное отношение;</a:t>
            </a:r>
          </a:p>
          <a:p>
            <a:r>
              <a:rPr lang="ru-RU" dirty="0"/>
              <a:t>- имеет адекватное возрасту представление о самом себе, о своих способностях, умеет оценить результаты своей деятельности;</a:t>
            </a:r>
          </a:p>
          <a:p>
            <a:r>
              <a:rPr lang="ru-RU" dirty="0"/>
              <a:t>- имеет широкий выбор вариантов поведения, направленных на удовлетворение своих потребностей;</a:t>
            </a:r>
          </a:p>
          <a:p>
            <a:r>
              <a:rPr lang="ru-RU" dirty="0"/>
              <a:t>- способен конструктивно реагировать на сложную конфликтную ситуацию, владеет эффективными способами психологической защиты.</a:t>
            </a:r>
          </a:p>
          <a:p>
            <a:endParaRPr lang="ru-RU" dirty="0"/>
          </a:p>
        </p:txBody>
      </p:sp>
    </p:spTree>
    <p:extLst>
      <p:ext uri="{BB962C8B-B14F-4D97-AF65-F5344CB8AC3E}">
        <p14:creationId xmlns:p14="http://schemas.microsoft.com/office/powerpoint/2010/main" val="1123208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33872"/>
            <a:ext cx="7467600" cy="1143000"/>
          </a:xfrm>
        </p:spPr>
        <p:txBody>
          <a:bodyPr>
            <a:normAutofit fontScale="90000"/>
          </a:bodyPr>
          <a:lstStyle/>
          <a:p>
            <a:r>
              <a:rPr lang="ru-RU" b="1" i="1" u="sng" dirty="0">
                <a:solidFill>
                  <a:srgbClr val="7030A0"/>
                </a:solidFill>
              </a:rPr>
              <a:t>Цель работы</a:t>
            </a:r>
            <a:r>
              <a:rPr lang="ru-RU" b="1" i="1" u="sng" dirty="0" smtClean="0">
                <a:solidFill>
                  <a:srgbClr val="7030A0"/>
                </a:solidFill>
              </a:rPr>
              <a:t>:</a:t>
            </a:r>
            <a:br>
              <a:rPr lang="ru-RU" b="1" i="1" u="sng" dirty="0" smtClean="0">
                <a:solidFill>
                  <a:srgbClr val="7030A0"/>
                </a:solidFill>
              </a:rPr>
            </a:br>
            <a:r>
              <a:rPr lang="ru-RU" b="1" dirty="0" smtClean="0">
                <a:solidFill>
                  <a:srgbClr val="7030A0"/>
                </a:solidFill>
              </a:rPr>
              <a:t>обсуждение </a:t>
            </a:r>
            <a:r>
              <a:rPr lang="ru-RU" b="1" dirty="0">
                <a:solidFill>
                  <a:srgbClr val="7030A0"/>
                </a:solidFill>
              </a:rPr>
              <a:t>эффективности личностно-ориентированного подхода и влияние его на качество обучения.     </a:t>
            </a:r>
          </a:p>
        </p:txBody>
      </p:sp>
      <p:sp>
        <p:nvSpPr>
          <p:cNvPr id="3" name="Объект 2"/>
          <p:cNvSpPr>
            <a:spLocks noGrp="1"/>
          </p:cNvSpPr>
          <p:nvPr>
            <p:ph sz="quarter" idx="1"/>
          </p:nvPr>
        </p:nvSpPr>
        <p:spPr>
          <a:xfrm>
            <a:off x="467544" y="2204864"/>
            <a:ext cx="7467600" cy="4873752"/>
          </a:xfrm>
        </p:spPr>
        <p:txBody>
          <a:bodyPr>
            <a:normAutofit/>
          </a:bodyPr>
          <a:lstStyle/>
          <a:p>
            <a:pPr marL="0" indent="0">
              <a:buNone/>
            </a:pPr>
            <a:endParaRPr lang="ru-RU" b="1" dirty="0" smtClean="0">
              <a:solidFill>
                <a:srgbClr val="7030A0"/>
              </a:solidFill>
            </a:endParaRPr>
          </a:p>
          <a:p>
            <a:pPr marL="0" indent="0">
              <a:buNone/>
            </a:pPr>
            <a:r>
              <a:rPr lang="ru-RU" b="1" dirty="0" smtClean="0">
                <a:solidFill>
                  <a:srgbClr val="7030A0"/>
                </a:solidFill>
              </a:rPr>
              <a:t>Для </a:t>
            </a:r>
            <a:r>
              <a:rPr lang="ru-RU" b="1" dirty="0">
                <a:solidFill>
                  <a:srgbClr val="7030A0"/>
                </a:solidFill>
              </a:rPr>
              <a:t>достижения цели ставятся следующие задачи:</a:t>
            </a:r>
          </a:p>
          <a:p>
            <a:pPr marL="0" indent="0">
              <a:buNone/>
            </a:pPr>
            <a:r>
              <a:rPr lang="ru-RU" dirty="0"/>
              <a:t>1.  Раскрыть сущность  личностно-ориентированного  подхода.</a:t>
            </a:r>
            <a:br>
              <a:rPr lang="ru-RU" dirty="0"/>
            </a:br>
            <a:r>
              <a:rPr lang="ru-RU" dirty="0"/>
              <a:t>2.  Охарактеризовать технологии личностно-ориентированного  обучения и воспитания.</a:t>
            </a:r>
            <a:r>
              <a:rPr lang="ru-RU" i="1" dirty="0"/>
              <a:t/>
            </a:r>
            <a:br>
              <a:rPr lang="ru-RU" i="1" dirty="0"/>
            </a:br>
            <a:r>
              <a:rPr lang="ru-RU" dirty="0"/>
              <a:t>3. </a:t>
            </a:r>
            <a:r>
              <a:rPr lang="ru-RU" dirty="0" smtClean="0"/>
              <a:t>Выявить </a:t>
            </a:r>
            <a:r>
              <a:rPr lang="ru-RU" dirty="0"/>
              <a:t>влияние личностно-ориентированного обучение на развитие и саморазвитие личности ученика</a:t>
            </a:r>
          </a:p>
          <a:p>
            <a:pPr marL="0" indent="0">
              <a:buNone/>
            </a:pPr>
            <a:endParaRPr lang="ru-RU" dirty="0"/>
          </a:p>
        </p:txBody>
      </p:sp>
    </p:spTree>
    <p:extLst>
      <p:ext uri="{BB962C8B-B14F-4D97-AF65-F5344CB8AC3E}">
        <p14:creationId xmlns:p14="http://schemas.microsoft.com/office/powerpoint/2010/main" val="2304477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49848"/>
            <a:ext cx="7467600" cy="1938992"/>
          </a:xfrm>
          <a:prstGeom prst="rect">
            <a:avLst/>
          </a:prstGeom>
        </p:spPr>
        <p:txBody>
          <a:bodyPr wrap="square">
            <a:spAutoFit/>
          </a:bodyPr>
          <a:lstStyle/>
          <a:p>
            <a:r>
              <a:rPr lang="ru-RU" sz="2400" b="1" dirty="0" smtClean="0">
                <a:solidFill>
                  <a:srgbClr val="7030A0"/>
                </a:solidFill>
              </a:rPr>
              <a:t>Суть </a:t>
            </a:r>
            <a:r>
              <a:rPr lang="ru-RU" sz="2400" b="1" dirty="0">
                <a:solidFill>
                  <a:srgbClr val="7030A0"/>
                </a:solidFill>
              </a:rPr>
              <a:t>личностно-ориентированного подхода заключается в том, чтобы идти не от учебного предмета к ребенку, а от возможностей, которыми располагает </a:t>
            </a:r>
            <a:r>
              <a:rPr lang="ru-RU" sz="2400" b="1" dirty="0" smtClean="0">
                <a:solidFill>
                  <a:srgbClr val="7030A0"/>
                </a:solidFill>
              </a:rPr>
              <a:t>подросток</a:t>
            </a:r>
            <a:r>
              <a:rPr lang="ru-RU" sz="2400" b="1" dirty="0">
                <a:solidFill>
                  <a:srgbClr val="7030A0"/>
                </a:solidFill>
              </a:rPr>
              <a:t>                         </a:t>
            </a:r>
          </a:p>
        </p:txBody>
      </p:sp>
      <p:grpSp>
        <p:nvGrpSpPr>
          <p:cNvPr id="32" name="Группа 31"/>
          <p:cNvGrpSpPr/>
          <p:nvPr/>
        </p:nvGrpSpPr>
        <p:grpSpPr>
          <a:xfrm>
            <a:off x="683568" y="1930845"/>
            <a:ext cx="6905543" cy="4646572"/>
            <a:chOff x="683568" y="1460432"/>
            <a:chExt cx="6905543" cy="5116985"/>
          </a:xfrm>
        </p:grpSpPr>
        <p:grpSp>
          <p:nvGrpSpPr>
            <p:cNvPr id="22" name="Группа 21"/>
            <p:cNvGrpSpPr/>
            <p:nvPr/>
          </p:nvGrpSpPr>
          <p:grpSpPr>
            <a:xfrm>
              <a:off x="1115616" y="2236455"/>
              <a:ext cx="6473495" cy="4340962"/>
              <a:chOff x="1115616" y="1834583"/>
              <a:chExt cx="6473495" cy="4340962"/>
            </a:xfrm>
          </p:grpSpPr>
          <p:grpSp>
            <p:nvGrpSpPr>
              <p:cNvPr id="8" name="Группа 7"/>
              <p:cNvGrpSpPr/>
              <p:nvPr/>
            </p:nvGrpSpPr>
            <p:grpSpPr>
              <a:xfrm>
                <a:off x="1121785" y="2996952"/>
                <a:ext cx="6448458" cy="946345"/>
                <a:chOff x="1019141" y="2501"/>
                <a:chExt cx="6448458" cy="946345"/>
              </a:xfrm>
            </p:grpSpPr>
            <p:sp>
              <p:nvSpPr>
                <p:cNvPr id="9" name="Прямоугольник с двумя скругленными соседними углами 8"/>
                <p:cNvSpPr/>
                <p:nvPr/>
              </p:nvSpPr>
              <p:spPr>
                <a:xfrm rot="5400000">
                  <a:off x="3770197" y="-2748555"/>
                  <a:ext cx="946345" cy="644845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Прямоугольник 9"/>
                <p:cNvSpPr/>
                <p:nvPr/>
              </p:nvSpPr>
              <p:spPr>
                <a:xfrm>
                  <a:off x="1019141" y="48698"/>
                  <a:ext cx="6402261" cy="853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smtClean="0"/>
                    <a:t>познания </a:t>
                  </a:r>
                  <a:r>
                    <a:rPr lang="ru-RU" sz="1900" kern="1200" dirty="0" smtClean="0"/>
                    <a:t>интересов, качеств характера, особенностей мыслительного процесса,  </a:t>
                  </a:r>
                  <a:endParaRPr lang="ru-RU" sz="1900" kern="1200" dirty="0"/>
                </a:p>
              </p:txBody>
            </p:sp>
          </p:grpSp>
          <p:grpSp>
            <p:nvGrpSpPr>
              <p:cNvPr id="11" name="Группа 10"/>
              <p:cNvGrpSpPr/>
              <p:nvPr/>
            </p:nvGrpSpPr>
            <p:grpSpPr>
              <a:xfrm>
                <a:off x="1126780" y="4077072"/>
                <a:ext cx="6448458" cy="946345"/>
                <a:chOff x="1019141" y="1262506"/>
                <a:chExt cx="6448458" cy="946345"/>
              </a:xfrm>
            </p:grpSpPr>
            <p:sp>
              <p:nvSpPr>
                <p:cNvPr id="12" name="Прямоугольник с двумя скругленными соседними углами 11"/>
                <p:cNvSpPr/>
                <p:nvPr/>
              </p:nvSpPr>
              <p:spPr>
                <a:xfrm rot="5400000">
                  <a:off x="3770197" y="-1488550"/>
                  <a:ext cx="946345" cy="644845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Прямоугольник 12"/>
                <p:cNvSpPr/>
                <p:nvPr/>
              </p:nvSpPr>
              <p:spPr>
                <a:xfrm>
                  <a:off x="1019141" y="1308703"/>
                  <a:ext cx="6402261" cy="853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smtClean="0"/>
                    <a:t>учет </a:t>
                  </a:r>
                  <a:r>
                    <a:rPr lang="ru-RU" sz="1900" kern="1200" dirty="0" smtClean="0"/>
                    <a:t>особенностей личности в учебно-воспитательном процессе, </a:t>
                  </a:r>
                  <a:endParaRPr lang="ru-RU" sz="1900" kern="1200" dirty="0"/>
                </a:p>
              </p:txBody>
            </p:sp>
          </p:grpSp>
          <p:grpSp>
            <p:nvGrpSpPr>
              <p:cNvPr id="14" name="Группа 13"/>
              <p:cNvGrpSpPr/>
              <p:nvPr/>
            </p:nvGrpSpPr>
            <p:grpSpPr>
              <a:xfrm>
                <a:off x="1115616" y="5229200"/>
                <a:ext cx="6448458" cy="946345"/>
                <a:chOff x="1019141" y="2522512"/>
                <a:chExt cx="6448458" cy="946345"/>
              </a:xfrm>
            </p:grpSpPr>
            <p:sp>
              <p:nvSpPr>
                <p:cNvPr id="15" name="Прямоугольник с двумя скругленными соседними углами 14"/>
                <p:cNvSpPr/>
                <p:nvPr/>
              </p:nvSpPr>
              <p:spPr>
                <a:xfrm rot="5400000">
                  <a:off x="3770197" y="-228544"/>
                  <a:ext cx="946345" cy="644845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Прямоугольник 15"/>
                <p:cNvSpPr/>
                <p:nvPr/>
              </p:nvSpPr>
              <p:spPr>
                <a:xfrm>
                  <a:off x="1019141" y="2568709"/>
                  <a:ext cx="6402261" cy="853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smtClean="0"/>
                    <a:t>создание индивидуальных программ развития личности. </a:t>
                  </a:r>
                  <a:endParaRPr lang="ru-RU" sz="1900" kern="1200" dirty="0"/>
                </a:p>
              </p:txBody>
            </p:sp>
          </p:grpSp>
          <p:grpSp>
            <p:nvGrpSpPr>
              <p:cNvPr id="18" name="Группа 17"/>
              <p:cNvGrpSpPr/>
              <p:nvPr/>
            </p:nvGrpSpPr>
            <p:grpSpPr>
              <a:xfrm>
                <a:off x="1140653" y="1834583"/>
                <a:ext cx="6448458" cy="946345"/>
                <a:chOff x="1019141" y="2501"/>
                <a:chExt cx="6448458" cy="946345"/>
              </a:xfrm>
            </p:grpSpPr>
            <p:sp>
              <p:nvSpPr>
                <p:cNvPr id="19" name="Прямоугольник с двумя скругленными соседними углами 18"/>
                <p:cNvSpPr/>
                <p:nvPr/>
              </p:nvSpPr>
              <p:spPr>
                <a:xfrm rot="5400000">
                  <a:off x="3770197" y="-2748555"/>
                  <a:ext cx="946345" cy="644845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Прямоугольник 19"/>
                <p:cNvSpPr/>
                <p:nvPr/>
              </p:nvSpPr>
              <p:spPr>
                <a:xfrm>
                  <a:off x="1019141" y="48698"/>
                  <a:ext cx="6402261" cy="853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smtClean="0"/>
                    <a:t>поиск лучших качеств личности,   </a:t>
                  </a:r>
                  <a:endParaRPr lang="ru-RU" sz="1900" kern="1200" dirty="0"/>
                </a:p>
              </p:txBody>
            </p:sp>
          </p:grpSp>
        </p:grpSp>
        <p:sp>
          <p:nvSpPr>
            <p:cNvPr id="21" name="Прямоугольник 20"/>
            <p:cNvSpPr/>
            <p:nvPr/>
          </p:nvSpPr>
          <p:spPr>
            <a:xfrm>
              <a:off x="1907704" y="1460432"/>
              <a:ext cx="5182829" cy="643977"/>
            </a:xfrm>
            <a:prstGeom prst="rect">
              <a:avLst/>
            </a:prstGeom>
            <a:noFill/>
          </p:spPr>
          <p:style>
            <a:lnRef idx="2">
              <a:schemeClr val="accent2"/>
            </a:lnRef>
            <a:fillRef idx="1">
              <a:schemeClr val="lt1"/>
            </a:fillRef>
            <a:effectRef idx="0">
              <a:schemeClr val="accent2"/>
            </a:effectRef>
            <a:fontRef idx="minor">
              <a:schemeClr val="dk1"/>
            </a:fontRef>
          </p:style>
          <p:txBody>
            <a:bodyPr wrap="none">
              <a:spAutoFit/>
            </a:bodyPr>
            <a:lstStyle/>
            <a:p>
              <a:pPr lvl="0"/>
              <a:r>
                <a:rPr lang="ru-RU" sz="3200" b="1" dirty="0">
                  <a:solidFill>
                    <a:schemeClr val="accent1">
                      <a:lumMod val="75000"/>
                    </a:schemeClr>
                  </a:solidFill>
                </a:rPr>
                <a:t>Для этого необходимы</a:t>
              </a:r>
              <a:endParaRPr lang="ru-RU" sz="3200" b="1" dirty="0">
                <a:solidFill>
                  <a:schemeClr val="accent1">
                    <a:lumMod val="75000"/>
                  </a:schemeClr>
                </a:solidFill>
              </a:endParaRPr>
            </a:p>
          </p:txBody>
        </p:sp>
        <p:cxnSp>
          <p:nvCxnSpPr>
            <p:cNvPr id="24" name="Прямая со стрелкой 23"/>
            <p:cNvCxnSpPr>
              <a:endCxn id="19" idx="1"/>
            </p:cNvCxnSpPr>
            <p:nvPr/>
          </p:nvCxnSpPr>
          <p:spPr>
            <a:xfrm>
              <a:off x="683568" y="2709627"/>
              <a:ext cx="457085"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683568" y="3877610"/>
              <a:ext cx="457085"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683568" y="4975377"/>
              <a:ext cx="457085"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700529" y="6124180"/>
              <a:ext cx="457085"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683568" y="1772754"/>
              <a:ext cx="16961" cy="43514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endCxn id="21" idx="1"/>
            </p:cNvCxnSpPr>
            <p:nvPr/>
          </p:nvCxnSpPr>
          <p:spPr>
            <a:xfrm>
              <a:off x="700529" y="1752819"/>
              <a:ext cx="1207175" cy="296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49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accent1">
                    <a:lumMod val="75000"/>
                  </a:schemeClr>
                </a:solidFill>
              </a:rPr>
              <a:t>Актуальность личностно-ориентированного подхода</a:t>
            </a:r>
            <a:endParaRPr lang="ru-RU" b="1" dirty="0">
              <a:solidFill>
                <a:schemeClr val="accent1">
                  <a:lumMod val="75000"/>
                </a:schemeClr>
              </a:solidFill>
            </a:endParaRPr>
          </a:p>
        </p:txBody>
      </p:sp>
      <p:sp>
        <p:nvSpPr>
          <p:cNvPr id="4" name="Прямоугольник 3"/>
          <p:cNvSpPr/>
          <p:nvPr/>
        </p:nvSpPr>
        <p:spPr>
          <a:xfrm>
            <a:off x="480072" y="1700808"/>
            <a:ext cx="7899815" cy="2308324"/>
          </a:xfrm>
          <a:prstGeom prst="rect">
            <a:avLst/>
          </a:prstGeom>
          <a:gradFill flip="none" rotWithShape="1">
            <a:gsLst>
              <a:gs pos="34000">
                <a:schemeClr val="bg1"/>
              </a:gs>
              <a:gs pos="63000">
                <a:schemeClr val="accent1">
                  <a:tint val="38000"/>
                  <a:satMod val="260000"/>
                </a:schemeClr>
              </a:gs>
              <a:gs pos="75000">
                <a:schemeClr val="accent1">
                  <a:tint val="55000"/>
                  <a:satMod val="255000"/>
                </a:schemeClr>
              </a:gs>
              <a:gs pos="100000">
                <a:schemeClr val="accent1">
                  <a:tint val="70000"/>
                  <a:satMod val="255000"/>
                </a:schemeClr>
              </a:gs>
            </a:gsLst>
            <a:path path="circle">
              <a:fillToRect t="100000" r="100000"/>
            </a:path>
            <a:tileRect l="-100000" b="-100000"/>
          </a:gra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ru-RU" dirty="0"/>
              <a:t>Таким образом, актуальность  обусловлена необходимостью пересмотра личностно-ориентированного подхода к ведению уроков не только в содержании образования (что связывается обычно с изменением учебных планов, программ, учебников), но и в технологии образовательного процесса, понимаемого нами как своеобразное сочетание обучения и учения специально организуемое обучение является основным, но далеко не единственным источником этого опыта.          </a:t>
            </a:r>
          </a:p>
        </p:txBody>
      </p:sp>
    </p:spTree>
    <p:extLst>
      <p:ext uri="{BB962C8B-B14F-4D97-AF65-F5344CB8AC3E}">
        <p14:creationId xmlns:p14="http://schemas.microsoft.com/office/powerpoint/2010/main" val="851572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9816"/>
            <a:ext cx="7467600" cy="1143000"/>
          </a:xfrm>
        </p:spPr>
        <p:txBody>
          <a:bodyPr>
            <a:normAutofit fontScale="90000"/>
          </a:bodyPr>
          <a:lstStyle/>
          <a:p>
            <a:r>
              <a:rPr lang="ru-RU" b="1" dirty="0">
                <a:solidFill>
                  <a:schemeClr val="accent1">
                    <a:lumMod val="75000"/>
                  </a:schemeClr>
                </a:solidFill>
              </a:rPr>
              <a:t>Сущность личностно-ориентированного подхода в учебно-воспитательном процессе</a:t>
            </a:r>
            <a:br>
              <a:rPr lang="ru-RU" b="1" dirty="0">
                <a:solidFill>
                  <a:schemeClr val="accent1">
                    <a:lumMod val="75000"/>
                  </a:schemeClr>
                </a:solidFill>
              </a:rPr>
            </a:br>
            <a:endParaRPr lang="ru-RU" b="1" dirty="0">
              <a:solidFill>
                <a:schemeClr val="accent1">
                  <a:lumMod val="75000"/>
                </a:schemeClr>
              </a:solidFill>
            </a:endParaRPr>
          </a:p>
        </p:txBody>
      </p:sp>
      <p:sp>
        <p:nvSpPr>
          <p:cNvPr id="4" name="Прямоугольник 3"/>
          <p:cNvSpPr/>
          <p:nvPr/>
        </p:nvSpPr>
        <p:spPr>
          <a:xfrm>
            <a:off x="3059832" y="3429000"/>
            <a:ext cx="3672408" cy="1200329"/>
          </a:xfrm>
          <a:prstGeom prst="rect">
            <a:avLst/>
          </a:prstGeom>
        </p:spPr>
        <p:txBody>
          <a:bodyPr wrap="square">
            <a:spAutoFit/>
          </a:bodyPr>
          <a:lstStyle/>
          <a:p>
            <a:r>
              <a:rPr lang="ru-RU" dirty="0" smtClean="0"/>
              <a:t>В </a:t>
            </a:r>
            <a:r>
              <a:rPr lang="ru-RU" dirty="0"/>
              <a:t>современных условиях активизируется развитие педагогики в самых разных направлениях</a:t>
            </a:r>
            <a:r>
              <a:rPr lang="ru-RU" dirty="0" smtClean="0"/>
              <a:t>:</a:t>
            </a:r>
            <a:endParaRPr lang="ru-RU" dirty="0"/>
          </a:p>
        </p:txBody>
      </p:sp>
      <p:graphicFrame>
        <p:nvGraphicFramePr>
          <p:cNvPr id="7" name="Схема 6"/>
          <p:cNvGraphicFramePr/>
          <p:nvPr>
            <p:extLst>
              <p:ext uri="{D42A27DB-BD31-4B8C-83A1-F6EECF244321}">
                <p14:modId xmlns:p14="http://schemas.microsoft.com/office/powerpoint/2010/main" val="1609665893"/>
              </p:ext>
            </p:extLst>
          </p:nvPr>
        </p:nvGraphicFramePr>
        <p:xfrm>
          <a:off x="1115616" y="1484784"/>
          <a:ext cx="705678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871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33121" y="3573016"/>
            <a:ext cx="7899815" cy="3046988"/>
          </a:xfrm>
          <a:prstGeom prst="rect">
            <a:avLst/>
          </a:prstGeom>
          <a:gradFill flip="none" rotWithShape="1">
            <a:gsLst>
              <a:gs pos="34000">
                <a:schemeClr val="bg1"/>
              </a:gs>
              <a:gs pos="63000">
                <a:schemeClr val="accent1">
                  <a:tint val="38000"/>
                  <a:satMod val="260000"/>
                </a:schemeClr>
              </a:gs>
              <a:gs pos="75000">
                <a:schemeClr val="accent1">
                  <a:tint val="55000"/>
                  <a:satMod val="255000"/>
                </a:schemeClr>
              </a:gs>
              <a:gs pos="100000">
                <a:schemeClr val="accent1">
                  <a:tint val="70000"/>
                  <a:satMod val="255000"/>
                </a:schemeClr>
              </a:gs>
            </a:gsLst>
            <a:path path="circle">
              <a:fillToRect t="100000" r="100000"/>
            </a:path>
            <a:tileRect l="-100000" b="-100000"/>
          </a:gra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400" dirty="0"/>
              <a:t>В теории гуманистической педагогики, где личность ребенка представляется как общечеловеческая ценность, правомерны понятия "личностно-ориентированное образование", "личностно-ориентированное воспитание", "личностно-ориентированное образование", "личностный подход".</a:t>
            </a:r>
          </a:p>
          <a:p>
            <a:r>
              <a:rPr lang="ru-RU" sz="2400" dirty="0"/>
              <a:t>      </a:t>
            </a:r>
          </a:p>
        </p:txBody>
      </p:sp>
      <p:sp>
        <p:nvSpPr>
          <p:cNvPr id="6" name="Прямоугольник 5"/>
          <p:cNvSpPr/>
          <p:nvPr/>
        </p:nvSpPr>
        <p:spPr>
          <a:xfrm>
            <a:off x="445564" y="1772816"/>
            <a:ext cx="7899815" cy="1569660"/>
          </a:xfrm>
          <a:prstGeom prst="rect">
            <a:avLst/>
          </a:prstGeom>
          <a:gradFill flip="none" rotWithShape="1">
            <a:gsLst>
              <a:gs pos="34000">
                <a:schemeClr val="bg1"/>
              </a:gs>
              <a:gs pos="63000">
                <a:schemeClr val="accent1">
                  <a:tint val="38000"/>
                  <a:satMod val="260000"/>
                </a:schemeClr>
              </a:gs>
              <a:gs pos="75000">
                <a:schemeClr val="accent1">
                  <a:tint val="55000"/>
                  <a:satMod val="255000"/>
                </a:schemeClr>
              </a:gs>
              <a:gs pos="100000">
                <a:schemeClr val="accent1">
                  <a:tint val="70000"/>
                  <a:satMod val="255000"/>
                </a:schemeClr>
              </a:gs>
            </a:gsLst>
            <a:path path="circle">
              <a:fillToRect t="100000" r="100000"/>
            </a:path>
            <a:tileRect l="-100000" b="-100000"/>
          </a:gra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400" dirty="0"/>
              <a:t>Предметом гуманистической педагогики является воспитание Человека, гуманной свободной личности, способной жить и творить в будущем демократическом обществе</a:t>
            </a:r>
            <a:r>
              <a:rPr lang="ru-RU" sz="2400" dirty="0" smtClean="0"/>
              <a:t>.</a:t>
            </a:r>
            <a:r>
              <a:rPr lang="ru-RU" sz="2400" dirty="0"/>
              <a:t>      </a:t>
            </a:r>
          </a:p>
        </p:txBody>
      </p:sp>
      <p:sp>
        <p:nvSpPr>
          <p:cNvPr id="8" name="Заголовок 1"/>
          <p:cNvSpPr>
            <a:spLocks noGrp="1"/>
          </p:cNvSpPr>
          <p:nvPr>
            <p:ph type="title"/>
          </p:nvPr>
        </p:nvSpPr>
        <p:spPr>
          <a:xfrm>
            <a:off x="457200" y="629816"/>
            <a:ext cx="7467600" cy="1143000"/>
          </a:xfrm>
        </p:spPr>
        <p:txBody>
          <a:bodyPr>
            <a:normAutofit fontScale="90000"/>
          </a:bodyPr>
          <a:lstStyle/>
          <a:p>
            <a:r>
              <a:rPr lang="ru-RU" b="1" dirty="0">
                <a:solidFill>
                  <a:schemeClr val="accent1">
                    <a:lumMod val="75000"/>
                  </a:schemeClr>
                </a:solidFill>
              </a:rPr>
              <a:t>Сущность личностно-ориентированного подхода в учебно-воспитательном процессе</a:t>
            </a:r>
            <a:br>
              <a:rPr lang="ru-RU" b="1" dirty="0">
                <a:solidFill>
                  <a:schemeClr val="accent1">
                    <a:lumMod val="75000"/>
                  </a:schemeClr>
                </a:solidFill>
              </a:rPr>
            </a:br>
            <a:endParaRPr lang="ru-RU" b="1" dirty="0">
              <a:solidFill>
                <a:schemeClr val="accent1">
                  <a:lumMod val="75000"/>
                </a:schemeClr>
              </a:solidFill>
            </a:endParaRPr>
          </a:p>
        </p:txBody>
      </p:sp>
    </p:spTree>
    <p:extLst>
      <p:ext uri="{BB962C8B-B14F-4D97-AF65-F5344CB8AC3E}">
        <p14:creationId xmlns:p14="http://schemas.microsoft.com/office/powerpoint/2010/main" val="12622378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214</TotalTime>
  <Words>1197</Words>
  <Application>Microsoft Office PowerPoint</Application>
  <PresentationFormat>Экран (4:3)</PresentationFormat>
  <Paragraphs>129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Эркер</vt:lpstr>
      <vt:lpstr>Личностно-ориентированный  подход, как  важное условие эффективности процесса обучения</vt:lpstr>
      <vt:lpstr>Личностно-ориентированный  подход, как  важное условие эффективности процесса обучения </vt:lpstr>
      <vt:lpstr>Презентация PowerPoint</vt:lpstr>
      <vt:lpstr>В области социально-психологической адаптации подростков выделено несколько признаков успешной социализации подростка в среде сверстников. Такой ребенок:</vt:lpstr>
      <vt:lpstr>Цель работы: обсуждение эффективности личностно-ориентированного подхода и влияние его на качество обучения.     </vt:lpstr>
      <vt:lpstr>Суть личностно-ориентированного подхода заключается в том, чтобы идти не от учебного предмета к ребенку, а от возможностей, которыми располагает подросток                         </vt:lpstr>
      <vt:lpstr>Актуальность личностно-ориентированного подхода</vt:lpstr>
      <vt:lpstr>Сущность личностно-ориентированного подхода в учебно-воспитательном процессе </vt:lpstr>
      <vt:lpstr>Сущность личностно-ориентированного подхода в учебно-воспитательном процессе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личностно-ориентированном подходе  выделяются следующие принципы:</vt:lpstr>
      <vt:lpstr>В личностно-ориентированном подходе  выделяются следующие принципы:</vt:lpstr>
      <vt:lpstr>В личностно-ориентированном подходе  выделяются следующие принципы:</vt:lpstr>
      <vt:lpstr>Главная задача</vt:lpstr>
      <vt:lpstr>Личностные качества, необходимые учителю для эффективной работы </vt:lpstr>
      <vt:lpstr>Подходы</vt:lpstr>
      <vt:lpstr>Форма игра</vt:lpstr>
      <vt:lpstr>Сущность метода проектов</vt:lpstr>
      <vt:lpstr>Придать уроку личностно – ориентированную направленность позволяет соблюдение следующих правил: </vt:lpstr>
      <vt:lpstr>Основные требования к личностно-ориентированному уроку</vt:lpstr>
      <vt:lpstr>Заключение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Дмитрий</dc:creator>
  <cp:lastModifiedBy>Дмитрий</cp:lastModifiedBy>
  <cp:revision>12</cp:revision>
  <dcterms:created xsi:type="dcterms:W3CDTF">2020-11-16T10:48:21Z</dcterms:created>
  <dcterms:modified xsi:type="dcterms:W3CDTF">2020-11-16T14:32:56Z</dcterms:modified>
</cp:coreProperties>
</file>