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0" r:id="rId6"/>
    <p:sldId id="264" r:id="rId7"/>
    <p:sldId id="261" r:id="rId8"/>
    <p:sldId id="269" r:id="rId9"/>
    <p:sldId id="276" r:id="rId10"/>
    <p:sldId id="283" r:id="rId11"/>
    <p:sldId id="307" r:id="rId12"/>
    <p:sldId id="270" r:id="rId13"/>
    <p:sldId id="315" r:id="rId14"/>
    <p:sldId id="309" r:id="rId15"/>
    <p:sldId id="291" r:id="rId16"/>
    <p:sldId id="310" r:id="rId17"/>
    <p:sldId id="317" r:id="rId18"/>
    <p:sldId id="319" r:id="rId19"/>
    <p:sldId id="320" r:id="rId20"/>
    <p:sldId id="311" r:id="rId21"/>
    <p:sldId id="313" r:id="rId22"/>
    <p:sldId id="312" r:id="rId23"/>
    <p:sldId id="314" r:id="rId24"/>
    <p:sldId id="318" r:id="rId25"/>
    <p:sldId id="304" r:id="rId26"/>
    <p:sldId id="294" r:id="rId27"/>
    <p:sldId id="31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285852" y="3000372"/>
            <a:ext cx="7358063" cy="3000396"/>
          </a:xfrm>
        </p:spPr>
        <p:txBody>
          <a:bodyPr/>
          <a:lstStyle/>
          <a:p>
            <a:r>
              <a:rPr lang="ru-RU" sz="3500" b="1" dirty="0" smtClean="0">
                <a:solidFill>
                  <a:srgbClr val="FF0000"/>
                </a:solidFill>
                <a:latin typeface="Comic Sans MS" pitchFamily="66" charset="0"/>
              </a:rPr>
              <a:t>Профилактика плоскостопия у дошкольников с использованием нестандартного оборудования в ДОУ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33CC"/>
                </a:solidFill>
              </a:rPr>
              <a:t>Автор: Ларкина А.А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33CC"/>
                </a:solidFill>
              </a:rPr>
              <a:t>воспитатель </a:t>
            </a:r>
            <a:endParaRPr lang="ru-RU" sz="2400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1928802"/>
            <a:ext cx="8229600" cy="107157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                       </a:t>
            </a:r>
            <a:br>
              <a:rPr lang="en-US" sz="40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                     </a:t>
            </a: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Ходьба 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</a:br>
            <a:endParaRPr lang="ru-RU" sz="4000" b="1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>
              <a:buNone/>
            </a:pPr>
            <a:endParaRPr lang="en-US" b="1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по массажным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коврикам</a:t>
            </a:r>
            <a:endParaRPr lang="ru-RU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36814"/>
            <a:ext cx="3312368" cy="36106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5"/>
            <a:ext cx="3734100" cy="37444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>
              <a:buNone/>
            </a:pPr>
            <a:endParaRPr lang="en-US" b="1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по массажным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коврикам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208204" y="1767216"/>
            <a:ext cx="2676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Ходьба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92886"/>
            <a:ext cx="3531091" cy="40955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734100" cy="35283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1"/>
            <a:ext cx="8229600" cy="857231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Ходьба по массажным коврикам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77471"/>
            <a:ext cx="3744416" cy="41802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49" y="2636912"/>
            <a:ext cx="4052806" cy="37764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83841"/>
            <a:ext cx="4104456" cy="37764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060848"/>
            <a:ext cx="400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Перекаты с пятки на носок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224551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Шаг-присед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7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1965623"/>
            <a:ext cx="4783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FF0000"/>
                </a:solidFill>
              </a:rPr>
              <a:t>Игры на массажных ковриках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5" y="2708920"/>
            <a:ext cx="89289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Игра «Жук»</a:t>
            </a:r>
          </a:p>
          <a:p>
            <a:r>
              <a:rPr lang="ru-RU" dirty="0" smtClean="0"/>
              <a:t>На цветочке 2 жучка, танцевали </a:t>
            </a:r>
            <a:r>
              <a:rPr lang="ru-RU" dirty="0" err="1" smtClean="0"/>
              <a:t>гопачка</a:t>
            </a:r>
            <a:r>
              <a:rPr lang="ru-RU" dirty="0" smtClean="0"/>
              <a:t>-</a:t>
            </a:r>
          </a:p>
          <a:p>
            <a:r>
              <a:rPr lang="ru-RU" dirty="0" smtClean="0"/>
              <a:t>(маршируем на месте)</a:t>
            </a:r>
          </a:p>
          <a:p>
            <a:r>
              <a:rPr lang="ru-RU" dirty="0" smtClean="0"/>
              <a:t>Правой ножкой то-топ (топаем правой ногой)</a:t>
            </a:r>
          </a:p>
          <a:p>
            <a:r>
              <a:rPr lang="ru-RU" dirty="0" smtClean="0"/>
              <a:t>Левой ножкой топ-топ (топаем левой ногой)</a:t>
            </a:r>
          </a:p>
          <a:p>
            <a:r>
              <a:rPr lang="ru-RU" dirty="0" smtClean="0"/>
              <a:t>Крылышки подняли вверх: «Кто летит быстрее всех</a:t>
            </a:r>
            <a:r>
              <a:rPr lang="en-US" dirty="0" smtClean="0"/>
              <a:t>?</a:t>
            </a:r>
            <a:r>
              <a:rPr lang="ru-RU" dirty="0" smtClean="0"/>
              <a:t>»</a:t>
            </a:r>
          </a:p>
          <a:p>
            <a:r>
              <a:rPr lang="ru-RU" dirty="0" smtClean="0"/>
              <a:t>(спрыгнуть и оббежать коврик)</a:t>
            </a:r>
          </a:p>
          <a:p>
            <a:r>
              <a:rPr lang="ru-RU" dirty="0" smtClean="0"/>
              <a:t>Вот и прилетели, на цветочек сели </a:t>
            </a:r>
            <a:r>
              <a:rPr lang="ru-RU" dirty="0" smtClean="0">
                <a:sym typeface="Symbol"/>
              </a:rPr>
              <a:t> возвращаемся на место,  приседаем и дотрагиваемся ладонями до коврика.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573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" y="1844824"/>
            <a:ext cx="4550114" cy="45979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572000" cy="45806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276872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Игра «Зайчики-</a:t>
            </a:r>
            <a:r>
              <a:rPr lang="ru-RU" b="1" dirty="0" err="1" smtClean="0"/>
              <a:t>попрыгайчики</a:t>
            </a:r>
            <a:r>
              <a:rPr lang="ru-RU" b="1" dirty="0" smtClean="0"/>
              <a:t>»</a:t>
            </a:r>
          </a:p>
          <a:p>
            <a:r>
              <a:rPr lang="ru-RU" dirty="0" smtClean="0"/>
              <a:t>Шел зайка-</a:t>
            </a:r>
            <a:r>
              <a:rPr lang="ru-RU" dirty="0" err="1" smtClean="0"/>
              <a:t>попрыгайка</a:t>
            </a:r>
            <a:endParaRPr lang="ru-RU" dirty="0" smtClean="0"/>
          </a:p>
          <a:p>
            <a:r>
              <a:rPr lang="ru-RU" dirty="0" smtClean="0"/>
              <a:t>Увидел пенек </a:t>
            </a:r>
            <a:r>
              <a:rPr lang="ru-RU" dirty="0" smtClean="0">
                <a:sym typeface="Symbol"/>
              </a:rPr>
              <a:t> «прыг» на него</a:t>
            </a:r>
          </a:p>
          <a:p>
            <a:r>
              <a:rPr lang="ru-RU" dirty="0" smtClean="0">
                <a:sym typeface="Symbol"/>
              </a:rPr>
              <a:t>Надоело сидеть на пеньке  «скок» с пенька</a:t>
            </a:r>
          </a:p>
          <a:p>
            <a:r>
              <a:rPr lang="ru-RU" dirty="0" smtClean="0">
                <a:sym typeface="Symbol"/>
              </a:rPr>
              <a:t>Дальше идет</a:t>
            </a:r>
          </a:p>
          <a:p>
            <a:r>
              <a:rPr lang="ru-RU" dirty="0" smtClean="0">
                <a:sym typeface="Symbol"/>
              </a:rPr>
              <a:t>Видит лису-красу  «прыг» на пенек</a:t>
            </a:r>
          </a:p>
          <a:p>
            <a:r>
              <a:rPr lang="ru-RU" dirty="0" smtClean="0">
                <a:sym typeface="Symbol"/>
              </a:rPr>
              <a:t>Лиса ушла  зайка «скок» с пенька</a:t>
            </a:r>
            <a:r>
              <a:rPr lang="ru-RU" sz="2400" dirty="0" smtClean="0">
                <a:sym typeface="Symbol"/>
              </a:rPr>
              <a:t>.</a:t>
            </a:r>
            <a:endParaRPr lang="ru-RU" sz="2400" dirty="0" smtClean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114" y="3068960"/>
            <a:ext cx="4572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481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59340"/>
            <a:ext cx="9036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«Веселая дорожка» </a:t>
            </a:r>
            <a:r>
              <a:rPr lang="ru-RU" sz="2800" dirty="0"/>
              <a:t>Цель: укрепление мышц пальцев стопы и голеностопного сустава. Оборудование: резиновые массажные коврики 30x30 см. Содержание игры: Массажные коврики располагаются на полу хаотично, на расстоянии небольшого прыжка. Выбирается водящий, который первым прыгает с коврика на коврик, дети следуют за ним, стараясь не ошибиться и прыгать по тем же коврикам. </a:t>
            </a:r>
          </a:p>
        </p:txBody>
      </p:sp>
    </p:spTree>
    <p:extLst>
      <p:ext uri="{BB962C8B-B14F-4D97-AF65-F5344CB8AC3E}">
        <p14:creationId xmlns:p14="http://schemas.microsoft.com/office/powerpoint/2010/main" val="724846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204864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«Кто дальше пройдет по дорожке» </a:t>
            </a:r>
            <a:endParaRPr lang="ru-RU" sz="2400" b="1" dirty="0" smtClean="0"/>
          </a:p>
          <a:p>
            <a:r>
              <a:rPr lang="ru-RU" sz="2400" dirty="0" smtClean="0"/>
              <a:t>Цель</a:t>
            </a:r>
            <a:r>
              <a:rPr lang="ru-RU" sz="2400" dirty="0"/>
              <a:t>: укрепление мышц пальцев стопы и голеностопного сустава. Оборудование: резиновые массажные коврики 30x30 см. Содержание игры: Дети делятся на две команды. Командам дается задание, например: «По дорожке ты шагай, четко фрукты (овощи, имена) называй». По сигналу дети начинают перешагивать с коврика на коврик и на каждый шаг называют один из фруктов. Выигрывает тот, чья дорожка окажется длиннее (кто дальше уйдет от линии старта). </a:t>
            </a:r>
          </a:p>
        </p:txBody>
      </p:sp>
    </p:spTree>
    <p:extLst>
      <p:ext uri="{BB962C8B-B14F-4D97-AF65-F5344CB8AC3E}">
        <p14:creationId xmlns:p14="http://schemas.microsoft.com/office/powerpoint/2010/main" val="2383278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88839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«С кочки на кочку</a:t>
            </a:r>
            <a:r>
              <a:rPr lang="ru-RU" sz="2400" b="1" dirty="0" smtClean="0"/>
              <a:t>»</a:t>
            </a:r>
          </a:p>
          <a:p>
            <a:r>
              <a:rPr lang="ru-RU" sz="2400" b="1" dirty="0" smtClean="0"/>
              <a:t> </a:t>
            </a:r>
            <a:r>
              <a:rPr lang="ru-RU" sz="2400" dirty="0"/>
              <a:t>Цель: укрепление мышц пальцев стопы и голеностопного сустава. Оборудование: резиновые массажные коврики 30x30 см. Содержание игры: Дети стоят в одной стороне зала или спортивной площадки. Педагог раскладывает на полу массажные коврики на небольшом расстоянии (20 см) один от другого. По сигналу дети переходят на другую сторону зала, переступая с коврика на коврик.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43777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</a:rPr>
              <a:t>Актуальность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2857497"/>
            <a:ext cx="8158163" cy="369729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   В настоящее время проблема профилактики и коррекции отклонений в состоянии здоровья детей дошкольного возраста приобрела особую актуальность. Это обусловлено, прежде всего, наличием большого числа дошкольников с различными отклонениями в состоянии здоровья, у</a:t>
            </a:r>
            <a:r>
              <a:rPr lang="ru-RU" sz="2000" b="1" dirty="0" smtClean="0">
                <a:latin typeface="Comic Sans MS" pitchFamily="66" charset="0"/>
              </a:rPr>
              <a:t>читывая высокий процесс ортопедической патологии, в частности деформации стоп у детей, возникла необходимость увеличения объема целенаправленной двигательной активности с использованием традиционных и нетрадиционных форм физической культуры в течение всего времени пребывания ребенка в детском саду.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948344"/>
            <a:ext cx="9048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FF0000"/>
                </a:solidFill>
              </a:rPr>
              <a:t>Ходьба по обручу и гимнастической палке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135" y="2383043"/>
            <a:ext cx="4320480" cy="42107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342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13285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Игра-соревнование «Кто быстрее соберет»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0545"/>
            <a:ext cx="4499992" cy="40050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4644008" cy="40050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203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132856"/>
            <a:ext cx="5247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Массаж мячами-ежиками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34262"/>
            <a:ext cx="4032448" cy="402373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34262"/>
            <a:ext cx="4210972" cy="39605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639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499992" cy="50039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08873"/>
            <a:ext cx="4644008" cy="50398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586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060849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Игры и упражнения с массажными мячиками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708920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«Солнышко» поочередно нога на мяче круговые движения.</a:t>
            </a:r>
          </a:p>
          <a:p>
            <a:pPr marL="342900" indent="-342900">
              <a:buAutoNum type="arabicPeriod"/>
            </a:pPr>
            <a:r>
              <a:rPr lang="ru-RU" dirty="0" smtClean="0"/>
              <a:t> «Заборчик» поочередно нога на мяче прокатывание вперёд-назад. </a:t>
            </a:r>
          </a:p>
          <a:p>
            <a:pPr marL="342900" indent="-342900">
              <a:buAutoNum type="arabicPeriod"/>
            </a:pPr>
            <a:r>
              <a:rPr lang="ru-RU" dirty="0" smtClean="0"/>
              <a:t> «Подъёмный кран» захватывание мяча пальцами ног, поочерёдно </a:t>
            </a:r>
          </a:p>
          <a:p>
            <a:pPr marL="342900" indent="-342900">
              <a:buAutoNum type="arabicPeriod"/>
            </a:pPr>
            <a:r>
              <a:rPr lang="ru-RU" dirty="0" smtClean="0"/>
              <a:t> «Пингвин» прыжки с зажатым между стоп мячом. </a:t>
            </a:r>
          </a:p>
          <a:p>
            <a:pPr marL="342900" indent="-342900">
              <a:buAutoNum type="arabicPeriod"/>
            </a:pPr>
            <a:r>
              <a:rPr lang="ru-RU" dirty="0" smtClean="0"/>
              <a:t> «</a:t>
            </a:r>
            <a:r>
              <a:rPr lang="ru-RU" dirty="0" err="1" smtClean="0"/>
              <a:t>Веселушки</a:t>
            </a:r>
            <a:r>
              <a:rPr lang="ru-RU" dirty="0" smtClean="0"/>
              <a:t>» сидя, ноги плотно прижаты друг к другу с мячом. Подтянув ноги, перенести их через лежащий на полу брусок высотой 15-20 см, положить на пол. Поднять ноги над полом, перенести их в исходное положение.</a:t>
            </a:r>
          </a:p>
          <a:p>
            <a:r>
              <a:rPr lang="ru-RU" dirty="0" smtClean="0"/>
              <a:t>6. «</a:t>
            </a:r>
            <a:r>
              <a:rPr lang="ru-RU" dirty="0"/>
              <a:t>Силачи» сжимать обеими ступнями массажный мячик или надавливать</a:t>
            </a:r>
          </a:p>
          <a:p>
            <a:r>
              <a:rPr lang="ru-RU" dirty="0"/>
              <a:t>на него подушечкой, серединой стопы, пяткой.</a:t>
            </a:r>
          </a:p>
          <a:p>
            <a:r>
              <a:rPr lang="ru-RU" dirty="0"/>
              <a:t>7. «Танец» сидя на стуле переступание стопами с ноги на ногу на </a:t>
            </a:r>
            <a:r>
              <a:rPr lang="ru-RU" dirty="0" smtClean="0"/>
              <a:t>массажном мяче</a:t>
            </a:r>
            <a:r>
              <a:rPr lang="ru-RU" dirty="0"/>
              <a:t>, поочередно или двумя одновременно.</a:t>
            </a:r>
          </a:p>
          <a:p>
            <a:r>
              <a:rPr lang="ru-RU" dirty="0"/>
              <a:t>8. «Раскатаем тесто» катание стопой массажного мячика в </a:t>
            </a:r>
            <a:r>
              <a:rPr lang="ru-RU" dirty="0" smtClean="0"/>
              <a:t>разных </a:t>
            </a:r>
            <a:r>
              <a:rPr lang="ru-RU" dirty="0" smtClean="0"/>
              <a:t>направлениях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281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6858048" cy="1071546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Картотеки игр и упражнений </a:t>
            </a:r>
          </a:p>
        </p:txBody>
      </p:sp>
      <p:pic>
        <p:nvPicPr>
          <p:cNvPr id="3073" name="Picture 1" descr="C:\Users\Анна Леонидовна\Desktop\Фото на МО\DSC049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845793">
            <a:off x="618682" y="1954133"/>
            <a:ext cx="2744988" cy="3786190"/>
          </a:xfrm>
          <a:prstGeom prst="rect">
            <a:avLst/>
          </a:prstGeom>
          <a:noFill/>
        </p:spPr>
      </p:pic>
      <p:pic>
        <p:nvPicPr>
          <p:cNvPr id="3074" name="Picture 2" descr="C:\Users\Анна Леонидовна\Desktop\Фото на МО\DSC049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22115">
            <a:off x="4237889" y="1983682"/>
            <a:ext cx="2636236" cy="3727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s09.radikal.ru/i182/1609/a2/fdc6f72412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285860"/>
            <a:ext cx="2833674" cy="1966570"/>
          </a:xfrm>
          <a:prstGeom prst="rect">
            <a:avLst/>
          </a:prstGeom>
          <a:noFill/>
        </p:spPr>
      </p:pic>
      <p:pic>
        <p:nvPicPr>
          <p:cNvPr id="1029" name="Picture 5" descr="C:\Users\Анна Леонидовна\Desktop\img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572008"/>
            <a:ext cx="2786082" cy="2089562"/>
          </a:xfrm>
          <a:prstGeom prst="rect">
            <a:avLst/>
          </a:prstGeom>
          <a:noFill/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Работа с родителями</a:t>
            </a:r>
          </a:p>
        </p:txBody>
      </p:sp>
      <p:pic>
        <p:nvPicPr>
          <p:cNvPr id="1026" name="Picture 2" descr="C:\Users\Анна Леонидовна\Desktop\img2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4643446"/>
            <a:ext cx="2667018" cy="2000264"/>
          </a:xfrm>
          <a:prstGeom prst="rect">
            <a:avLst/>
          </a:prstGeom>
          <a:noFill/>
        </p:spPr>
      </p:pic>
      <p:pic>
        <p:nvPicPr>
          <p:cNvPr id="1027" name="Picture 3" descr="C:\Users\Анна Леонидовна\Desktop\img3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1285860"/>
            <a:ext cx="2714612" cy="2035960"/>
          </a:xfrm>
          <a:prstGeom prst="rect">
            <a:avLst/>
          </a:prstGeom>
          <a:noFill/>
        </p:spPr>
      </p:pic>
      <p:pic>
        <p:nvPicPr>
          <p:cNvPr id="1028" name="Picture 4" descr="C:\Users\Анна Леонидовна\Desktop\img3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43174" y="3143248"/>
            <a:ext cx="2881360" cy="2161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996952"/>
            <a:ext cx="724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6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285852" y="3000372"/>
            <a:ext cx="7358063" cy="3000396"/>
          </a:xfrm>
        </p:spPr>
        <p:txBody>
          <a:bodyPr/>
          <a:lstStyle/>
          <a:p>
            <a:pPr algn="l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            </a:t>
            </a: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Цель:</a:t>
            </a:r>
            <a:r>
              <a:rPr lang="ru-RU" sz="35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5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800" b="1" dirty="0" smtClean="0">
                <a:latin typeface="Comic Sans MS" pitchFamily="66" charset="0"/>
              </a:rPr>
              <a:t>Профилактика и коррекция плоскостопия и нарушения осанки у детей дошкольного возраста, понижение уровня заболеваемости, укрепление и сохранение здоровья детей.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5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Задачи: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357298"/>
            <a:ext cx="6143625" cy="5311790"/>
          </a:xfrm>
        </p:spPr>
        <p:txBody>
          <a:bodyPr/>
          <a:lstStyle/>
          <a:p>
            <a:pPr marL="514350" indent="-514350"/>
            <a:r>
              <a:rPr lang="ru-RU" sz="2000" b="1" dirty="0" smtClean="0">
                <a:latin typeface="Comic Sans MS" pitchFamily="66" charset="0"/>
              </a:rPr>
              <a:t>Повысить свой профессиональный уровень знаний, путём изучения литературы по теме.</a:t>
            </a:r>
          </a:p>
          <a:p>
            <a:pPr marL="514350" indent="-514350"/>
            <a:r>
              <a:rPr lang="ru-RU" sz="2000" b="1" dirty="0" smtClean="0">
                <a:latin typeface="Comic Sans MS" pitchFamily="66" charset="0"/>
              </a:rPr>
              <a:t>Пополнить предметно – пространственную  среду новым нестандартным оборудованием  для профилактики плоскостопия.</a:t>
            </a:r>
          </a:p>
          <a:p>
            <a:pPr marL="514350" indent="-514350"/>
            <a:r>
              <a:rPr lang="ru-RU" sz="2000" b="1" dirty="0" smtClean="0">
                <a:latin typeface="Comic Sans MS" pitchFamily="66" charset="0"/>
              </a:rPr>
              <a:t>Использование специальных физических игровых  упражнений  для профилактики и коррекции плоскостопия с использованием нетрадиционного оборудования</a:t>
            </a:r>
          </a:p>
          <a:p>
            <a:pPr marL="514350" indent="-514350"/>
            <a:r>
              <a:rPr lang="ru-RU" sz="2000" b="1" dirty="0" smtClean="0">
                <a:latin typeface="Comic Sans MS" pitchFamily="66" charset="0"/>
              </a:rPr>
              <a:t>Углубить </a:t>
            </a:r>
            <a:r>
              <a:rPr lang="ru-RU" sz="2000" b="1" dirty="0">
                <a:latin typeface="Comic Sans MS" pitchFamily="66" charset="0"/>
              </a:rPr>
              <a:t>представления родителей  о  профилактических мероприятий по плоскостопию.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Что такое плоскостопие?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2800" b="1" dirty="0" smtClean="0">
                <a:latin typeface="Comic Sans MS" pitchFamily="66" charset="0"/>
              </a:rPr>
              <a:t>Плоскостопие – одно из самых  распространенных заболеваний опорно-двигательного аппарата у детей. Это деформация стопы с уплощением ее свода (у детей обычно деформируется продольный свод, из-за чего подошва становится плоской и всей своей поверхностью касается пола).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Факторы развития плоскостопия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357298"/>
            <a:ext cx="6143625" cy="531179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1. Недоразвитие мышц стопы</a:t>
            </a:r>
          </a:p>
          <a:p>
            <a:pPr>
              <a:buNone/>
            </a:pPr>
            <a:r>
              <a:rPr lang="ru-RU" sz="2000" b="1" dirty="0" smtClean="0"/>
              <a:t>2. Слабость мышечно-связочного аппарата стопы,  может быть в результате рахита </a:t>
            </a:r>
          </a:p>
          <a:p>
            <a:pPr>
              <a:buNone/>
            </a:pPr>
            <a:r>
              <a:rPr lang="ru-RU" sz="2000" b="1" dirty="0" smtClean="0"/>
              <a:t>3. Большие физические нагрузки</a:t>
            </a:r>
          </a:p>
          <a:p>
            <a:pPr marL="457200" indent="-457200">
              <a:buNone/>
            </a:pPr>
            <a:r>
              <a:rPr lang="ru-RU" sz="2000" b="1" dirty="0" smtClean="0"/>
              <a:t>4. Излишний вес</a:t>
            </a:r>
          </a:p>
          <a:p>
            <a:pPr marL="457200" indent="-457200">
              <a:buNone/>
            </a:pPr>
            <a:r>
              <a:rPr lang="ru-RU" sz="2000" b="1" dirty="0" smtClean="0"/>
              <a:t>5. Длительное пребывание в постели (в результате болезни) </a:t>
            </a:r>
          </a:p>
          <a:p>
            <a:pPr marL="457200" indent="-457200">
              <a:buNone/>
            </a:pPr>
            <a:r>
              <a:rPr lang="ru-RU" sz="2000" b="1" dirty="0" smtClean="0"/>
              <a:t>6. Ношение неправильно подобранной обуви</a:t>
            </a:r>
          </a:p>
          <a:p>
            <a:pPr marL="457200" indent="-457200">
              <a:buNone/>
            </a:pPr>
            <a:r>
              <a:rPr lang="ru-RU" sz="2000" b="1" dirty="0" smtClean="0"/>
              <a:t>7. Косолапость</a:t>
            </a:r>
          </a:p>
          <a:p>
            <a:pPr marL="457200" indent="-457200">
              <a:buNone/>
            </a:pPr>
            <a:r>
              <a:rPr lang="ru-RU" sz="2000" b="1" dirty="0" smtClean="0"/>
              <a:t>8. Х-образная форма ножек </a:t>
            </a:r>
          </a:p>
          <a:p>
            <a:pPr marL="457200" indent="-457200">
              <a:buNone/>
            </a:pPr>
            <a:r>
              <a:rPr lang="ru-RU" sz="2000" b="1" dirty="0" smtClean="0"/>
              <a:t>9. Травмы стопы, голеностопного сустава, лодыжки</a:t>
            </a:r>
          </a:p>
          <a:p>
            <a:pPr marL="457200" indent="-457200">
              <a:buNone/>
            </a:pPr>
            <a:r>
              <a:rPr lang="ru-RU" sz="2000" b="1" dirty="0" smtClean="0"/>
              <a:t>10. Наследственная предрасположенность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6929486" cy="115411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Признаки плоскостопия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214422"/>
            <a:ext cx="6143625" cy="5454666"/>
          </a:xfrm>
        </p:spPr>
        <p:txBody>
          <a:bodyPr/>
          <a:lstStyle/>
          <a:p>
            <a:r>
              <a:rPr lang="ru-RU" sz="2000" b="1" dirty="0" smtClean="0"/>
              <a:t>быстрая утомляемость ног</a:t>
            </a:r>
          </a:p>
          <a:p>
            <a:r>
              <a:rPr lang="ru-RU" sz="2000" b="1" dirty="0" smtClean="0"/>
              <a:t> к вечеру возможное появление отека стоп, которого не будет утром</a:t>
            </a:r>
          </a:p>
          <a:p>
            <a:r>
              <a:rPr lang="ru-RU" sz="2000" b="1" dirty="0" smtClean="0"/>
              <a:t>ноющие боли при стоянии или ходьбе в голенях и стопах</a:t>
            </a:r>
          </a:p>
          <a:p>
            <a:r>
              <a:rPr lang="ru-RU" sz="2000" b="1" dirty="0" smtClean="0"/>
              <a:t> быстрое изнашивание внутренней стороны подошвы </a:t>
            </a:r>
          </a:p>
          <a:p>
            <a:r>
              <a:rPr lang="ru-RU" sz="2000" b="1" dirty="0" smtClean="0"/>
              <a:t> ребенок ходит с широко наставленными ногами, слегка сгибая ноги в коленях, развернув стопы</a:t>
            </a:r>
          </a:p>
          <a:p>
            <a:r>
              <a:rPr lang="ru-RU" sz="2000" b="1" dirty="0" smtClean="0"/>
              <a:t>стопа имеет неправильную форму или становится шире</a:t>
            </a:r>
          </a:p>
          <a:p>
            <a:r>
              <a:rPr lang="ru-RU" sz="2000" b="1" dirty="0" smtClean="0"/>
              <a:t> врастание ногтей пальцев ног в кожу искривление пальцев ног</a:t>
            </a:r>
          </a:p>
          <a:p>
            <a:r>
              <a:rPr lang="ru-RU" sz="2000" b="1" dirty="0" smtClean="0"/>
              <a:t>появление мозолей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Формы работы по профилактике плоскостопия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357298"/>
            <a:ext cx="6143625" cy="5311790"/>
          </a:xfrm>
        </p:spPr>
        <p:txBody>
          <a:bodyPr/>
          <a:lstStyle/>
          <a:p>
            <a:r>
              <a:rPr lang="ru-RU" sz="2400" b="1" dirty="0" smtClean="0">
                <a:latin typeface="Comic Sans MS" pitchFamily="66" charset="0"/>
              </a:rPr>
              <a:t>Непосредственная образовательная деятельность по использованию нетрадиционных методов по профилактике плоскостопия</a:t>
            </a:r>
          </a:p>
          <a:p>
            <a:r>
              <a:rPr lang="ru-RU" sz="2400" b="1" dirty="0" smtClean="0">
                <a:latin typeface="Comic Sans MS" pitchFamily="66" charset="0"/>
              </a:rPr>
              <a:t>Индивидуальные и подгрупповая работа</a:t>
            </a:r>
          </a:p>
          <a:p>
            <a:r>
              <a:rPr lang="ru-RU" sz="2400" b="1" dirty="0" smtClean="0">
                <a:latin typeface="Comic Sans MS" pitchFamily="66" charset="0"/>
              </a:rPr>
              <a:t>Открытые мероприятия</a:t>
            </a:r>
          </a:p>
          <a:p>
            <a:r>
              <a:rPr lang="ru-RU" sz="2400" b="1" dirty="0" smtClean="0">
                <a:latin typeface="Comic Sans MS" pitchFamily="66" charset="0"/>
              </a:rPr>
              <a:t>Использование нетрадиционных методик в режимных моментах</a:t>
            </a:r>
          </a:p>
          <a:p>
            <a:r>
              <a:rPr lang="ru-RU" sz="2400" b="1" dirty="0" smtClean="0">
                <a:latin typeface="Comic Sans MS" pitchFamily="66" charset="0"/>
              </a:rPr>
              <a:t>Консультации и беседы с родителями</a:t>
            </a:r>
          </a:p>
          <a:p>
            <a:r>
              <a:rPr lang="ru-RU" sz="2400" b="1" dirty="0" smtClean="0">
                <a:latin typeface="Comic Sans MS" pitchFamily="66" charset="0"/>
              </a:rPr>
              <a:t>Консультации для воспитателей</a:t>
            </a:r>
          </a:p>
          <a:p>
            <a:r>
              <a:rPr lang="ru-RU" sz="2400" b="1" dirty="0" smtClean="0">
                <a:latin typeface="Comic Sans MS" pitchFamily="66" charset="0"/>
              </a:rPr>
              <a:t>Спортивные праздники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6115050" cy="135732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Виды деятельности, в которых проводится профилактика плоскостопия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85926"/>
            <a:ext cx="6143625" cy="4883162"/>
          </a:xfrm>
        </p:spPr>
        <p:txBody>
          <a:bodyPr/>
          <a:lstStyle/>
          <a:p>
            <a:r>
              <a:rPr lang="ru-RU" sz="2000" dirty="0" smtClean="0"/>
              <a:t> </a:t>
            </a:r>
            <a:r>
              <a:rPr lang="ru-RU" sz="2400" b="1" dirty="0" smtClean="0">
                <a:latin typeface="Comic Sans MS" pitchFamily="66" charset="0"/>
              </a:rPr>
              <a:t>Утренняя гигиеническая гимнастика. </a:t>
            </a:r>
          </a:p>
          <a:p>
            <a:r>
              <a:rPr lang="ru-RU" sz="2400" b="1" dirty="0" smtClean="0">
                <a:latin typeface="Comic Sans MS" pitchFamily="66" charset="0"/>
              </a:rPr>
              <a:t> Совместная деятельность (педагог и дети, родители и дети). </a:t>
            </a:r>
          </a:p>
          <a:p>
            <a:r>
              <a:rPr lang="ru-RU" sz="2400" b="1" dirty="0" smtClean="0">
                <a:latin typeface="Comic Sans MS" pitchFamily="66" charset="0"/>
              </a:rPr>
              <a:t> Свободная двигательная деятельность.</a:t>
            </a:r>
          </a:p>
          <a:p>
            <a:r>
              <a:rPr lang="ru-RU" sz="2400" b="1" dirty="0" smtClean="0">
                <a:latin typeface="Comic Sans MS" pitchFamily="66" charset="0"/>
              </a:rPr>
              <a:t> Физкультурные мероприятия. </a:t>
            </a:r>
          </a:p>
          <a:p>
            <a:r>
              <a:rPr lang="ru-RU" sz="2400" b="1" dirty="0" smtClean="0">
                <a:latin typeface="Comic Sans MS" pitchFamily="66" charset="0"/>
              </a:rPr>
              <a:t>Физкультурные занятия</a:t>
            </a:r>
          </a:p>
          <a:p>
            <a:r>
              <a:rPr lang="ru-RU" sz="2400" b="1" dirty="0" smtClean="0">
                <a:latin typeface="Comic Sans MS" pitchFamily="66" charset="0"/>
              </a:rPr>
              <a:t> Бодрящая гимнастика. </a:t>
            </a:r>
          </a:p>
          <a:p>
            <a:r>
              <a:rPr lang="ru-RU" sz="2400" b="1" dirty="0" smtClean="0">
                <a:latin typeface="Comic Sans MS" pitchFamily="66" charset="0"/>
              </a:rPr>
              <a:t>Динамические паузы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1247</TotalTime>
  <Words>930</Words>
  <Application>Microsoft Office PowerPoint</Application>
  <PresentationFormat>Экран (4:3)</PresentationFormat>
  <Paragraphs>103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Шаблон 2</vt:lpstr>
      <vt:lpstr>Профилактика плоскостопия у дошкольников с использованием нестандартного оборудования в ДОУ</vt:lpstr>
      <vt:lpstr>Актуальность</vt:lpstr>
      <vt:lpstr>              Цель: Профилактика и коррекция плоскостопия и нарушения осанки у детей дошкольного возраста, понижение уровня заболеваемости, укрепление и сохранение здоровья детей.  </vt:lpstr>
      <vt:lpstr>Задачи:</vt:lpstr>
      <vt:lpstr>Что такое плоскостопие?</vt:lpstr>
      <vt:lpstr> Факторы развития плоскостопия</vt:lpstr>
      <vt:lpstr>Признаки плоскостопия</vt:lpstr>
      <vt:lpstr>Формы работы по профилактике плоскостопия</vt:lpstr>
      <vt:lpstr>Виды деятельности, в которых проводится профилактика плоскостопия</vt:lpstr>
      <vt:lpstr>                                               Ходьба  </vt:lpstr>
      <vt:lpstr>Презентация PowerPoint</vt:lpstr>
      <vt:lpstr>Ходьба по массажным коврикам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Картотеки игр и упражнений </vt:lpstr>
      <vt:lpstr>Работа с родителями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теме самообразования   Профилактика плоскостопия у детей дошкольного возраста.</dc:title>
  <dc:creator>Анна Леонидовна</dc:creator>
  <cp:lastModifiedBy>Анна</cp:lastModifiedBy>
  <cp:revision>41</cp:revision>
  <dcterms:created xsi:type="dcterms:W3CDTF">2017-04-04T08:32:22Z</dcterms:created>
  <dcterms:modified xsi:type="dcterms:W3CDTF">2023-11-26T16:53:06Z</dcterms:modified>
</cp:coreProperties>
</file>