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7" r:id="rId3"/>
    <p:sldId id="281" r:id="rId4"/>
    <p:sldId id="258" r:id="rId5"/>
    <p:sldId id="263" r:id="rId6"/>
    <p:sldId id="282" r:id="rId7"/>
    <p:sldId id="262" r:id="rId8"/>
    <p:sldId id="261" r:id="rId9"/>
    <p:sldId id="271" r:id="rId10"/>
    <p:sldId id="272" r:id="rId11"/>
    <p:sldId id="284" r:id="rId12"/>
    <p:sldId id="283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434" autoAdjust="0"/>
  </p:normalViewPr>
  <p:slideViewPr>
    <p:cSldViewPr snapToGrid="0">
      <p:cViewPr varScale="1">
        <p:scale>
          <a:sx n="73" d="100"/>
          <a:sy n="73" d="100"/>
        </p:scale>
        <p:origin x="80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C9790B-C602-4868-93CF-22BDEE667ED3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D516889-E5D4-4A96-ACBE-E30E0EDFE904}">
      <dgm:prSet phldrT="[Текст]"/>
      <dgm:spPr/>
      <dgm:t>
        <a:bodyPr/>
        <a:lstStyle/>
        <a:p>
          <a:r>
            <a:rPr lang="ru-RU" dirty="0"/>
            <a:t>Росту физической работоспособности</a:t>
          </a:r>
        </a:p>
      </dgm:t>
    </dgm:pt>
    <dgm:pt modelId="{AB3F24D1-633D-4EEC-B7FB-2A0F51AF30F2}" type="parTrans" cxnId="{A0EF798B-D2D4-444D-8B58-79447B936B01}">
      <dgm:prSet/>
      <dgm:spPr/>
      <dgm:t>
        <a:bodyPr/>
        <a:lstStyle/>
        <a:p>
          <a:endParaRPr lang="ru-RU"/>
        </a:p>
      </dgm:t>
    </dgm:pt>
    <dgm:pt modelId="{E8A99ABB-77FE-48D4-B6FC-20DFE4E4C6AD}" type="sibTrans" cxnId="{A0EF798B-D2D4-444D-8B58-79447B936B01}">
      <dgm:prSet/>
      <dgm:spPr/>
      <dgm:t>
        <a:bodyPr/>
        <a:lstStyle/>
        <a:p>
          <a:endParaRPr lang="ru-RU"/>
        </a:p>
      </dgm:t>
    </dgm:pt>
    <dgm:pt modelId="{8906D63D-326A-43A2-BA5C-11CD99A0CE04}">
      <dgm:prSet phldrT="[Текст]"/>
      <dgm:spPr/>
      <dgm:t>
        <a:bodyPr/>
        <a:lstStyle/>
        <a:p>
          <a:r>
            <a:rPr lang="ru-RU" dirty="0"/>
            <a:t>Нормализации деятельности отдельных органов и функциональных систем</a:t>
          </a:r>
        </a:p>
      </dgm:t>
    </dgm:pt>
    <dgm:pt modelId="{A909F571-B1B3-470D-A382-2092D5DC31CE}" type="parTrans" cxnId="{344848E3-0213-4BB4-9DCE-E659D82D4C2F}">
      <dgm:prSet/>
      <dgm:spPr/>
      <dgm:t>
        <a:bodyPr/>
        <a:lstStyle/>
        <a:p>
          <a:endParaRPr lang="ru-RU"/>
        </a:p>
      </dgm:t>
    </dgm:pt>
    <dgm:pt modelId="{9664F2D2-6BCA-4AFD-B5BE-0AF5DF249E35}" type="sibTrans" cxnId="{344848E3-0213-4BB4-9DCE-E659D82D4C2F}">
      <dgm:prSet/>
      <dgm:spPr/>
      <dgm:t>
        <a:bodyPr/>
        <a:lstStyle/>
        <a:p>
          <a:endParaRPr lang="ru-RU"/>
        </a:p>
      </dgm:t>
    </dgm:pt>
    <dgm:pt modelId="{2622547E-A04E-4B5F-B86F-0A004107AA68}">
      <dgm:prSet phldrT="[Текст]"/>
      <dgm:spPr/>
      <dgm:t>
        <a:bodyPr/>
        <a:lstStyle/>
        <a:p>
          <a:r>
            <a:rPr lang="ru-RU" dirty="0"/>
            <a:t>Формированию личностных качеств</a:t>
          </a:r>
        </a:p>
      </dgm:t>
    </dgm:pt>
    <dgm:pt modelId="{F25B4C2B-5A8B-471C-B7CC-9139C8E7E61A}" type="parTrans" cxnId="{F2466633-2CC1-473B-917F-6BA1C8F6A03E}">
      <dgm:prSet/>
      <dgm:spPr/>
      <dgm:t>
        <a:bodyPr/>
        <a:lstStyle/>
        <a:p>
          <a:endParaRPr lang="ru-RU"/>
        </a:p>
      </dgm:t>
    </dgm:pt>
    <dgm:pt modelId="{2E44C014-604A-4698-AC4A-1525D272E599}" type="sibTrans" cxnId="{F2466633-2CC1-473B-917F-6BA1C8F6A03E}">
      <dgm:prSet/>
      <dgm:spPr/>
      <dgm:t>
        <a:bodyPr/>
        <a:lstStyle/>
        <a:p>
          <a:endParaRPr lang="ru-RU"/>
        </a:p>
      </dgm:t>
    </dgm:pt>
    <dgm:pt modelId="{1C809FB8-725E-4328-9BF5-3D4B84BC9CD9}">
      <dgm:prSet phldrT="[Текст]"/>
      <dgm:spPr/>
      <dgm:t>
        <a:bodyPr/>
        <a:lstStyle/>
        <a:p>
          <a:r>
            <a:rPr lang="ru-RU" dirty="0"/>
            <a:t>Улучшению </a:t>
          </a:r>
          <a:r>
            <a:rPr lang="ru-RU" dirty="0" err="1"/>
            <a:t>психолого</a:t>
          </a:r>
          <a:r>
            <a:rPr lang="ru-RU" dirty="0"/>
            <a:t> – эмоционального состояния</a:t>
          </a:r>
        </a:p>
      </dgm:t>
    </dgm:pt>
    <dgm:pt modelId="{5262DB55-5AAD-4DF5-A5C6-5EF016DCB6A5}" type="parTrans" cxnId="{432BE51C-5767-436D-A1CA-643DC58532EB}">
      <dgm:prSet/>
      <dgm:spPr/>
      <dgm:t>
        <a:bodyPr/>
        <a:lstStyle/>
        <a:p>
          <a:endParaRPr lang="ru-RU"/>
        </a:p>
      </dgm:t>
    </dgm:pt>
    <dgm:pt modelId="{161B00F1-4B86-409C-A1DB-81253BF21A71}" type="sibTrans" cxnId="{432BE51C-5767-436D-A1CA-643DC58532EB}">
      <dgm:prSet/>
      <dgm:spPr/>
      <dgm:t>
        <a:bodyPr/>
        <a:lstStyle/>
        <a:p>
          <a:endParaRPr lang="ru-RU"/>
        </a:p>
      </dgm:t>
    </dgm:pt>
    <dgm:pt modelId="{EF3927E8-B346-4BA2-B5F5-88CA9820CD58}">
      <dgm:prSet phldrT="[Текст]"/>
      <dgm:spPr/>
      <dgm:t>
        <a:bodyPr/>
        <a:lstStyle/>
        <a:p>
          <a:r>
            <a:rPr lang="ru-RU" dirty="0"/>
            <a:t>Укреплению психического здоровья</a:t>
          </a:r>
        </a:p>
      </dgm:t>
    </dgm:pt>
    <dgm:pt modelId="{145CC04B-B8DB-4704-BA38-1C881756EF33}" type="parTrans" cxnId="{FD27860F-7B3F-4400-A92D-529647223CF9}">
      <dgm:prSet/>
      <dgm:spPr/>
      <dgm:t>
        <a:bodyPr/>
        <a:lstStyle/>
        <a:p>
          <a:endParaRPr lang="ru-RU"/>
        </a:p>
      </dgm:t>
    </dgm:pt>
    <dgm:pt modelId="{A1B68130-910D-49D0-B3B6-4DAA21B016A1}" type="sibTrans" cxnId="{FD27860F-7B3F-4400-A92D-529647223CF9}">
      <dgm:prSet/>
      <dgm:spPr/>
      <dgm:t>
        <a:bodyPr/>
        <a:lstStyle/>
        <a:p>
          <a:endParaRPr lang="ru-RU"/>
        </a:p>
      </dgm:t>
    </dgm:pt>
    <dgm:pt modelId="{9446469F-32F6-4EF7-BAF8-D6E4F985AD46}">
      <dgm:prSet/>
      <dgm:spPr/>
      <dgm:t>
        <a:bodyPr/>
        <a:lstStyle/>
        <a:p>
          <a:r>
            <a:rPr lang="ru-RU" dirty="0"/>
            <a:t>Повышению устойчивости организма к различным заболеваниям</a:t>
          </a:r>
        </a:p>
      </dgm:t>
    </dgm:pt>
    <dgm:pt modelId="{898ADEA2-EA9C-46A1-83E4-F9618C3129A0}" type="parTrans" cxnId="{02CBFAA7-EA30-4D53-98A1-0C374F19B8CB}">
      <dgm:prSet/>
      <dgm:spPr/>
      <dgm:t>
        <a:bodyPr/>
        <a:lstStyle/>
        <a:p>
          <a:endParaRPr lang="ru-RU"/>
        </a:p>
      </dgm:t>
    </dgm:pt>
    <dgm:pt modelId="{4725ABE3-ACEA-42C8-91D7-CB35FDB8F0E9}" type="sibTrans" cxnId="{02CBFAA7-EA30-4D53-98A1-0C374F19B8CB}">
      <dgm:prSet/>
      <dgm:spPr/>
      <dgm:t>
        <a:bodyPr/>
        <a:lstStyle/>
        <a:p>
          <a:endParaRPr lang="ru-RU"/>
        </a:p>
      </dgm:t>
    </dgm:pt>
    <dgm:pt modelId="{656BB51F-7D71-44C3-B482-363E92BF563A}" type="pres">
      <dgm:prSet presAssocID="{8EC9790B-C602-4868-93CF-22BDEE667ED3}" presName="diagram" presStyleCnt="0">
        <dgm:presLayoutVars>
          <dgm:dir/>
          <dgm:resizeHandles val="exact"/>
        </dgm:presLayoutVars>
      </dgm:prSet>
      <dgm:spPr/>
    </dgm:pt>
    <dgm:pt modelId="{7BC3E0BD-EB8B-4307-BCDB-7C66532319CA}" type="pres">
      <dgm:prSet presAssocID="{9446469F-32F6-4EF7-BAF8-D6E4F985AD46}" presName="node" presStyleLbl="node1" presStyleIdx="0" presStyleCnt="6">
        <dgm:presLayoutVars>
          <dgm:bulletEnabled val="1"/>
        </dgm:presLayoutVars>
      </dgm:prSet>
      <dgm:spPr/>
    </dgm:pt>
    <dgm:pt modelId="{FF956858-1E46-4745-BF72-E9CAC2813BC9}" type="pres">
      <dgm:prSet presAssocID="{4725ABE3-ACEA-42C8-91D7-CB35FDB8F0E9}" presName="sibTrans" presStyleCnt="0"/>
      <dgm:spPr/>
    </dgm:pt>
    <dgm:pt modelId="{E47C3786-1728-4CC7-9C55-799BFB53A49C}" type="pres">
      <dgm:prSet presAssocID="{ED516889-E5D4-4A96-ACBE-E30E0EDFE904}" presName="node" presStyleLbl="node1" presStyleIdx="1" presStyleCnt="6">
        <dgm:presLayoutVars>
          <dgm:bulletEnabled val="1"/>
        </dgm:presLayoutVars>
      </dgm:prSet>
      <dgm:spPr/>
    </dgm:pt>
    <dgm:pt modelId="{BC540192-9B23-4BF8-90F5-4180159BD3F3}" type="pres">
      <dgm:prSet presAssocID="{E8A99ABB-77FE-48D4-B6FC-20DFE4E4C6AD}" presName="sibTrans" presStyleCnt="0"/>
      <dgm:spPr/>
    </dgm:pt>
    <dgm:pt modelId="{00F6F113-4372-499A-9640-EF5D6C5C40A2}" type="pres">
      <dgm:prSet presAssocID="{8906D63D-326A-43A2-BA5C-11CD99A0CE04}" presName="node" presStyleLbl="node1" presStyleIdx="2" presStyleCnt="6">
        <dgm:presLayoutVars>
          <dgm:bulletEnabled val="1"/>
        </dgm:presLayoutVars>
      </dgm:prSet>
      <dgm:spPr/>
    </dgm:pt>
    <dgm:pt modelId="{1C071E09-C784-4CB4-AB29-5C26C09F0613}" type="pres">
      <dgm:prSet presAssocID="{9664F2D2-6BCA-4AFD-B5BE-0AF5DF249E35}" presName="sibTrans" presStyleCnt="0"/>
      <dgm:spPr/>
    </dgm:pt>
    <dgm:pt modelId="{BC2E0B1A-AFC7-493D-BDE5-AADC8D857D95}" type="pres">
      <dgm:prSet presAssocID="{2622547E-A04E-4B5F-B86F-0A004107AA68}" presName="node" presStyleLbl="node1" presStyleIdx="3" presStyleCnt="6">
        <dgm:presLayoutVars>
          <dgm:bulletEnabled val="1"/>
        </dgm:presLayoutVars>
      </dgm:prSet>
      <dgm:spPr/>
    </dgm:pt>
    <dgm:pt modelId="{4D1EDCE9-4207-49F9-B2AE-6373AC9BA0CD}" type="pres">
      <dgm:prSet presAssocID="{2E44C014-604A-4698-AC4A-1525D272E599}" presName="sibTrans" presStyleCnt="0"/>
      <dgm:spPr/>
    </dgm:pt>
    <dgm:pt modelId="{3FF8701E-0E4A-454E-9E52-98E42BFBDAF0}" type="pres">
      <dgm:prSet presAssocID="{1C809FB8-725E-4328-9BF5-3D4B84BC9CD9}" presName="node" presStyleLbl="node1" presStyleIdx="4" presStyleCnt="6">
        <dgm:presLayoutVars>
          <dgm:bulletEnabled val="1"/>
        </dgm:presLayoutVars>
      </dgm:prSet>
      <dgm:spPr/>
    </dgm:pt>
    <dgm:pt modelId="{5669DA30-C2C5-4559-B446-0A0E1C69F7E0}" type="pres">
      <dgm:prSet presAssocID="{161B00F1-4B86-409C-A1DB-81253BF21A71}" presName="sibTrans" presStyleCnt="0"/>
      <dgm:spPr/>
    </dgm:pt>
    <dgm:pt modelId="{5B457F48-6C0E-4671-9B57-D9BA193E12C4}" type="pres">
      <dgm:prSet presAssocID="{EF3927E8-B346-4BA2-B5F5-88CA9820CD58}" presName="node" presStyleLbl="node1" presStyleIdx="5" presStyleCnt="6">
        <dgm:presLayoutVars>
          <dgm:bulletEnabled val="1"/>
        </dgm:presLayoutVars>
      </dgm:prSet>
      <dgm:spPr/>
    </dgm:pt>
  </dgm:ptLst>
  <dgm:cxnLst>
    <dgm:cxn modelId="{5EA4A607-4161-4F64-B7D4-E228E5218AB7}" type="presOf" srcId="{2622547E-A04E-4B5F-B86F-0A004107AA68}" destId="{BC2E0B1A-AFC7-493D-BDE5-AADC8D857D95}" srcOrd="0" destOrd="0" presId="urn:microsoft.com/office/officeart/2005/8/layout/default#1"/>
    <dgm:cxn modelId="{FD27860F-7B3F-4400-A92D-529647223CF9}" srcId="{8EC9790B-C602-4868-93CF-22BDEE667ED3}" destId="{EF3927E8-B346-4BA2-B5F5-88CA9820CD58}" srcOrd="5" destOrd="0" parTransId="{145CC04B-B8DB-4704-BA38-1C881756EF33}" sibTransId="{A1B68130-910D-49D0-B3B6-4DAA21B016A1}"/>
    <dgm:cxn modelId="{051D7918-D4D5-4CBD-A004-BD49FB721F9E}" type="presOf" srcId="{9446469F-32F6-4EF7-BAF8-D6E4F985AD46}" destId="{7BC3E0BD-EB8B-4307-BCDB-7C66532319CA}" srcOrd="0" destOrd="0" presId="urn:microsoft.com/office/officeart/2005/8/layout/default#1"/>
    <dgm:cxn modelId="{432BE51C-5767-436D-A1CA-643DC58532EB}" srcId="{8EC9790B-C602-4868-93CF-22BDEE667ED3}" destId="{1C809FB8-725E-4328-9BF5-3D4B84BC9CD9}" srcOrd="4" destOrd="0" parTransId="{5262DB55-5AAD-4DF5-A5C6-5EF016DCB6A5}" sibTransId="{161B00F1-4B86-409C-A1DB-81253BF21A71}"/>
    <dgm:cxn modelId="{F2466633-2CC1-473B-917F-6BA1C8F6A03E}" srcId="{8EC9790B-C602-4868-93CF-22BDEE667ED3}" destId="{2622547E-A04E-4B5F-B86F-0A004107AA68}" srcOrd="3" destOrd="0" parTransId="{F25B4C2B-5A8B-471C-B7CC-9139C8E7E61A}" sibTransId="{2E44C014-604A-4698-AC4A-1525D272E599}"/>
    <dgm:cxn modelId="{C9A7F64E-F177-481B-8EA2-7B982D5DA2C3}" type="presOf" srcId="{EF3927E8-B346-4BA2-B5F5-88CA9820CD58}" destId="{5B457F48-6C0E-4671-9B57-D9BA193E12C4}" srcOrd="0" destOrd="0" presId="urn:microsoft.com/office/officeart/2005/8/layout/default#1"/>
    <dgm:cxn modelId="{A0EF798B-D2D4-444D-8B58-79447B936B01}" srcId="{8EC9790B-C602-4868-93CF-22BDEE667ED3}" destId="{ED516889-E5D4-4A96-ACBE-E30E0EDFE904}" srcOrd="1" destOrd="0" parTransId="{AB3F24D1-633D-4EEC-B7FB-2A0F51AF30F2}" sibTransId="{E8A99ABB-77FE-48D4-B6FC-20DFE4E4C6AD}"/>
    <dgm:cxn modelId="{1C32E7A4-5364-4939-A909-57E92044C444}" type="presOf" srcId="{8EC9790B-C602-4868-93CF-22BDEE667ED3}" destId="{656BB51F-7D71-44C3-B482-363E92BF563A}" srcOrd="0" destOrd="0" presId="urn:microsoft.com/office/officeart/2005/8/layout/default#1"/>
    <dgm:cxn modelId="{02CBFAA7-EA30-4D53-98A1-0C374F19B8CB}" srcId="{8EC9790B-C602-4868-93CF-22BDEE667ED3}" destId="{9446469F-32F6-4EF7-BAF8-D6E4F985AD46}" srcOrd="0" destOrd="0" parTransId="{898ADEA2-EA9C-46A1-83E4-F9618C3129A0}" sibTransId="{4725ABE3-ACEA-42C8-91D7-CB35FDB8F0E9}"/>
    <dgm:cxn modelId="{EC0EFDAC-21FB-42C6-8F6A-5A8159442825}" type="presOf" srcId="{8906D63D-326A-43A2-BA5C-11CD99A0CE04}" destId="{00F6F113-4372-499A-9640-EF5D6C5C40A2}" srcOrd="0" destOrd="0" presId="urn:microsoft.com/office/officeart/2005/8/layout/default#1"/>
    <dgm:cxn modelId="{F3C844B8-8C2D-41C3-8380-8817FD431C32}" type="presOf" srcId="{1C809FB8-725E-4328-9BF5-3D4B84BC9CD9}" destId="{3FF8701E-0E4A-454E-9E52-98E42BFBDAF0}" srcOrd="0" destOrd="0" presId="urn:microsoft.com/office/officeart/2005/8/layout/default#1"/>
    <dgm:cxn modelId="{4189B7D2-93EC-4AEA-AC14-776708BE9FF6}" type="presOf" srcId="{ED516889-E5D4-4A96-ACBE-E30E0EDFE904}" destId="{E47C3786-1728-4CC7-9C55-799BFB53A49C}" srcOrd="0" destOrd="0" presId="urn:microsoft.com/office/officeart/2005/8/layout/default#1"/>
    <dgm:cxn modelId="{344848E3-0213-4BB4-9DCE-E659D82D4C2F}" srcId="{8EC9790B-C602-4868-93CF-22BDEE667ED3}" destId="{8906D63D-326A-43A2-BA5C-11CD99A0CE04}" srcOrd="2" destOrd="0" parTransId="{A909F571-B1B3-470D-A382-2092D5DC31CE}" sibTransId="{9664F2D2-6BCA-4AFD-B5BE-0AF5DF249E35}"/>
    <dgm:cxn modelId="{435EAB14-24AB-43AA-AAC0-960711A38ACA}" type="presParOf" srcId="{656BB51F-7D71-44C3-B482-363E92BF563A}" destId="{7BC3E0BD-EB8B-4307-BCDB-7C66532319CA}" srcOrd="0" destOrd="0" presId="urn:microsoft.com/office/officeart/2005/8/layout/default#1"/>
    <dgm:cxn modelId="{9FA45790-CA04-4A14-9B04-385BA39C31AE}" type="presParOf" srcId="{656BB51F-7D71-44C3-B482-363E92BF563A}" destId="{FF956858-1E46-4745-BF72-E9CAC2813BC9}" srcOrd="1" destOrd="0" presId="urn:microsoft.com/office/officeart/2005/8/layout/default#1"/>
    <dgm:cxn modelId="{37777A4C-8E76-478C-88EA-6FC4EBD3BADD}" type="presParOf" srcId="{656BB51F-7D71-44C3-B482-363E92BF563A}" destId="{E47C3786-1728-4CC7-9C55-799BFB53A49C}" srcOrd="2" destOrd="0" presId="urn:microsoft.com/office/officeart/2005/8/layout/default#1"/>
    <dgm:cxn modelId="{0DC19F17-316C-45B3-917A-131C95BEA6C8}" type="presParOf" srcId="{656BB51F-7D71-44C3-B482-363E92BF563A}" destId="{BC540192-9B23-4BF8-90F5-4180159BD3F3}" srcOrd="3" destOrd="0" presId="urn:microsoft.com/office/officeart/2005/8/layout/default#1"/>
    <dgm:cxn modelId="{9B65DB47-77CE-42AB-B1E0-7984DD9319E4}" type="presParOf" srcId="{656BB51F-7D71-44C3-B482-363E92BF563A}" destId="{00F6F113-4372-499A-9640-EF5D6C5C40A2}" srcOrd="4" destOrd="0" presId="urn:microsoft.com/office/officeart/2005/8/layout/default#1"/>
    <dgm:cxn modelId="{29C4F89D-C3C6-431D-9609-E2EF7BBB9118}" type="presParOf" srcId="{656BB51F-7D71-44C3-B482-363E92BF563A}" destId="{1C071E09-C784-4CB4-AB29-5C26C09F0613}" srcOrd="5" destOrd="0" presId="urn:microsoft.com/office/officeart/2005/8/layout/default#1"/>
    <dgm:cxn modelId="{79B92965-2764-416C-A636-FEA93334FC38}" type="presParOf" srcId="{656BB51F-7D71-44C3-B482-363E92BF563A}" destId="{BC2E0B1A-AFC7-493D-BDE5-AADC8D857D95}" srcOrd="6" destOrd="0" presId="urn:microsoft.com/office/officeart/2005/8/layout/default#1"/>
    <dgm:cxn modelId="{30D603D1-3CE3-4A64-841C-025FE177B126}" type="presParOf" srcId="{656BB51F-7D71-44C3-B482-363E92BF563A}" destId="{4D1EDCE9-4207-49F9-B2AE-6373AC9BA0CD}" srcOrd="7" destOrd="0" presId="urn:microsoft.com/office/officeart/2005/8/layout/default#1"/>
    <dgm:cxn modelId="{127EAA7B-1056-42E7-A3D1-A1E00E38E9B4}" type="presParOf" srcId="{656BB51F-7D71-44C3-B482-363E92BF563A}" destId="{3FF8701E-0E4A-454E-9E52-98E42BFBDAF0}" srcOrd="8" destOrd="0" presId="urn:microsoft.com/office/officeart/2005/8/layout/default#1"/>
    <dgm:cxn modelId="{CD8C298E-68A8-4E24-874B-61494C5CDB4C}" type="presParOf" srcId="{656BB51F-7D71-44C3-B482-363E92BF563A}" destId="{5669DA30-C2C5-4559-B446-0A0E1C69F7E0}" srcOrd="9" destOrd="0" presId="urn:microsoft.com/office/officeart/2005/8/layout/default#1"/>
    <dgm:cxn modelId="{D8441E56-66A3-44C6-83CA-9920038DAE88}" type="presParOf" srcId="{656BB51F-7D71-44C3-B482-363E92BF563A}" destId="{5B457F48-6C0E-4671-9B57-D9BA193E12C4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3E0BD-EB8B-4307-BCDB-7C66532319CA}">
      <dsp:nvSpPr>
        <dsp:cNvPr id="0" name=""/>
        <dsp:cNvSpPr/>
      </dsp:nvSpPr>
      <dsp:spPr>
        <a:xfrm>
          <a:off x="323754" y="1509"/>
          <a:ext cx="2740878" cy="16445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Повышению устойчивости организма к различным заболеваниям</a:t>
          </a:r>
        </a:p>
      </dsp:txBody>
      <dsp:txXfrm>
        <a:off x="323754" y="1509"/>
        <a:ext cx="2740878" cy="1644526"/>
      </dsp:txXfrm>
    </dsp:sp>
    <dsp:sp modelId="{E47C3786-1728-4CC7-9C55-799BFB53A49C}">
      <dsp:nvSpPr>
        <dsp:cNvPr id="0" name=""/>
        <dsp:cNvSpPr/>
      </dsp:nvSpPr>
      <dsp:spPr>
        <a:xfrm>
          <a:off x="3338720" y="1509"/>
          <a:ext cx="2740878" cy="16445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Росту физической работоспособности</a:t>
          </a:r>
        </a:p>
      </dsp:txBody>
      <dsp:txXfrm>
        <a:off x="3338720" y="1509"/>
        <a:ext cx="2740878" cy="1644526"/>
      </dsp:txXfrm>
    </dsp:sp>
    <dsp:sp modelId="{00F6F113-4372-499A-9640-EF5D6C5C40A2}">
      <dsp:nvSpPr>
        <dsp:cNvPr id="0" name=""/>
        <dsp:cNvSpPr/>
      </dsp:nvSpPr>
      <dsp:spPr>
        <a:xfrm>
          <a:off x="6353686" y="1509"/>
          <a:ext cx="2740878" cy="16445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Нормализации деятельности отдельных органов и функциональных систем</a:t>
          </a:r>
        </a:p>
      </dsp:txBody>
      <dsp:txXfrm>
        <a:off x="6353686" y="1509"/>
        <a:ext cx="2740878" cy="1644526"/>
      </dsp:txXfrm>
    </dsp:sp>
    <dsp:sp modelId="{BC2E0B1A-AFC7-493D-BDE5-AADC8D857D95}">
      <dsp:nvSpPr>
        <dsp:cNvPr id="0" name=""/>
        <dsp:cNvSpPr/>
      </dsp:nvSpPr>
      <dsp:spPr>
        <a:xfrm>
          <a:off x="323754" y="1920123"/>
          <a:ext cx="2740878" cy="16445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Формированию личностных качеств</a:t>
          </a:r>
        </a:p>
      </dsp:txBody>
      <dsp:txXfrm>
        <a:off x="323754" y="1920123"/>
        <a:ext cx="2740878" cy="1644526"/>
      </dsp:txXfrm>
    </dsp:sp>
    <dsp:sp modelId="{3FF8701E-0E4A-454E-9E52-98E42BFBDAF0}">
      <dsp:nvSpPr>
        <dsp:cNvPr id="0" name=""/>
        <dsp:cNvSpPr/>
      </dsp:nvSpPr>
      <dsp:spPr>
        <a:xfrm>
          <a:off x="3338720" y="1920123"/>
          <a:ext cx="2740878" cy="16445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Улучшению </a:t>
          </a:r>
          <a:r>
            <a:rPr lang="ru-RU" sz="1500" kern="1200" dirty="0" err="1"/>
            <a:t>психолого</a:t>
          </a:r>
          <a:r>
            <a:rPr lang="ru-RU" sz="1500" kern="1200" dirty="0"/>
            <a:t> – эмоционального состояния</a:t>
          </a:r>
        </a:p>
      </dsp:txBody>
      <dsp:txXfrm>
        <a:off x="3338720" y="1920123"/>
        <a:ext cx="2740878" cy="1644526"/>
      </dsp:txXfrm>
    </dsp:sp>
    <dsp:sp modelId="{5B457F48-6C0E-4671-9B57-D9BA193E12C4}">
      <dsp:nvSpPr>
        <dsp:cNvPr id="0" name=""/>
        <dsp:cNvSpPr/>
      </dsp:nvSpPr>
      <dsp:spPr>
        <a:xfrm>
          <a:off x="6353686" y="1920123"/>
          <a:ext cx="2740878" cy="16445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Укреплению психического здоровья</a:t>
          </a:r>
        </a:p>
      </dsp:txBody>
      <dsp:txXfrm>
        <a:off x="6353686" y="1920123"/>
        <a:ext cx="2740878" cy="1644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pPr/>
              <a:t>05.12.2023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pPr/>
              <a:t>05.12.2023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05.12.2023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pPr/>
              <a:t>05.12.2023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05.12.2023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05.12.2023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05.12.2023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05.12.2023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05.12.2023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05.12.2023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05.12.2023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05.12.2023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05.12.2023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05.12.2023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05.12.2023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89909" y="1134688"/>
            <a:ext cx="9315594" cy="2301818"/>
          </a:xfrm>
        </p:spPr>
        <p:txBody>
          <a:bodyPr>
            <a:normAutofit fontScale="90000"/>
          </a:bodyPr>
          <a:lstStyle/>
          <a:p>
            <a:pPr algn="ctr" defTabSz="914400">
              <a:spcBef>
                <a:spcPts val="1"/>
              </a:spcBef>
              <a:buNone/>
            </a:pPr>
            <a:r>
              <a:rPr lang="ru-RU" sz="5400" b="0" i="0" dirty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Создание условий в группе ДОУ для развития двигательной активности воспитанников.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47501" y="3816927"/>
            <a:ext cx="6858002" cy="914400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2400" b="0" i="0" dirty="0"/>
              <a:t> </a:t>
            </a:r>
            <a:r>
              <a:rPr lang="ru-RU" dirty="0"/>
              <a:t>В</a:t>
            </a:r>
            <a:r>
              <a:rPr lang="ru-RU" sz="2400" b="0" i="0" dirty="0"/>
              <a:t>оспитатель Дорошенко М.В.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776377"/>
            <a:ext cx="10058402" cy="514134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Работа в спортивном центре</a:t>
            </a:r>
            <a:br>
              <a:rPr lang="ru-RU" dirty="0"/>
            </a:br>
            <a:r>
              <a:rPr lang="ru-RU" sz="2700" dirty="0"/>
              <a:t>* знать с какой целью вносится спортивное пособие. Цель должна отражена в плане. Цели могут быть: познакомить, обыграть, закрепить с усложнением </a:t>
            </a:r>
            <a:br>
              <a:rPr lang="ru-RU" sz="2700" dirty="0"/>
            </a:br>
            <a:r>
              <a:rPr lang="ru-RU" sz="2700" dirty="0"/>
              <a:t>* после усвоения детьми правил пользования пособиями, можно решать задачи по воспитанию физических качеств: силы, выносливости, быстроты, ловкости</a:t>
            </a:r>
            <a:br>
              <a:rPr lang="ru-RU" sz="2700" dirty="0"/>
            </a:br>
            <a:r>
              <a:rPr lang="ru-RU" sz="2700" dirty="0"/>
              <a:t>*в спортивном центре воспитатель ежедневно проводит индивидуальную работу</a:t>
            </a:r>
            <a:br>
              <a:rPr lang="ru-RU" sz="2700" dirty="0"/>
            </a:br>
            <a:r>
              <a:rPr lang="ru-RU" sz="2700" dirty="0"/>
              <a:t>* дети должны знать и уметь рассказывать, для чего нужен тот или иной снаряд, как им пользоваться, как он называется, для чего нужна страховка.</a:t>
            </a:r>
            <a:br>
              <a:rPr lang="ru-RU" sz="2700" dirty="0"/>
            </a:br>
            <a:endParaRPr lang="ru-RU" sz="2700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titled.bmp"/>
          <p:cNvPicPr>
            <a:picLocks noChangeAspect="1"/>
          </p:cNvPicPr>
          <p:nvPr/>
        </p:nvPicPr>
        <p:blipFill>
          <a:blip r:embed="rId2"/>
          <a:srcRect l="8045" r="12736" b="26625"/>
          <a:stretch>
            <a:fillRect/>
          </a:stretch>
        </p:blipFill>
        <p:spPr>
          <a:xfrm>
            <a:off x="2931398" y="301925"/>
            <a:ext cx="6566285" cy="57279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6159" y="2308860"/>
            <a:ext cx="8574374" cy="1073708"/>
          </a:xfrm>
        </p:spPr>
        <p:txBody>
          <a:bodyPr>
            <a:normAutofit/>
          </a:bodyPr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6689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598" y="1566624"/>
            <a:ext cx="9563821" cy="1883942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Двигательная активность является фактором, благоприятно влияющим на рост и развитие организма, отражающим его функциональное состояние.</a:t>
            </a:r>
            <a:br>
              <a:rPr lang="ru-RU" dirty="0"/>
            </a:br>
            <a:r>
              <a:rPr lang="ru-RU" dirty="0" err="1"/>
              <a:t>Движение-важнейшая</a:t>
            </a:r>
            <a:r>
              <a:rPr lang="ru-RU" dirty="0"/>
              <a:t> биологическая потребность человека.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60" y="3613099"/>
            <a:ext cx="2912428" cy="21843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6142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54149" y="364008"/>
            <a:ext cx="10749541" cy="1219200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dirty="0">
                <a:solidFill>
                  <a:srgbClr val="9A5315">
                    <a:lumMod val="50000"/>
                  </a:srgbClr>
                </a:solidFill>
                <a:latin typeface="Segoe Print"/>
              </a:rPr>
              <a:t>Виды деятельности</a:t>
            </a:r>
            <a:r>
              <a:rPr lang="ru-RU" sz="3600" b="0" i="0" dirty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 ребенка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909938" y="3943395"/>
            <a:ext cx="10058400" cy="2008909"/>
          </a:xfrm>
        </p:spPr>
        <p:txBody>
          <a:bodyPr>
            <a:normAutofit/>
          </a:bodyPr>
          <a:lstStyle/>
          <a:p>
            <a:pPr lvl="1" indent="-347472"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ru-RU" sz="2800" dirty="0">
                <a:solidFill>
                  <a:srgbClr val="9A5315"/>
                </a:solidFill>
                <a:latin typeface="Segoe Print"/>
              </a:rPr>
              <a:t>Должны быть разнообразны по составу движений и физических упражнений. Это является профилактикой перезагрузок и утомления детей.</a:t>
            </a:r>
            <a:endParaRPr lang="ru-RU" sz="2800" b="0" dirty="0"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4382218" y="2648309"/>
            <a:ext cx="2001329" cy="99203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Двигательная 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431986" y="2863969"/>
            <a:ext cx="1871932" cy="77637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Учебная 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7591246" y="2863970"/>
            <a:ext cx="2216989" cy="84538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Игровая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3571336" y="1725280"/>
            <a:ext cx="1716656" cy="595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4925683" y="2078966"/>
            <a:ext cx="793630" cy="17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305245" y="1699404"/>
            <a:ext cx="2242868" cy="621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834" y="250166"/>
            <a:ext cx="9583947" cy="6236898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Обязательные моменты</a:t>
            </a:r>
            <a:br>
              <a:rPr lang="ru-RU" dirty="0"/>
            </a:br>
            <a:r>
              <a:rPr lang="ru-RU" sz="3100" dirty="0">
                <a:solidFill>
                  <a:srgbClr val="C00000"/>
                </a:solidFill>
              </a:rPr>
              <a:t>- организация физкультурно-игровой среды (достаточное пространство для движений, разнообразие, количество, частую сменяемость физкультурных пособий и т.д.)</a:t>
            </a:r>
            <a:br>
              <a:rPr lang="ru-RU" sz="3100" dirty="0">
                <a:solidFill>
                  <a:srgbClr val="C00000"/>
                </a:solidFill>
              </a:rPr>
            </a:br>
            <a:r>
              <a:rPr lang="ru-RU" sz="3100" dirty="0">
                <a:solidFill>
                  <a:srgbClr val="C00000"/>
                </a:solidFill>
              </a:rPr>
              <a:t>- закрепление в распорядке дня времени для самостоятельной двигательной деятельности в обязательном порядке во время утреннего </a:t>
            </a:r>
            <a:r>
              <a:rPr lang="ru-RU" sz="3100" dirty="0" err="1">
                <a:solidFill>
                  <a:srgbClr val="C00000"/>
                </a:solidFill>
              </a:rPr>
              <a:t>приема,до</a:t>
            </a:r>
            <a:r>
              <a:rPr lang="ru-RU" sz="3100" dirty="0">
                <a:solidFill>
                  <a:srgbClr val="C00000"/>
                </a:solidFill>
              </a:rPr>
              <a:t> и между занятиями, на прогулке, после сна, в вечернее время в </a:t>
            </a:r>
            <a:r>
              <a:rPr lang="ru-RU" sz="3100" dirty="0" err="1">
                <a:solidFill>
                  <a:srgbClr val="C00000"/>
                </a:solidFill>
              </a:rPr>
              <a:t>доу</a:t>
            </a:r>
            <a:r>
              <a:rPr lang="ru-RU" sz="3100" dirty="0">
                <a:solidFill>
                  <a:srgbClr val="C00000"/>
                </a:solidFill>
              </a:rPr>
              <a:t> и семье</a:t>
            </a:r>
            <a:br>
              <a:rPr lang="ru-RU" sz="3100" dirty="0">
                <a:solidFill>
                  <a:srgbClr val="C00000"/>
                </a:solidFill>
              </a:rPr>
            </a:br>
            <a:r>
              <a:rPr lang="ru-RU" sz="3100" dirty="0">
                <a:solidFill>
                  <a:srgbClr val="C00000"/>
                </a:solidFill>
              </a:rPr>
              <a:t>-владение воспитателем специальными (опосредованными) методами активации двигательной активности детей</a:t>
            </a:r>
            <a:br>
              <a:rPr lang="ru-RU" sz="3100" dirty="0">
                <a:solidFill>
                  <a:srgbClr val="C00000"/>
                </a:solidFill>
              </a:rPr>
            </a:br>
            <a:br>
              <a:rPr lang="ru-RU" sz="3100" dirty="0">
                <a:solidFill>
                  <a:srgbClr val="C00000"/>
                </a:solidFill>
              </a:rPr>
            </a:br>
            <a:endParaRPr lang="ru-RU" sz="3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Воспитатель должен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Наблюдать и видеть каждого ребенка.</a:t>
            </a:r>
          </a:p>
          <a:p>
            <a:r>
              <a:rPr lang="ru-RU" dirty="0"/>
              <a:t>Предусмотреть место для движений для каждого ребенка, оберегать его пространство.</a:t>
            </a:r>
          </a:p>
          <a:p>
            <a:r>
              <a:rPr lang="ru-RU" dirty="0"/>
              <a:t>Никогда не ограничивать подвижность ребенка</a:t>
            </a:r>
          </a:p>
          <a:p>
            <a:r>
              <a:rPr lang="ru-RU" dirty="0"/>
              <a:t>Снять напряжение, скованность отдельных детей похвалой, совместным движением, помочь выбрать пособи и место для движений и прочее.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612" y="205261"/>
            <a:ext cx="2889337" cy="2167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5033" y="1867525"/>
            <a:ext cx="4770460" cy="26203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"/>
              </a:spcBef>
            </a:pPr>
            <a:r>
              <a:rPr lang="ru-RU" sz="2400" i="1" dirty="0">
                <a:latin typeface="Gungsuh" panose="02030600000101010101" pitchFamily="18" charset="-127"/>
                <a:ea typeface="Gungsuh" panose="02030600000101010101" pitchFamily="18" charset="-127"/>
                <a:cs typeface="Estrangelo Edessa" panose="03080600000000000000" pitchFamily="66" charset="0"/>
              </a:rPr>
              <a:t>Двигательная активность дошкольника должна соответствовать:</a:t>
            </a:r>
            <a:br>
              <a:rPr lang="ru-RU" sz="2400" i="1" dirty="0">
                <a:latin typeface="Gungsuh" panose="02030600000101010101" pitchFamily="18" charset="-127"/>
                <a:ea typeface="Gungsuh" panose="02030600000101010101" pitchFamily="18" charset="-127"/>
                <a:cs typeface="Estrangelo Edessa" panose="03080600000000000000" pitchFamily="66" charset="0"/>
              </a:rPr>
            </a:br>
            <a:r>
              <a:rPr lang="ru-RU" sz="2400" i="1" dirty="0">
                <a:latin typeface="Gungsuh" panose="02030600000101010101" pitchFamily="18" charset="-127"/>
                <a:ea typeface="Gungsuh" panose="02030600000101010101" pitchFamily="18" charset="-127"/>
                <a:cs typeface="Estrangelo Edessa" panose="03080600000000000000" pitchFamily="66" charset="0"/>
              </a:rPr>
              <a:t> его опыту, интересам, желаниям, функциональным возможностям организма. </a:t>
            </a:r>
            <a:endParaRPr lang="ru-RU" sz="2800" b="0" i="0" dirty="0">
              <a:solidFill>
                <a:srgbClr val="9A5315">
                  <a:lumMod val="50000"/>
                </a:srgbClr>
              </a:solidFill>
              <a:latin typeface="Gungsuh" panose="02030600000101010101" pitchFamily="18" charset="-127"/>
              <a:ea typeface="Gungsuh" panose="02030600000101010101" pitchFamily="18" charset="-127"/>
              <a:cs typeface="Estrangelo Edessa" panose="03080600000000000000" pitchFamily="66" charset="0"/>
            </a:endParaRPr>
          </a:p>
        </p:txBody>
      </p:sp>
      <p:pic>
        <p:nvPicPr>
          <p:cNvPr id="10" name="Рисунок 9" descr="DSC0258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50" r="12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8583185"/>
              </p:ext>
            </p:extLst>
          </p:nvPr>
        </p:nvGraphicFramePr>
        <p:xfrm>
          <a:off x="1348740" y="2011680"/>
          <a:ext cx="941832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946" y="159327"/>
            <a:ext cx="10058402" cy="12192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3600" b="0" i="0" dirty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Значимость двигательной активности:</a:t>
            </a: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C3E0BD-EB8B-4307-BCDB-7C6653231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7BC3E0BD-EB8B-4307-BCDB-7C6653231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7BC3E0BD-EB8B-4307-BCDB-7C6653231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7C3786-1728-4CC7-9C55-799BFB53A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>
                                            <p:graphicEl>
                                              <a:dgm id="{E47C3786-1728-4CC7-9C55-799BFB53A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>
                                            <p:graphicEl>
                                              <a:dgm id="{E47C3786-1728-4CC7-9C55-799BFB53A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F6F113-4372-499A-9640-EF5D6C5C4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00F6F113-4372-499A-9640-EF5D6C5C4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00F6F113-4372-499A-9640-EF5D6C5C4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2E0B1A-AFC7-493D-BDE5-AADC8D857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>
                                            <p:graphicEl>
                                              <a:dgm id="{BC2E0B1A-AFC7-493D-BDE5-AADC8D857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>
                                            <p:graphicEl>
                                              <a:dgm id="{BC2E0B1A-AFC7-493D-BDE5-AADC8D857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F8701E-0E4A-454E-9E52-98E42BFBD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3FF8701E-0E4A-454E-9E52-98E42BFBD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3FF8701E-0E4A-454E-9E52-98E42BFBD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457F48-6C0E-4671-9B57-D9BA193E1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5B457F48-6C0E-4671-9B57-D9BA193E1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5B457F48-6C0E-4671-9B57-D9BA193E1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7704" y="1876339"/>
            <a:ext cx="7993833" cy="3840708"/>
          </a:xfrm>
        </p:spPr>
        <p:txBody>
          <a:bodyPr>
            <a:normAutofit/>
          </a:bodyPr>
          <a:lstStyle/>
          <a:p>
            <a:r>
              <a:rPr lang="ru-RU" b="1" u="sng" dirty="0"/>
              <a:t>Требования к спортивному центру:</a:t>
            </a:r>
            <a:endParaRPr lang="en-US" b="1" u="sng" dirty="0"/>
          </a:p>
          <a:p>
            <a:endParaRPr lang="ru-RU" b="1" u="sng" dirty="0"/>
          </a:p>
          <a:p>
            <a:pPr marL="342900" indent="-342900"/>
            <a:r>
              <a:rPr lang="ru-RU" dirty="0"/>
              <a:t>*гигиенические (содержание в чистоте физ.пособий)</a:t>
            </a:r>
          </a:p>
          <a:p>
            <a:pPr marL="342900" indent="-342900"/>
            <a:r>
              <a:rPr lang="ru-RU" dirty="0"/>
              <a:t>*психолого-педагогические (соответствие возрастным особенностям, особенностям реализуемым образовательной программой)</a:t>
            </a:r>
          </a:p>
          <a:p>
            <a:pPr marL="342900" indent="-342900"/>
            <a:r>
              <a:rPr lang="ru-RU" dirty="0"/>
              <a:t>*эстетические.</a:t>
            </a:r>
          </a:p>
          <a:p>
            <a:pPr marL="342900" indent="-34290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040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933" y="395786"/>
            <a:ext cx="10495129" cy="18288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Формы организации двигательной активности детей в ДОУ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2403" y="2224586"/>
            <a:ext cx="7600437" cy="435909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/>
              <a:t>Физкультурные досуги</a:t>
            </a:r>
          </a:p>
          <a:p>
            <a:pPr marL="457200" indent="-457200">
              <a:buAutoNum type="arabicPeriod"/>
            </a:pPr>
            <a:r>
              <a:rPr lang="ru-RU" dirty="0"/>
              <a:t>Праздники Самостоятельная двигательная деятельность</a:t>
            </a:r>
          </a:p>
          <a:p>
            <a:pPr marL="457200" indent="-457200">
              <a:buAutoNum type="arabicPeriod"/>
            </a:pPr>
            <a:r>
              <a:rPr lang="ru-RU" dirty="0"/>
              <a:t>Дни недели здоровья (каникулы)</a:t>
            </a:r>
          </a:p>
          <a:p>
            <a:pPr marL="457200" indent="-457200">
              <a:buAutoNum type="arabicPeriod"/>
            </a:pPr>
            <a:endParaRPr lang="ru-RU" dirty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903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презентация, посвященная природе, представленная в альбомной ориентации (широкоэкранный формат)</Template>
  <TotalTime>0</TotalTime>
  <Words>401</Words>
  <Application>Microsoft Office PowerPoint</Application>
  <PresentationFormat>Широкоэкранный</PresentationFormat>
  <Paragraphs>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Gungsuh</vt:lpstr>
      <vt:lpstr>Arial</vt:lpstr>
      <vt:lpstr>Estrangelo Edessa</vt:lpstr>
      <vt:lpstr>Segoe Print</vt:lpstr>
      <vt:lpstr>Nature Illustration 16x9</vt:lpstr>
      <vt:lpstr>Создание условий в группе ДОУ для развития двигательной активности воспитанников.</vt:lpstr>
      <vt:lpstr>       Двигательная активность является фактором, благоприятно влияющим на рост и развитие организма, отражающим его функциональное состояние. Движение-важнейшая биологическая потребность человека.</vt:lpstr>
      <vt:lpstr>Виды деятельности ребенка</vt:lpstr>
      <vt:lpstr>     Обязательные моменты - организация физкультурно-игровой среды (достаточное пространство для движений, разнообразие, количество, частую сменяемость физкультурных пособий и т.д.) - закрепление в распорядке дня времени для самостоятельной двигательной деятельности в обязательном порядке во время утреннего приема,до и между занятиями, на прогулке, после сна, в вечернее время в доу и семье -владение воспитателем специальными (опосредованными) методами активации двигательной активности детей  </vt:lpstr>
      <vt:lpstr>Воспитатель должен</vt:lpstr>
      <vt:lpstr>Двигательная активность дошкольника должна соответствовать:  его опыту, интересам, желаниям, функциональным возможностям организма. </vt:lpstr>
      <vt:lpstr>Значимость двигательной активности:</vt:lpstr>
      <vt:lpstr>Презентация PowerPoint</vt:lpstr>
      <vt:lpstr>Формы организации двигательной активности детей в ДОУ</vt:lpstr>
      <vt:lpstr>Работа в спортивном центре * знать с какой целью вносится спортивное пособие. Цель должна отражена в плане. Цели могут быть: познакомить, обыграть, закрепить с усложнением  * после усвоения детьми правил пользования пособиями, можно решать задачи по воспитанию физических качеств: силы, выносливости, быстроты, ловкости *в спортивном центре воспитатель ежедневно проводит индивидуальную работу * дети должны знать и уметь рассказывать, для чего нужен тот или иной снаряд, как им пользоваться, как он называется, для чего нужна страховка.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2015-12-01T18:54:05Z</dcterms:created>
  <dcterms:modified xsi:type="dcterms:W3CDTF">2023-12-05T06:41:51Z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