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  <p:sldId id="257" r:id="rId9"/>
    <p:sldId id="266" r:id="rId10"/>
    <p:sldId id="265" r:id="rId11"/>
    <p:sldId id="271" r:id="rId12"/>
    <p:sldId id="270" r:id="rId13"/>
    <p:sldId id="273" r:id="rId14"/>
    <p:sldId id="264" r:id="rId15"/>
    <p:sldId id="268" r:id="rId16"/>
    <p:sldId id="267" r:id="rId17"/>
    <p:sldId id="272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solidFill>
          <a:schemeClr val="accent1">
            <a:lumMod val="20000"/>
            <a:lumOff val="80000"/>
          </a:schemeClr>
        </a:solidFill>
      </c:spPr>
    </c:sideWall>
    <c:backWall>
      <c:thickness val="0"/>
      <c:spPr>
        <a:solidFill>
          <a:schemeClr val="accent1">
            <a:lumMod val="20000"/>
            <a:lumOff val="80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1.6661066124566675E-2"/>
                </c:manualLayout>
              </c:layout>
              <c:tx>
                <c:rich>
                  <a:bodyPr/>
                  <a:lstStyle/>
                  <a:p>
                    <a:r>
                      <a:rPr lang="ru-RU" b="1">
                        <a:solidFill>
                          <a:srgbClr val="FF0000"/>
                        </a:solidFill>
                      </a:rPr>
                      <a:t>10,2%</a:t>
                    </a:r>
                    <a:endParaRPr lang="en-US" b="1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739549471664068E-3"/>
                  <c:y val="-2.3801523035095341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FF0000"/>
                        </a:solidFill>
                      </a:rPr>
                      <a:t>10</a:t>
                    </a:r>
                    <a:r>
                      <a:rPr lang="ru-RU" b="1">
                        <a:solidFill>
                          <a:srgbClr val="FF0000"/>
                        </a:solidFill>
                      </a:rPr>
                      <a:t>,2</a:t>
                    </a:r>
                    <a:r>
                      <a:rPr lang="en-US" b="1">
                        <a:solidFill>
                          <a:srgbClr val="FF0000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Экспериментальная группа</c:v>
                </c:pt>
                <c:pt idx="1">
                  <c:v>Контрольная группа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0.105</c:v>
                </c:pt>
                <c:pt idx="1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1.4280913821057152E-2"/>
                </c:manualLayout>
              </c:layout>
              <c:tx>
                <c:rich>
                  <a:bodyPr/>
                  <a:lstStyle/>
                  <a:p>
                    <a:r>
                      <a:rPr lang="ru-RU" b="1">
                        <a:solidFill>
                          <a:srgbClr val="FF0000"/>
                        </a:solidFill>
                      </a:rPr>
                      <a:t>79,7</a:t>
                    </a:r>
                    <a:r>
                      <a:rPr lang="en-US" b="1">
                        <a:solidFill>
                          <a:srgbClr val="FF0000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2218648414992181E-3"/>
                  <c:y val="-2.6181675338604785E-2"/>
                </c:manualLayout>
              </c:layout>
              <c:tx>
                <c:rich>
                  <a:bodyPr/>
                  <a:lstStyle/>
                  <a:p>
                    <a:r>
                      <a:rPr lang="ru-RU" b="1">
                        <a:solidFill>
                          <a:srgbClr val="FF0000"/>
                        </a:solidFill>
                      </a:rPr>
                      <a:t>71,7</a:t>
                    </a:r>
                    <a:r>
                      <a:rPr lang="en-US" b="1">
                        <a:solidFill>
                          <a:srgbClr val="FF0000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Экспериментальная группа</c:v>
                </c:pt>
                <c:pt idx="1">
                  <c:v>Контрольная группа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0.80300000000000005</c:v>
                </c:pt>
                <c:pt idx="1">
                  <c:v>0.3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406768947971762E-2"/>
                  <c:y val="-2.3801945943283921E-2"/>
                </c:manualLayout>
              </c:layout>
              <c:tx>
                <c:rich>
                  <a:bodyPr/>
                  <a:lstStyle/>
                  <a:p>
                    <a:r>
                      <a:rPr lang="ru-RU" b="1">
                        <a:solidFill>
                          <a:srgbClr val="FF0000"/>
                        </a:solidFill>
                      </a:rPr>
                      <a:t>10,1</a:t>
                    </a:r>
                    <a:r>
                      <a:rPr lang="en-US" b="1">
                        <a:solidFill>
                          <a:srgbClr val="FF0000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2218648414992181E-3"/>
                  <c:y val="-2.1421370731585752E-2"/>
                </c:manualLayout>
              </c:layout>
              <c:tx>
                <c:rich>
                  <a:bodyPr/>
                  <a:lstStyle/>
                  <a:p>
                    <a:r>
                      <a:rPr lang="ru-RU" b="1">
                        <a:solidFill>
                          <a:srgbClr val="FF0000"/>
                        </a:solidFill>
                      </a:rPr>
                      <a:t>18,1</a:t>
                    </a:r>
                    <a:r>
                      <a:rPr lang="en-US" b="1">
                        <a:solidFill>
                          <a:srgbClr val="FF0000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Экспериментальная группа</c:v>
                </c:pt>
                <c:pt idx="1">
                  <c:v>Контрольная группа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</c:v>
                </c:pt>
                <c:pt idx="1">
                  <c:v>0.6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919808"/>
        <c:axId val="22933888"/>
        <c:axId val="0"/>
      </c:bar3DChart>
      <c:catAx>
        <c:axId val="22919808"/>
        <c:scaling>
          <c:orientation val="minMax"/>
        </c:scaling>
        <c:delete val="0"/>
        <c:axPos val="b"/>
        <c:majorTickMark val="out"/>
        <c:minorTickMark val="none"/>
        <c:tickLblPos val="nextTo"/>
        <c:crossAx val="22933888"/>
        <c:crosses val="autoZero"/>
        <c:auto val="1"/>
        <c:lblAlgn val="ctr"/>
        <c:lblOffset val="100"/>
        <c:noMultiLvlLbl val="0"/>
      </c:catAx>
      <c:valAx>
        <c:axId val="22933888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229198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solidFill>
          <a:schemeClr val="tx2">
            <a:lumMod val="20000"/>
            <a:lumOff val="80000"/>
          </a:schemeClr>
        </a:solidFill>
      </c:spPr>
    </c:sideWall>
    <c:backWall>
      <c:thickness val="0"/>
      <c:spPr>
        <a:solidFill>
          <a:schemeClr val="tx2">
            <a:lumMod val="20000"/>
            <a:lumOff val="80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1.6661066124566675E-2"/>
                </c:manualLayout>
              </c:layout>
              <c:tx>
                <c:rich>
                  <a:bodyPr/>
                  <a:lstStyle/>
                  <a:p>
                    <a:r>
                      <a:rPr lang="ru-RU" b="1">
                        <a:solidFill>
                          <a:srgbClr val="FF0000"/>
                        </a:solidFill>
                      </a:rPr>
                      <a:t>15,1%</a:t>
                    </a:r>
                    <a:endParaRPr lang="en-US" b="1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739549471664068E-3"/>
                  <c:y val="-2.3801523035095341E-2"/>
                </c:manualLayout>
              </c:layout>
              <c:tx>
                <c:rich>
                  <a:bodyPr/>
                  <a:lstStyle/>
                  <a:p>
                    <a:r>
                      <a:rPr lang="ru-RU" b="1">
                        <a:solidFill>
                          <a:srgbClr val="FF0000"/>
                        </a:solidFill>
                      </a:rPr>
                      <a:t>10,2</a:t>
                    </a:r>
                    <a:r>
                      <a:rPr lang="en-US" b="1">
                        <a:solidFill>
                          <a:srgbClr val="FF0000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Экспериментальная группа</c:v>
                </c:pt>
                <c:pt idx="1">
                  <c:v>Контрольная группа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</c:v>
                </c:pt>
                <c:pt idx="1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1.4280913821057152E-2"/>
                </c:manualLayout>
              </c:layout>
              <c:tx>
                <c:rich>
                  <a:bodyPr/>
                  <a:lstStyle/>
                  <a:p>
                    <a:r>
                      <a:rPr lang="ru-RU" b="1">
                        <a:solidFill>
                          <a:srgbClr val="FF0000"/>
                        </a:solidFill>
                      </a:rPr>
                      <a:t>84,9</a:t>
                    </a:r>
                    <a:r>
                      <a:rPr lang="en-US" b="1">
                        <a:solidFill>
                          <a:srgbClr val="FF0000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2218648414992181E-3"/>
                  <c:y val="-2.6181675338604785E-2"/>
                </c:manualLayout>
              </c:layout>
              <c:tx>
                <c:rich>
                  <a:bodyPr/>
                  <a:lstStyle/>
                  <a:p>
                    <a:r>
                      <a:rPr lang="ru-RU" b="1">
                        <a:solidFill>
                          <a:srgbClr val="FF0000"/>
                        </a:solidFill>
                      </a:rPr>
                      <a:t>71,7</a:t>
                    </a:r>
                    <a:r>
                      <a:rPr lang="en-US" b="1">
                        <a:solidFill>
                          <a:srgbClr val="FF0000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Экспериментальная группа</c:v>
                </c:pt>
                <c:pt idx="1">
                  <c:v>Контрольная группа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0.6</c:v>
                </c:pt>
                <c:pt idx="1">
                  <c:v>0.3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619016855126411E-2"/>
                  <c:y val="-2.3801638138272168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FF0000"/>
                        </a:solidFill>
                      </a:rPr>
                      <a:t>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2218648414992181E-3"/>
                  <c:y val="-2.1421370731585752E-2"/>
                </c:manualLayout>
              </c:layout>
              <c:tx>
                <c:rich>
                  <a:bodyPr/>
                  <a:lstStyle/>
                  <a:p>
                    <a:r>
                      <a:rPr lang="ru-RU" b="1">
                        <a:solidFill>
                          <a:srgbClr val="FF0000"/>
                        </a:solidFill>
                      </a:rPr>
                      <a:t>18,1</a:t>
                    </a:r>
                    <a:r>
                      <a:rPr lang="en-US" b="1">
                        <a:solidFill>
                          <a:srgbClr val="FF0000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Экспериментальная группа</c:v>
                </c:pt>
                <c:pt idx="1">
                  <c:v>Контрольная группа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</c:v>
                </c:pt>
                <c:pt idx="1">
                  <c:v>0.6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2982016"/>
        <c:axId val="62983552"/>
        <c:axId val="0"/>
      </c:bar3DChart>
      <c:catAx>
        <c:axId val="62982016"/>
        <c:scaling>
          <c:orientation val="minMax"/>
        </c:scaling>
        <c:delete val="0"/>
        <c:axPos val="b"/>
        <c:majorTickMark val="out"/>
        <c:minorTickMark val="none"/>
        <c:tickLblPos val="nextTo"/>
        <c:crossAx val="62983552"/>
        <c:crosses val="autoZero"/>
        <c:auto val="1"/>
        <c:lblAlgn val="ctr"/>
        <c:lblOffset val="100"/>
        <c:noMultiLvlLbl val="0"/>
      </c:catAx>
      <c:valAx>
        <c:axId val="62983552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629820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solidFill>
          <a:schemeClr val="accent1">
            <a:lumMod val="20000"/>
            <a:lumOff val="80000"/>
          </a:schemeClr>
        </a:solidFill>
      </c:spPr>
    </c:sideWall>
    <c:backWall>
      <c:thickness val="0"/>
      <c:spPr>
        <a:solidFill>
          <a:schemeClr val="accent1">
            <a:lumMod val="20000"/>
            <a:lumOff val="80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1.6661066124566675E-2"/>
                </c:manualLayout>
              </c:layout>
              <c:tx>
                <c:rich>
                  <a:bodyPr/>
                  <a:lstStyle/>
                  <a:p>
                    <a:r>
                      <a:rPr lang="ru-RU" b="1">
                        <a:solidFill>
                          <a:srgbClr val="FF0000"/>
                        </a:solidFill>
                      </a:rPr>
                      <a:t>10,2%</a:t>
                    </a:r>
                    <a:endParaRPr lang="en-US" b="1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739549471664068E-3"/>
                  <c:y val="-2.3801523035095341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FF0000"/>
                        </a:solidFill>
                      </a:rPr>
                      <a:t>1</a:t>
                    </a:r>
                    <a:r>
                      <a:rPr lang="ru-RU" b="1">
                        <a:solidFill>
                          <a:srgbClr val="FF0000"/>
                        </a:solidFill>
                      </a:rPr>
                      <a:t>5,1</a:t>
                    </a:r>
                    <a:r>
                      <a:rPr lang="en-US" b="1">
                        <a:solidFill>
                          <a:srgbClr val="FF0000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констатирующий этап</c:v>
                </c:pt>
                <c:pt idx="1">
                  <c:v>Контрольный этап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</c:v>
                </c:pt>
                <c:pt idx="1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1.4280913821057152E-2"/>
                </c:manualLayout>
              </c:layout>
              <c:tx>
                <c:rich>
                  <a:bodyPr/>
                  <a:lstStyle/>
                  <a:p>
                    <a:r>
                      <a:rPr lang="ru-RU" b="1">
                        <a:solidFill>
                          <a:srgbClr val="FF0000"/>
                        </a:solidFill>
                      </a:rPr>
                      <a:t>79,7</a:t>
                    </a:r>
                    <a:r>
                      <a:rPr lang="en-US" b="1">
                        <a:solidFill>
                          <a:srgbClr val="FF0000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2218648414992181E-3"/>
                  <c:y val="-2.6181675338604785E-2"/>
                </c:manualLayout>
              </c:layout>
              <c:tx>
                <c:rich>
                  <a:bodyPr/>
                  <a:lstStyle/>
                  <a:p>
                    <a:r>
                      <a:rPr lang="ru-RU" b="1">
                        <a:solidFill>
                          <a:srgbClr val="FF0000"/>
                        </a:solidFill>
                      </a:rPr>
                      <a:t>84,9</a:t>
                    </a:r>
                    <a:r>
                      <a:rPr lang="en-US" b="1">
                        <a:solidFill>
                          <a:srgbClr val="FF0000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констатирующий этап</c:v>
                </c:pt>
                <c:pt idx="1">
                  <c:v>Контрольный этап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0.7</c:v>
                </c:pt>
                <c:pt idx="1">
                  <c:v>0.85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406768947971762E-2"/>
                  <c:y val="-2.3801945943283921E-2"/>
                </c:manualLayout>
              </c:layout>
              <c:tx>
                <c:rich>
                  <a:bodyPr/>
                  <a:lstStyle/>
                  <a:p>
                    <a:r>
                      <a:rPr lang="ru-RU" b="1">
                        <a:solidFill>
                          <a:srgbClr val="FF0000"/>
                        </a:solidFill>
                      </a:rPr>
                      <a:t>10,1</a:t>
                    </a:r>
                    <a:r>
                      <a:rPr lang="en-US" b="1">
                        <a:solidFill>
                          <a:srgbClr val="FF0000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2218648414992181E-3"/>
                  <c:y val="-2.1421370731585752E-2"/>
                </c:manualLayout>
              </c:layout>
              <c:tx>
                <c:rich>
                  <a:bodyPr/>
                  <a:lstStyle/>
                  <a:p>
                    <a:r>
                      <a:rPr lang="ru-RU" b="1">
                        <a:solidFill>
                          <a:srgbClr val="FF0000"/>
                        </a:solidFill>
                      </a:rPr>
                      <a:t>0</a:t>
                    </a:r>
                    <a:r>
                      <a:rPr lang="en-US" b="1">
                        <a:solidFill>
                          <a:srgbClr val="FF0000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констатирующий этап</c:v>
                </c:pt>
                <c:pt idx="1">
                  <c:v>Контрольный этап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2652416"/>
        <c:axId val="62653568"/>
        <c:axId val="0"/>
      </c:bar3DChart>
      <c:catAx>
        <c:axId val="62652416"/>
        <c:scaling>
          <c:orientation val="minMax"/>
        </c:scaling>
        <c:delete val="0"/>
        <c:axPos val="b"/>
        <c:majorTickMark val="out"/>
        <c:minorTickMark val="none"/>
        <c:tickLblPos val="nextTo"/>
        <c:crossAx val="62653568"/>
        <c:crosses val="autoZero"/>
        <c:auto val="1"/>
        <c:lblAlgn val="ctr"/>
        <c:lblOffset val="100"/>
        <c:noMultiLvlLbl val="0"/>
      </c:catAx>
      <c:valAx>
        <c:axId val="62653568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626524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2534" y="44624"/>
            <a:ext cx="8496944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097405" algn="l"/>
                <a:tab pos="2355850" algn="l"/>
                <a:tab pos="2969895" algn="ctr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Министерство образования и науки Республики Саха (Якутия)</a:t>
            </a:r>
            <a:endParaRPr lang="ru-RU" sz="20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  <a:tabLst>
                <a:tab pos="2097405" algn="l"/>
                <a:tab pos="2355850" algn="l"/>
                <a:tab pos="2969895" algn="ctr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Государственное бюджетное профессиональное образовательное учреждение Республики /Саха (Якутия)</a:t>
            </a:r>
            <a:endParaRPr lang="ru-RU" sz="20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  <a:tabLst>
                <a:tab pos="2097405" algn="l"/>
                <a:tab pos="2355850" algn="l"/>
                <a:tab pos="2969895" algn="ctr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«Вилюйский педагогический колледж» имени Н.Г. Чернышевского</a:t>
            </a:r>
            <a:endParaRPr lang="ru-RU" sz="20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  <a:tabLst>
                <a:tab pos="2097405" algn="l"/>
                <a:tab pos="2355850" algn="l"/>
                <a:tab pos="2969895" algn="ctr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Кафедра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социально – экономических и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естественнонаучных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дисциплин</a:t>
            </a:r>
            <a:endParaRPr lang="ru-RU" sz="20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97405" algn="l"/>
                <a:tab pos="2355850" algn="l"/>
                <a:tab pos="2969895" algn="ctr"/>
              </a:tabLs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8871" y="1644666"/>
            <a:ext cx="8511954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97405" algn="l"/>
                <a:tab pos="2355850" algn="l"/>
                <a:tab pos="2969895" algn="ctr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Дипломная работа</a:t>
            </a:r>
            <a:endParaRPr lang="ru-RU" sz="20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97405" algn="l"/>
                <a:tab pos="2355850" algn="l"/>
                <a:tab pos="2969895" algn="ctr"/>
              </a:tabLs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097405" algn="l"/>
                <a:tab pos="2355850" algn="l"/>
                <a:tab pos="2969895" algn="ctr"/>
              </a:tabLst>
            </a:pPr>
            <a:r>
              <a:rPr lang="ru-RU" sz="2400" b="1" dirty="0">
                <a:solidFill>
                  <a:srgbClr val="FF3399"/>
                </a:solidFill>
                <a:latin typeface="Times New Roman"/>
                <a:ea typeface="Calibri"/>
                <a:cs typeface="Times New Roman"/>
              </a:rPr>
              <a:t>РАЗВИТИЕ ТВОРЧЕСКИХ СПОСОБНОСТЕЙ </a:t>
            </a:r>
            <a:endParaRPr lang="ru-RU" sz="2400" dirty="0">
              <a:solidFill>
                <a:srgbClr val="FF3399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097405" algn="l"/>
                <a:tab pos="2355850" algn="l"/>
                <a:tab pos="2969895" algn="ctr"/>
              </a:tabLst>
            </a:pPr>
            <a:r>
              <a:rPr lang="ru-RU" sz="2400" b="1" dirty="0">
                <a:solidFill>
                  <a:srgbClr val="FF3399"/>
                </a:solidFill>
                <a:latin typeface="Times New Roman"/>
                <a:ea typeface="Calibri"/>
                <a:cs typeface="Times New Roman"/>
              </a:rPr>
              <a:t>ДЕТЕЙ СТАРШЕГО ДОШКОЛЬНОГО ВОЗРАСТА </a:t>
            </a:r>
            <a:endParaRPr lang="ru-RU" sz="2400" dirty="0">
              <a:solidFill>
                <a:srgbClr val="FF3399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097405" algn="l"/>
                <a:tab pos="2355850" algn="l"/>
                <a:tab pos="2969895" algn="ctr"/>
              </a:tabLst>
            </a:pPr>
            <a:r>
              <a:rPr lang="ru-RU" sz="2400" b="1" dirty="0">
                <a:solidFill>
                  <a:srgbClr val="FF3399"/>
                </a:solidFill>
                <a:latin typeface="Times New Roman"/>
                <a:ea typeface="Calibri"/>
                <a:cs typeface="Times New Roman"/>
              </a:rPr>
              <a:t>ПОСРЕДСТВОМ ЛЕПКИ ИЗ ПОЛИМЕРНОЙ ГЛИНЫ </a:t>
            </a:r>
            <a:endParaRPr lang="ru-RU" sz="2400" dirty="0">
              <a:solidFill>
                <a:srgbClr val="FF3399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097405" algn="l"/>
                <a:tab pos="2355850" algn="l"/>
                <a:tab pos="2969895" algn="ctr"/>
              </a:tabLs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97405" algn="l"/>
                <a:tab pos="2355850" algn="l"/>
                <a:tab pos="2969895" algn="ctr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933056"/>
            <a:ext cx="81939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  <a:tabLst>
                <a:tab pos="2097405" algn="l"/>
                <a:tab pos="2355850" algn="l"/>
                <a:tab pos="2969895" algn="ctr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Тимофеева Вероника Васильевна</a:t>
            </a:r>
            <a:endParaRPr lang="ru-RU" sz="20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  <a:tabLst>
                <a:tab pos="2097405" algn="l"/>
                <a:tab pos="2355850" algn="l"/>
                <a:tab pos="2969895" algn="ctr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                                        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Специальность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: дошкольное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образование         </a:t>
            </a:r>
            <a:endParaRPr lang="ru-RU" sz="20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  <a:tabLst>
                <a:tab pos="2097405" algn="l"/>
                <a:tab pos="2355850" algn="l"/>
                <a:tab pos="2969895" algn="ctr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               Курс 4, группа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ЗО-16.ДО.2</a:t>
            </a:r>
            <a:endParaRPr lang="ru-RU" sz="20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  <a:tabLst>
                <a:tab pos="2097405" algn="l"/>
                <a:tab pos="2355850" algn="l"/>
                <a:tab pos="2969895" algn="ctr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                                           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Научный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руководитель: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Местникова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Л.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Н. </a:t>
            </a:r>
            <a:endParaRPr lang="ru-RU" sz="20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  <a:tabLst>
                <a:tab pos="2097405" algn="l"/>
                <a:tab pos="2355850" algn="l"/>
                <a:tab pos="2969895" algn="ctr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                    Форма обучения: -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заочная</a:t>
            </a:r>
            <a:endParaRPr lang="ru-RU" sz="20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34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03848" y="3068960"/>
            <a:ext cx="795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srgbClr val="212745">
                    <a:lumMod val="60000"/>
                    <a:lumOff val="40000"/>
                  </a:srgbClr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b="1" dirty="0" smtClean="0">
              <a:solidFill>
                <a:srgbClr val="FF3399"/>
              </a:solidFill>
              <a:latin typeface="Times New Roman"/>
              <a:ea typeface="Calibri"/>
              <a:cs typeface="Times New Roman"/>
            </a:endParaRPr>
          </a:p>
          <a:p>
            <a:pPr lvl="0" algn="just"/>
            <a:r>
              <a:rPr lang="ru-RU" b="1" dirty="0" smtClean="0">
                <a:solidFill>
                  <a:srgbClr val="FF3399"/>
                </a:solidFill>
                <a:latin typeface="Times New Roman"/>
                <a:ea typeface="Calibri"/>
                <a:cs typeface="Times New Roman"/>
              </a:rPr>
              <a:t>фото</a:t>
            </a:r>
            <a:endParaRPr lang="ru-RU" b="1" dirty="0">
              <a:solidFill>
                <a:srgbClr val="212745">
                  <a:lumMod val="60000"/>
                  <a:lumOff val="40000"/>
                </a:srgbClr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2052" name="Picture 4" descr="C:\Users\admin\Desktop\диплом\коллаж\202006090834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54"/>
            <a:ext cx="9144000" cy="683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01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3068960"/>
            <a:ext cx="795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srgbClr val="212745">
                    <a:lumMod val="60000"/>
                    <a:lumOff val="40000"/>
                  </a:srgbClr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b="1" dirty="0" smtClean="0">
              <a:solidFill>
                <a:srgbClr val="FF3399"/>
              </a:solidFill>
              <a:latin typeface="Times New Roman"/>
              <a:ea typeface="Calibri"/>
              <a:cs typeface="Times New Roman"/>
            </a:endParaRPr>
          </a:p>
          <a:p>
            <a:pPr lvl="0" algn="just"/>
            <a:r>
              <a:rPr lang="ru-RU" b="1" dirty="0" smtClean="0">
                <a:solidFill>
                  <a:srgbClr val="FF3399"/>
                </a:solidFill>
                <a:latin typeface="Times New Roman"/>
                <a:ea typeface="Calibri"/>
                <a:cs typeface="Times New Roman"/>
              </a:rPr>
              <a:t>фото</a:t>
            </a:r>
            <a:endParaRPr lang="ru-RU" b="1" dirty="0">
              <a:solidFill>
                <a:srgbClr val="212745">
                  <a:lumMod val="60000"/>
                  <a:lumOff val="40000"/>
                </a:srgbClr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 descr="C:\Users\admin\Desktop\диплом\коллаж\202006090837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4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3068960"/>
            <a:ext cx="795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srgbClr val="212745">
                    <a:lumMod val="60000"/>
                    <a:lumOff val="40000"/>
                  </a:srgbClr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b="1" dirty="0" smtClean="0">
              <a:solidFill>
                <a:srgbClr val="FF3399"/>
              </a:solidFill>
              <a:latin typeface="Times New Roman"/>
              <a:ea typeface="Calibri"/>
              <a:cs typeface="Times New Roman"/>
            </a:endParaRPr>
          </a:p>
          <a:p>
            <a:pPr lvl="0" algn="just"/>
            <a:r>
              <a:rPr lang="ru-RU" b="1" dirty="0" smtClean="0">
                <a:solidFill>
                  <a:srgbClr val="FF3399"/>
                </a:solidFill>
                <a:latin typeface="Times New Roman"/>
                <a:ea typeface="Calibri"/>
                <a:cs typeface="Times New Roman"/>
              </a:rPr>
              <a:t>фото</a:t>
            </a:r>
            <a:endParaRPr lang="ru-RU" b="1" dirty="0">
              <a:solidFill>
                <a:srgbClr val="212745">
                  <a:lumMod val="60000"/>
                  <a:lumOff val="40000"/>
                </a:srgbClr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 descr="C:\Users\admin\Desktop\диплом\коллаж\202006090839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69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диплом\коллаж\20200609214715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031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8676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i="1" dirty="0">
                <a:solidFill>
                  <a:srgbClr val="FF3399"/>
                </a:solidFill>
                <a:latin typeface="Times New Roman"/>
                <a:ea typeface="Calibri"/>
                <a:cs typeface="Times New Roman"/>
              </a:rPr>
              <a:t>Сравнительный анализ уровня развития творческих способностей на контрольном этапе педагогического эксперимента обеих групп</a:t>
            </a:r>
            <a:endParaRPr lang="ru-RU" b="1" dirty="0">
              <a:solidFill>
                <a:srgbClr val="FF3399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379112"/>
              </p:ext>
            </p:extLst>
          </p:nvPr>
        </p:nvGraphicFramePr>
        <p:xfrm>
          <a:off x="107504" y="798662"/>
          <a:ext cx="8928993" cy="1645920"/>
        </p:xfrm>
        <a:graphic>
          <a:graphicData uri="http://schemas.openxmlformats.org/drawingml/2006/table">
            <a:tbl>
              <a:tblPr firstRow="1" firstCol="1" bandRow="1"/>
              <a:tblGrid>
                <a:gridCol w="827295"/>
                <a:gridCol w="705874"/>
                <a:gridCol w="704063"/>
                <a:gridCol w="675973"/>
                <a:gridCol w="794675"/>
                <a:gridCol w="748462"/>
                <a:gridCol w="628854"/>
                <a:gridCol w="661473"/>
                <a:gridCol w="826389"/>
                <a:gridCol w="812798"/>
                <a:gridCol w="794675"/>
                <a:gridCol w="748462"/>
              </a:tblGrid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Экспериментальная группа</a:t>
                      </a:r>
                      <a:endParaRPr lang="ru-RU" sz="1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Контрольная группа</a:t>
                      </a:r>
                      <a:endParaRPr lang="ru-RU" sz="14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Высокий </a:t>
                      </a:r>
                      <a:endParaRPr lang="ru-RU" sz="14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</a:t>
                      </a:r>
                      <a:endParaRPr lang="ru-RU" sz="14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Низкий </a:t>
                      </a:r>
                      <a:endParaRPr lang="ru-RU" sz="14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Высокий </a:t>
                      </a:r>
                      <a:endParaRPr lang="ru-RU" sz="14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</a:t>
                      </a:r>
                      <a:endParaRPr lang="ru-RU" sz="14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Низкий </a:t>
                      </a:r>
                      <a:endParaRPr lang="ru-RU" sz="14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15,1%</a:t>
                      </a:r>
                      <a:endParaRPr lang="ru-RU" sz="14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84,9%</a:t>
                      </a:r>
                      <a:endParaRPr lang="ru-RU" sz="14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14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10%</a:t>
                      </a:r>
                      <a:endParaRPr lang="ru-RU" sz="14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30%</a:t>
                      </a:r>
                      <a:endParaRPr lang="ru-RU" sz="14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60%</a:t>
                      </a:r>
                      <a:endParaRPr lang="ru-RU" sz="1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03548" y="2492896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FF3399"/>
                </a:solidFill>
                <a:latin typeface="Times New Roman"/>
                <a:ea typeface="Calibri"/>
                <a:cs typeface="Times New Roman"/>
              </a:rPr>
              <a:t>Сравнительный анализ уровня развития творческих способностей у детей экспериментальной и контрольной групп на контрольном этапе эксперимента </a:t>
            </a:r>
            <a:endParaRPr lang="ru-RU" b="1" dirty="0">
              <a:solidFill>
                <a:srgbClr val="FF3399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49804358"/>
              </p:ext>
            </p:extLst>
          </p:nvPr>
        </p:nvGraphicFramePr>
        <p:xfrm>
          <a:off x="251520" y="3416226"/>
          <a:ext cx="8712968" cy="3248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385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9145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i="1" dirty="0" smtClean="0">
                <a:solidFill>
                  <a:srgbClr val="FF3399"/>
                </a:solidFill>
                <a:latin typeface="Times New Roman"/>
                <a:ea typeface="Calibri"/>
                <a:cs typeface="Times New Roman"/>
              </a:rPr>
              <a:t>Общий сравнительный </a:t>
            </a:r>
            <a:r>
              <a:rPr lang="ru-RU" b="1" i="1" dirty="0">
                <a:solidFill>
                  <a:srgbClr val="FF3399"/>
                </a:solidFill>
                <a:latin typeface="Times New Roman"/>
                <a:ea typeface="Calibri"/>
                <a:cs typeface="Times New Roman"/>
              </a:rPr>
              <a:t>анализ уровня развития творческих способностей у детей экспериментальной группы </a:t>
            </a:r>
            <a:endParaRPr lang="ru-RU" b="1" dirty="0">
              <a:solidFill>
                <a:srgbClr val="FF3399"/>
              </a:solidFill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FF3399"/>
                </a:solidFill>
                <a:latin typeface="Times New Roman"/>
                <a:ea typeface="Calibri"/>
                <a:cs typeface="Times New Roman"/>
              </a:rPr>
              <a:t>на  констатирующем и контрольном этапах эксперимента </a:t>
            </a:r>
            <a:endParaRPr lang="ru-RU" b="1" dirty="0">
              <a:solidFill>
                <a:srgbClr val="FF3399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50561531"/>
              </p:ext>
            </p:extLst>
          </p:nvPr>
        </p:nvGraphicFramePr>
        <p:xfrm>
          <a:off x="323528" y="1111970"/>
          <a:ext cx="8568952" cy="5485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534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548680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отметить, что воспитание творческих способностей детей будет эффективным лишь в том случае, если оно будет представлять собой целенаправленный процесс, в ходе которого решается ряд частных педагогических задач, направленных на достижение конечной цели.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 важна заинтересованность в занятиях самого педагога. Известно, что заинтересовать детей, чем-либо, взрослый может только, когда он увлечен сам.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чувствует такое отношение взрослого, восхищение красотой музыки, он постепенно тоже признает музыкальные ценности. Если же взрослый проявляет равнодушие, оно передается и детям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эксперимент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доказал эффективность приемов организации занятий по ручному труду в  условиях кружковой деятельности и приобщения дошкольников к приемам работы с полимерной глиной.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поставленная гипотеза подтверждается: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проведенной работе можно сделать вывод, что использование разработанных дидактических развивающих  игр и серии кружковых занятий являются успешным и эффективным средством развития творческих способностей детей старшего дошкольного возраста.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достигнута, поставленные задачи решены</a:t>
            </a:r>
            <a:endParaRPr lang="ru-RU" b="1" dirty="0">
              <a:solidFill>
                <a:srgbClr val="FF33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83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творческих способностей детей 5 – 6 лет, разработали следующие рекомендации для  родителей и педагогов</a:t>
            </a:r>
            <a:r>
              <a:rPr lang="ru-RU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в работе с детьми игры и упражнения, стимулирующие развитие творческих способностей, воображения, ассоциативности через чувственно – эмоциональное достижение окружающего;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занятия так, чтобы  ребенок мог передать свои переживания по поводу прожитой, проигранной ситуации реализовывал в творческих способностях, поделках и работах, осмыслив, закрепив полученные во время игры опыт, чувства и знания в эстетическом оформлении;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на занятиях игры, которые доставляли бы ребенку удовлетворение, позволяющие «проникать» в самые невероятные пространства, пробовать свои силы в различных ситуациях;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Охватывать различные стороны педагогического воздействия по развитию творческих способностей детей,  художественно - эстетического образования; 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творческие  способности детей  на деятельностном подходе, что представляет собой закрепление приобретенных навыков через практическое участие детей;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комплекс занятий по образовательным областям, которые положены в основу практических занятий в ДОУ;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Построить всю деятельность дошкольников на основе развития самостоятельности, активности, творчества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b="1" dirty="0" smtClean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00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8578" y="2967335"/>
            <a:ext cx="70068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cap="none" spc="0" dirty="0">
              <a:ln w="1905"/>
              <a:solidFill>
                <a:srgbClr val="FF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62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3399"/>
                </a:solidFill>
                <a:latin typeface="Times New Roman"/>
                <a:ea typeface="Calibri"/>
              </a:rPr>
              <a:t>Актуальность темы.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</a:rPr>
              <a:t>Развитие творческих способностей детей – одна из главных задач художественно – эстетического развития детей дошкольного возраста. </a:t>
            </a:r>
            <a:endParaRPr lang="ru-RU" sz="2000" dirty="0" smtClean="0">
              <a:solidFill>
                <a:srgbClr val="002060"/>
              </a:solidFill>
              <a:latin typeface="Times New Roman"/>
              <a:ea typeface="Calibri"/>
            </a:endParaRPr>
          </a:p>
          <a:p>
            <a:pPr indent="449580" algn="just"/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Однако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практический аспект по развитию творческих способностей у детей старшего  дошкольного возраста посредством лепки из полимерной глины остается недостаточно раскрытым и актуальным.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508" y="2348880"/>
            <a:ext cx="88569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000" b="1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</a:rPr>
              <a:t>Цель исследования: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определение эффективности 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лепки из полимерной глины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как средства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развития творческих способностей у детей старшего дошкольного возраста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indent="449580" algn="just">
              <a:spcAft>
                <a:spcPts val="0"/>
              </a:spcAft>
            </a:pPr>
            <a:r>
              <a:rPr lang="ru-RU" sz="2000" b="1" dirty="0" smtClean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</a:rPr>
              <a:t>Для </a:t>
            </a:r>
            <a:r>
              <a:rPr lang="ru-RU" sz="2000" b="1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</a:rPr>
              <a:t>достижения поставленной цели необходимо выполнить следующие  задачи</a:t>
            </a:r>
            <a:r>
              <a:rPr lang="ru-RU" sz="2000" b="1" dirty="0" smtClean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2000" b="1" dirty="0">
              <a:solidFill>
                <a:srgbClr val="FF3399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На основе анализа теоретической и методической литературы изучить закономерности развития творческих способностей у детей старшего дошкольного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возраста;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Провести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педагогический эксперимент по развитию творческих способностей у детей старшего дошкольного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возраста;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Разработать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серии занятий для развития творческих способностей  детей старшего дошкольного возраста в процессе формирования представления детей о свойствах полимерной глины, расширять знания детей о применении полимерной глины в быту; </a:t>
            </a:r>
            <a:endParaRPr lang="ru-RU" sz="2000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698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8092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8630" algn="just">
              <a:spcAft>
                <a:spcPts val="0"/>
              </a:spcAft>
            </a:pPr>
            <a:r>
              <a:rPr lang="ru-RU" sz="2000" b="1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</a:rPr>
              <a:t>Объект исследования: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процесс развития творческих способностей детей старшего дошкольного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возраста</a:t>
            </a:r>
          </a:p>
          <a:p>
            <a:pPr indent="468630" algn="just">
              <a:spcAft>
                <a:spcPts val="0"/>
              </a:spcAft>
            </a:pPr>
            <a:endPara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indent="468630" algn="just">
              <a:spcAft>
                <a:spcPts val="0"/>
              </a:spcAft>
            </a:pPr>
            <a:r>
              <a:rPr lang="ru-RU" sz="2000" b="1" dirty="0" smtClean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</a:rPr>
              <a:t>Предмет </a:t>
            </a:r>
            <a:r>
              <a:rPr lang="ru-RU" sz="2000" b="1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</a:rPr>
              <a:t>исследования: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использование лепки из полимерной глины как средства развития творческих способностей детей старшего дошкольного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возраста</a:t>
            </a:r>
          </a:p>
          <a:p>
            <a:pPr indent="468630" algn="just">
              <a:spcAft>
                <a:spcPts val="0"/>
              </a:spcAft>
            </a:pPr>
            <a:endPara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indent="468630" algn="just">
              <a:spcAft>
                <a:spcPts val="0"/>
              </a:spcAft>
            </a:pPr>
            <a:r>
              <a:rPr lang="ru-RU" sz="2000" b="1" dirty="0" smtClean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</a:rPr>
              <a:t>Гипотеза </a:t>
            </a:r>
            <a:r>
              <a:rPr lang="ru-RU" sz="2000" b="1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</a:rPr>
              <a:t>исследования: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развитие творческих способностей у детей старшего дошкольного возраста посредством лепки из полимерной глины будет успешным, если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художественно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эстетическое образование становится органичным компонентом воспитательно – образовательного процесса, все занятия охватывают различные стороны педагогического воздействия по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развитию творческих  способностей детей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развитие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творческих  способностей детей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осуществляется на деятельностном подходе, что представляет собой закрепление приобретенных навыков через практическое участие детей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вся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деятельность дошкольников построена на основе развития самостоятельности, активности,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 творчества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которые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имеют познавательное, развивающее и практическое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направление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algn="just"/>
            <a:endParaRPr lang="ru-RU" sz="2000" b="1" dirty="0" smtClean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301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208912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000" b="1" dirty="0">
                <a:solidFill>
                  <a:srgbClr val="FF3399"/>
                </a:solidFill>
                <a:latin typeface="Times New Roman"/>
                <a:ea typeface="Calibri"/>
                <a:cs typeface="Times New Roman"/>
              </a:rPr>
              <a:t>Теоретической основой исследования</a:t>
            </a:r>
            <a:r>
              <a:rPr lang="ru-RU" sz="2000" dirty="0">
                <a:solidFill>
                  <a:srgbClr val="FF33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являются психолого – педагогическая и методическая литература в трудах В.А.Сухомлинского, Н.А. Ветлугиной, А.А. Грибовской, Т.Н. Дороновой, Т.С. Комаровой, Н.П. Сакулиной и др. </a:t>
            </a:r>
            <a:endParaRPr lang="ru-RU" sz="20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b="1" dirty="0">
                <a:solidFill>
                  <a:srgbClr val="FF3399"/>
                </a:solidFill>
                <a:latin typeface="Times New Roman"/>
                <a:ea typeface="Calibri"/>
                <a:cs typeface="Times New Roman"/>
              </a:rPr>
              <a:t>Практическая значимость исследования: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разработанное нами серии занятий лепки из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полимерной глины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направленное на развитие  творческих способностей   детей  старшего  дошкольного возраста,  может  быть  использовано  в практике педагогов ДОО.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</a:t>
            </a:r>
            <a:endParaRPr lang="ru-RU" sz="2000" b="1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b="1" dirty="0">
                <a:solidFill>
                  <a:srgbClr val="FF3399"/>
                </a:solidFill>
                <a:latin typeface="Times New Roman"/>
                <a:ea typeface="Calibri"/>
                <a:cs typeface="Times New Roman"/>
              </a:rPr>
              <a:t>База исследования:</a:t>
            </a:r>
            <a:r>
              <a:rPr lang="ru-RU" sz="2000" dirty="0">
                <a:solidFill>
                  <a:srgbClr val="FF33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МБДОУ ЦРР детский сад «Сардаана» г.Нюрба Нюрбинского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района</a:t>
            </a:r>
          </a:p>
          <a:p>
            <a:pPr indent="449580" algn="just">
              <a:spcAft>
                <a:spcPts val="0"/>
              </a:spcAft>
            </a:pP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FF3399"/>
                </a:solidFill>
                <a:latin typeface="Times New Roman"/>
                <a:ea typeface="Calibri"/>
                <a:cs typeface="Times New Roman"/>
              </a:rPr>
              <a:t>Структура выпускной квалификационной работы:</a:t>
            </a:r>
            <a:r>
              <a:rPr lang="ru-RU" sz="2000" dirty="0">
                <a:solidFill>
                  <a:srgbClr val="FF33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состоит из введения, двух глав, выводам по двум главам, заключения, списка использованной литературы и приложения.</a:t>
            </a:r>
            <a:endParaRPr lang="ru-RU" sz="20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299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130" y="116632"/>
            <a:ext cx="892899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>
                <a:solidFill>
                  <a:srgbClr val="FF3399"/>
                </a:solidFill>
                <a:latin typeface="Times New Roman"/>
                <a:ea typeface="Calibri"/>
                <a:cs typeface="Times New Roman"/>
              </a:rPr>
              <a:t>ГЛАВА 1. ТЕОРЕТИЧЕСКИЕ ОСНОВЫ РАЗВИТИЯ ТВОРЧЕСКИХ СПОСОБНОСТЕЙ У ДЕТЕЙ СТАРШЕГО ДОШКОЛЬНОГО ВОЗРАСТА В ПРОЦЕССЕ ЛЕПКИ ИЗ ПОЛИМЕРНОЙ ГЛИНЫ</a:t>
            </a:r>
            <a:endParaRPr lang="ru-RU" sz="1600" dirty="0">
              <a:solidFill>
                <a:srgbClr val="FF3399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9003" y="762963"/>
            <a:ext cx="869735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 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способности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совокупность индивидуальных особенностей личности, определяющих возможность успешного осуществления конкретного вида творческой деятельности и обусловливающих уровень ее результативности.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 особенности  </a:t>
            </a:r>
            <a:r>
              <a:rPr lang="ru-RU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  творческих  способностей  было </a:t>
            </a:r>
            <a:r>
              <a:rPr lang="ru-RU" sz="2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выявляет </a:t>
            </a:r>
            <a:r>
              <a:rPr lang="ru-RU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следующее:  </a:t>
            </a:r>
          </a:p>
          <a:p>
            <a:pPr algn="just"/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 детство  также  является  сензитивным  периодом  для развития творческих способностей;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самостоятельность детей в решении поставленных задач;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первое место занимают собственные придуманные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образы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srgbClr val="FF3399"/>
                </a:solidFill>
                <a:latin typeface="Times New Roman"/>
                <a:ea typeface="Calibri"/>
                <a:cs typeface="Times New Roman"/>
              </a:rPr>
              <a:t>Творческие </a:t>
            </a:r>
            <a:r>
              <a:rPr lang="ru-RU" sz="2000" b="1" dirty="0">
                <a:solidFill>
                  <a:srgbClr val="FF3399"/>
                </a:solidFill>
                <a:latin typeface="Times New Roman"/>
                <a:ea typeface="Calibri"/>
                <a:cs typeface="Times New Roman"/>
              </a:rPr>
              <a:t>занятия по лепке из полимерной  глины имеют:</a:t>
            </a:r>
            <a:endParaRPr lang="ru-RU" sz="2000" b="1" dirty="0">
              <a:solidFill>
                <a:srgbClr val="FF3399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b="1" i="1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</a:rPr>
              <a:t>познавательное направление</a:t>
            </a:r>
            <a:r>
              <a:rPr lang="ru-RU" sz="2000" b="1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включает в себя цикл познавательных мероприятий, которые способствуют расширению знаний детей  о полимерной   глине; </a:t>
            </a:r>
            <a:endParaRPr lang="ru-RU" sz="20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b="1" i="1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</a:rPr>
              <a:t>развивающее направление</a:t>
            </a:r>
            <a:r>
              <a:rPr lang="ru-RU" sz="2000" b="1" dirty="0">
                <a:solidFill>
                  <a:srgbClr val="FF3399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включает в себя развитие творческих способностей, волевых качеств, мышления, фантазии;</a:t>
            </a:r>
            <a:endParaRPr lang="ru-RU" sz="20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b="1" i="1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</a:rPr>
              <a:t>практическое направление</a:t>
            </a:r>
            <a:r>
              <a:rPr lang="ru-RU" sz="2000" b="1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включает в себя продуктивную деятельность детей, лепку из полимерной глины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spcAft>
                <a:spcPts val="0"/>
              </a:spcAft>
            </a:pPr>
            <a:endParaRPr lang="ru-RU" sz="1400" b="1" dirty="0" smtClean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4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>
                <a:solidFill>
                  <a:srgbClr val="FF3399"/>
                </a:solidFill>
                <a:latin typeface="Times New Roman"/>
                <a:ea typeface="Calibri"/>
                <a:cs typeface="Times New Roman"/>
              </a:rPr>
              <a:t>ГЛАВА 2. ОПЫТНО - ЭКСПЕРИМЕНТАЛЬНАЯ РАБОТА ПО РАЗВИТИЮ ТВОРЧЕСКИХ СПОСОБНОСТЕЙ ДЕТЕЙ СТАРШЕГО ДОШКОЛЬНОГО ВОЗРАСТА ПОСРЕДСТВОМ ЛЕПКИ ИЗ ПОЛИМЕРНОЙ ГЛИНЫ</a:t>
            </a:r>
            <a:endParaRPr lang="ru-RU" sz="1600" dirty="0">
              <a:solidFill>
                <a:srgbClr val="FF3399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908720"/>
            <a:ext cx="878497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Times New Roman"/>
              </a:rPr>
              <a:t>	</a:t>
            </a:r>
            <a:r>
              <a:rPr lang="ru-RU" b="1" dirty="0" smtClean="0">
                <a:solidFill>
                  <a:srgbClr val="FF3399"/>
                </a:solidFill>
                <a:latin typeface="Times New Roman"/>
                <a:ea typeface="Calibri"/>
                <a:cs typeface="Times New Roman"/>
              </a:rPr>
              <a:t>Цель </a:t>
            </a:r>
            <a:r>
              <a:rPr lang="ru-RU" b="1" dirty="0">
                <a:solidFill>
                  <a:srgbClr val="FF3399"/>
                </a:solidFill>
                <a:latin typeface="Times New Roman"/>
                <a:ea typeface="Calibri"/>
                <a:cs typeface="Times New Roman"/>
              </a:rPr>
              <a:t>педагогического  эксперимента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Times New Roman"/>
              </a:rPr>
              <a:t>- 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выявить уровень  развития творческих способностей у детей старшего дошкольного возраста, интерес к  лепке из полимерной глины, технические умения, замысел,   способность проявить творчество детей 5 – 6 лет. </a:t>
            </a:r>
            <a:endParaRPr lang="ru-RU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b="1" dirty="0" smtClean="0">
                <a:solidFill>
                  <a:srgbClr val="FF3399"/>
                </a:solidFill>
                <a:latin typeface="Times New Roman"/>
                <a:ea typeface="Calibri"/>
                <a:cs typeface="Times New Roman"/>
              </a:rPr>
              <a:t>На </a:t>
            </a:r>
            <a:r>
              <a:rPr lang="ru-RU" b="1" dirty="0">
                <a:solidFill>
                  <a:srgbClr val="FF3399"/>
                </a:solidFill>
                <a:latin typeface="Times New Roman"/>
                <a:ea typeface="Calibri"/>
                <a:cs typeface="Times New Roman"/>
              </a:rPr>
              <a:t>этапе констатирующего эксперимента были поставлены следующие задачи:</a:t>
            </a:r>
            <a:endParaRPr lang="ru-RU" b="1" dirty="0">
              <a:solidFill>
                <a:srgbClr val="FF3399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проанализировать формирование творческих способностей детей 5 – 6 лет;</a:t>
            </a:r>
            <a:endParaRPr lang="ru-RU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беседа с детьми о лепке дома (создание условий для лепки);</a:t>
            </a:r>
            <a:endParaRPr lang="ru-RU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наблюдение за деятельностью воспитателя на занятии по лепке с детьми старшей группы;</a:t>
            </a:r>
            <a:endParaRPr lang="ru-RU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проведения занятия по лепке в старшей группе на тему «Веселые человечки» (лепка предметная) с целью выявления способностей к творчеству у детей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algn="just"/>
            <a:r>
              <a:rPr lang="ru-RU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уровня сформированности творческих способностей  нами были выбраны следующие </a:t>
            </a:r>
            <a:r>
              <a:rPr lang="ru-RU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методики: </a:t>
            </a:r>
            <a:endParaRPr lang="ru-RU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AutoNum type="arabicParenR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 творческой способности «Оригинальность замысла» (Т.С. Комаровой) 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AutoNum type="arabicParenR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 творческой способности «Творческая самостоятельность». (Э.П.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Торренс)</a:t>
            </a:r>
          </a:p>
          <a:p>
            <a:pPr marL="342900" lvl="0" indent="-342900" algn="just">
              <a:buAutoNum type="arabicParenR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диагностирования  творческой  способности  «Владение  художественными техниками» (Н.А.Лепская)  </a:t>
            </a:r>
          </a:p>
          <a:p>
            <a:pPr indent="449580" algn="just">
              <a:spcAft>
                <a:spcPts val="0"/>
              </a:spcAft>
            </a:pP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387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601310"/>
              </p:ext>
            </p:extLst>
          </p:nvPr>
        </p:nvGraphicFramePr>
        <p:xfrm>
          <a:off x="323528" y="836712"/>
          <a:ext cx="8568950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648071"/>
                <a:gridCol w="648072"/>
                <a:gridCol w="720080"/>
                <a:gridCol w="648072"/>
                <a:gridCol w="576064"/>
                <a:gridCol w="704078"/>
                <a:gridCol w="935707"/>
                <a:gridCol w="634801"/>
                <a:gridCol w="793068"/>
                <a:gridCol w="780023"/>
                <a:gridCol w="762631"/>
                <a:gridCol w="718283"/>
              </a:tblGrid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Экспериментальная группа</a:t>
                      </a:r>
                      <a:endParaRPr lang="ru-RU" sz="1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Контрольная группа</a:t>
                      </a:r>
                      <a:endParaRPr lang="ru-RU" sz="12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Высокий </a:t>
                      </a:r>
                      <a:endParaRPr lang="ru-RU" sz="12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</a:t>
                      </a:r>
                      <a:endParaRPr lang="ru-RU" sz="12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Низкий </a:t>
                      </a:r>
                      <a:endParaRPr lang="ru-RU" sz="12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Высокий </a:t>
                      </a:r>
                      <a:endParaRPr lang="ru-RU" sz="12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</a:t>
                      </a:r>
                      <a:endParaRPr lang="ru-RU" sz="12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Низкий </a:t>
                      </a:r>
                      <a:endParaRPr lang="ru-RU" sz="12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10,2%</a:t>
                      </a:r>
                      <a:endParaRPr lang="ru-RU" sz="12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79,7%</a:t>
                      </a:r>
                      <a:endParaRPr lang="ru-RU" sz="12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10,1%</a:t>
                      </a:r>
                      <a:endParaRPr lang="ru-RU" sz="12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10,2%</a:t>
                      </a:r>
                      <a:endParaRPr lang="ru-RU" sz="12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71,7%</a:t>
                      </a:r>
                      <a:endParaRPr lang="ru-RU" sz="12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18,1%</a:t>
                      </a:r>
                      <a:endParaRPr lang="ru-RU" sz="1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484699" y="116632"/>
            <a:ext cx="9745873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FF33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Сравнительный анализ развития творческих способностей на констатирующем этапе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FF33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педагогического эксперимента обеих групп – экспериментальной и контрольной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rgbClr val="FF3399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348880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FF3399"/>
                </a:solidFill>
                <a:latin typeface="Times New Roman"/>
                <a:ea typeface="Calibri"/>
                <a:cs typeface="Times New Roman"/>
              </a:rPr>
              <a:t>Сравнительный анализ уровня развития творческих способностей у детей экспериментальной и контрольной групп </a:t>
            </a:r>
            <a:r>
              <a:rPr lang="ru-RU" b="1" dirty="0" smtClean="0">
                <a:solidFill>
                  <a:srgbClr val="FF3399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b="1" i="1" dirty="0" smtClean="0">
                <a:solidFill>
                  <a:srgbClr val="FF3399"/>
                </a:solidFill>
                <a:latin typeface="Times New Roman"/>
                <a:ea typeface="Calibri"/>
                <a:cs typeface="Times New Roman"/>
              </a:rPr>
              <a:t>на </a:t>
            </a:r>
            <a:r>
              <a:rPr lang="ru-RU" b="1" i="1" dirty="0">
                <a:solidFill>
                  <a:srgbClr val="FF3399"/>
                </a:solidFill>
                <a:latin typeface="Times New Roman"/>
                <a:ea typeface="Calibri"/>
                <a:cs typeface="Times New Roman"/>
              </a:rPr>
              <a:t>констатирующем этапе эксперимента</a:t>
            </a:r>
            <a:endParaRPr lang="ru-RU" b="1" dirty="0">
              <a:solidFill>
                <a:srgbClr val="FF3399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09031441"/>
              </p:ext>
            </p:extLst>
          </p:nvPr>
        </p:nvGraphicFramePr>
        <p:xfrm>
          <a:off x="395536" y="3140968"/>
          <a:ext cx="842493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627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0144" y="116632"/>
            <a:ext cx="3062121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3399"/>
                </a:solidFill>
                <a:latin typeface="Times New Roman"/>
                <a:ea typeface="Calibri"/>
                <a:cs typeface="Times New Roman"/>
              </a:rPr>
              <a:t>Учебно-тематический план</a:t>
            </a:r>
            <a:endParaRPr lang="ru-RU" dirty="0">
              <a:solidFill>
                <a:srgbClr val="FF3399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129849"/>
              </p:ext>
            </p:extLst>
          </p:nvPr>
        </p:nvGraphicFramePr>
        <p:xfrm>
          <a:off x="611560" y="612324"/>
          <a:ext cx="8136905" cy="476707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769696"/>
                <a:gridCol w="5237606"/>
                <a:gridCol w="2129603"/>
              </a:tblGrid>
              <a:tr h="463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b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п/п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тем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9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Ознакомление с полимерной глиной и ее свойствами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9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Вводная диагностика на начало эксперимента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9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Разучивание пальчиковых игр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9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Штриховка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9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Самомассаж рук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9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Песочная терапия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9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Выкладывание из палочек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9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Дидактические игры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9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Выкладывание из палочек 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9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Настольные игры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9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Консультации для педагогов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9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Консультации для родителей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600" b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9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Итоговое занятие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9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Диагностика по итогам эксперимента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9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Фотовыставка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0" marR="53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76962" y="5103674"/>
            <a:ext cx="84435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srgbClr val="212745">
                    <a:lumMod val="60000"/>
                    <a:lumOff val="40000"/>
                  </a:srgbClr>
                </a:solidFill>
                <a:latin typeface="Times New Roman"/>
                <a:ea typeface="Calibri"/>
                <a:cs typeface="Times New Roman"/>
              </a:rPr>
              <a:t> </a:t>
            </a:r>
            <a:r>
              <a:rPr lang="ru-RU" b="1" dirty="0">
                <a:solidFill>
                  <a:srgbClr val="FF3399"/>
                </a:solidFill>
                <a:latin typeface="Times New Roman"/>
                <a:ea typeface="Calibri"/>
                <a:cs typeface="Times New Roman"/>
              </a:rPr>
              <a:t>План кружковой работы по </a:t>
            </a:r>
            <a:r>
              <a:rPr lang="ru-RU" b="1" dirty="0" smtClean="0">
                <a:solidFill>
                  <a:srgbClr val="FF3399"/>
                </a:solidFill>
                <a:latin typeface="Times New Roman"/>
                <a:ea typeface="Calibri"/>
                <a:cs typeface="Times New Roman"/>
              </a:rPr>
              <a:t>ознакомлению </a:t>
            </a:r>
            <a:r>
              <a:rPr lang="ru-RU" b="1" dirty="0">
                <a:solidFill>
                  <a:srgbClr val="FF3399"/>
                </a:solidFill>
                <a:latin typeface="Times New Roman"/>
                <a:ea typeface="Calibri"/>
                <a:cs typeface="Times New Roman"/>
              </a:rPr>
              <a:t>с полимерной глиной для </a:t>
            </a:r>
            <a:r>
              <a:rPr lang="ru-RU" b="1" dirty="0" smtClean="0">
                <a:solidFill>
                  <a:srgbClr val="FF3399"/>
                </a:solidFill>
                <a:latin typeface="Times New Roman"/>
                <a:ea typeface="Calibri"/>
                <a:cs typeface="Times New Roman"/>
              </a:rPr>
              <a:t>детей старшего </a:t>
            </a:r>
            <a:r>
              <a:rPr lang="ru-RU" b="1" dirty="0">
                <a:solidFill>
                  <a:srgbClr val="FF3399"/>
                </a:solidFill>
                <a:latin typeface="Times New Roman"/>
                <a:ea typeface="Calibri"/>
                <a:cs typeface="Times New Roman"/>
              </a:rPr>
              <a:t>дошкольного </a:t>
            </a:r>
            <a:r>
              <a:rPr lang="ru-RU" b="1" dirty="0" smtClean="0">
                <a:solidFill>
                  <a:srgbClr val="FF3399"/>
                </a:solidFill>
                <a:latin typeface="Times New Roman"/>
                <a:ea typeface="Calibri"/>
                <a:cs typeface="Times New Roman"/>
              </a:rPr>
              <a:t>возраста </a:t>
            </a:r>
            <a:r>
              <a:rPr lang="ru-RU" b="1" dirty="0">
                <a:solidFill>
                  <a:srgbClr val="FF3399"/>
                </a:solidFill>
                <a:latin typeface="Times New Roman"/>
                <a:ea typeface="Calibri"/>
                <a:cs typeface="Times New Roman"/>
              </a:rPr>
              <a:t>«Мир волшебства полимерной глины»</a:t>
            </a:r>
          </a:p>
          <a:p>
            <a:pPr lvl="0" algn="just"/>
            <a:r>
              <a:rPr lang="ru-RU" b="1" dirty="0" smtClean="0">
                <a:solidFill>
                  <a:srgbClr val="FF3399"/>
                </a:solidFill>
                <a:latin typeface="Times New Roman"/>
                <a:ea typeface="Calibri"/>
                <a:cs typeface="Times New Roman"/>
              </a:rPr>
              <a:t>Цель</a:t>
            </a:r>
            <a:r>
              <a:rPr lang="ru-RU" b="1" dirty="0">
                <a:solidFill>
                  <a:srgbClr val="FF3399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Ознакомление с полимерной глиной для развития творческих и коммуникативных способностей, развитие мелкой моторики рук детей при  лепке из полимерной глины.   </a:t>
            </a:r>
            <a:endParaRPr lang="ru-RU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lvl="0" algn="just"/>
            <a:endParaRPr lang="ru-RU" b="1" dirty="0">
              <a:solidFill>
                <a:srgbClr val="212745">
                  <a:lumMod val="60000"/>
                  <a:lumOff val="40000"/>
                </a:srgbClr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203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3068960"/>
            <a:ext cx="795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srgbClr val="212745">
                    <a:lumMod val="60000"/>
                    <a:lumOff val="40000"/>
                  </a:srgbClr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b="1" dirty="0" smtClean="0">
              <a:solidFill>
                <a:srgbClr val="FF3399"/>
              </a:solidFill>
              <a:latin typeface="Times New Roman"/>
              <a:ea typeface="Calibri"/>
              <a:cs typeface="Times New Roman"/>
            </a:endParaRPr>
          </a:p>
          <a:p>
            <a:pPr lvl="0" algn="just"/>
            <a:r>
              <a:rPr lang="ru-RU" b="1" dirty="0" smtClean="0">
                <a:solidFill>
                  <a:srgbClr val="FF3399"/>
                </a:solidFill>
                <a:latin typeface="Times New Roman"/>
                <a:ea typeface="Calibri"/>
                <a:cs typeface="Times New Roman"/>
              </a:rPr>
              <a:t>фото</a:t>
            </a:r>
            <a:endParaRPr lang="ru-RU" b="1" dirty="0">
              <a:solidFill>
                <a:srgbClr val="212745">
                  <a:lumMod val="60000"/>
                  <a:lumOff val="40000"/>
                </a:srgbClr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028" name="Picture 4" descr="C:\Users\admin\Desktop\диплом\коллаж\202006090831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56"/>
            <a:ext cx="9144000" cy="676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58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993</TotalTime>
  <Words>884</Words>
  <Application>Microsoft Office PowerPoint</Application>
  <PresentationFormat>Экран (4:3)</PresentationFormat>
  <Paragraphs>206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НадяМаша</dc:creator>
  <cp:lastModifiedBy>admin</cp:lastModifiedBy>
  <cp:revision>23</cp:revision>
  <dcterms:created xsi:type="dcterms:W3CDTF">2020-05-12T13:07:41Z</dcterms:created>
  <dcterms:modified xsi:type="dcterms:W3CDTF">2020-06-09T13:10:14Z</dcterms:modified>
</cp:coreProperties>
</file>