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5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A6684-143E-4CB0-B008-6CD2FD32D49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1E15C-7B2B-461C-94B0-B609874FA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1E15C-7B2B-461C-94B0-B609874FA1A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AF79005-C2FD-4B9A-86B7-6C7175EDCC7E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31CC273-3911-4305-B2BB-EA39C17AEA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79005-C2FD-4B9A-86B7-6C7175EDCC7E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CC273-3911-4305-B2BB-EA39C17AEA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79005-C2FD-4B9A-86B7-6C7175EDCC7E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CC273-3911-4305-B2BB-EA39C17AEA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AF79005-C2FD-4B9A-86B7-6C7175EDCC7E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31CC273-3911-4305-B2BB-EA39C17AEA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AF79005-C2FD-4B9A-86B7-6C7175EDCC7E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31CC273-3911-4305-B2BB-EA39C17AEA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79005-C2FD-4B9A-86B7-6C7175EDCC7E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CC273-3911-4305-B2BB-EA39C17AEA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79005-C2FD-4B9A-86B7-6C7175EDCC7E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CC273-3911-4305-B2BB-EA39C17AEA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F79005-C2FD-4B9A-86B7-6C7175EDCC7E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31CC273-3911-4305-B2BB-EA39C17AEA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79005-C2FD-4B9A-86B7-6C7175EDCC7E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CC273-3911-4305-B2BB-EA39C17AEA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AF79005-C2FD-4B9A-86B7-6C7175EDCC7E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31CC273-3911-4305-B2BB-EA39C17AEA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F79005-C2FD-4B9A-86B7-6C7175EDCC7E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31CC273-3911-4305-B2BB-EA39C17AEA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AF79005-C2FD-4B9A-86B7-6C7175EDCC7E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31CC273-3911-4305-B2BB-EA39C17AEA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124744"/>
            <a:ext cx="6172200" cy="189436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Дети с ограниченными возможностями здоровья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3717032"/>
            <a:ext cx="6172200" cy="1371600"/>
          </a:xfrm>
        </p:spPr>
        <p:txBody>
          <a:bodyPr>
            <a:noAutofit/>
          </a:bodyPr>
          <a:lstStyle/>
          <a:p>
            <a:r>
              <a:rPr lang="ru-RU" sz="2400" dirty="0" smtClean="0"/>
              <a:t>«Чем ниже уровень психического развития ребенка, тем выше должен быть уровень образования педагога»</a:t>
            </a:r>
          </a:p>
          <a:p>
            <a:pPr algn="r"/>
            <a:r>
              <a:rPr lang="ru-RU" sz="2400" dirty="0" smtClean="0"/>
              <a:t>П. Шуман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Общие подходы в обучении детей с ЗПР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859216" cy="525658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Не отвлекать во время выполнения задания;</a:t>
            </a:r>
          </a:p>
          <a:p>
            <a:r>
              <a:rPr lang="ru-RU" dirty="0" smtClean="0"/>
              <a:t>Стараться облегчить учебную деятельность;</a:t>
            </a:r>
          </a:p>
          <a:p>
            <a:r>
              <a:rPr lang="ru-RU" dirty="0" smtClean="0"/>
              <a:t>Дети должны слушать, смотреть, проговаривать;</a:t>
            </a:r>
          </a:p>
          <a:p>
            <a:r>
              <a:rPr lang="ru-RU" dirty="0" smtClean="0"/>
              <a:t>Равномерные включения в урок динамических пауз (через 10-15 минут);</a:t>
            </a:r>
          </a:p>
          <a:p>
            <a:r>
              <a:rPr lang="ru-RU" dirty="0" smtClean="0"/>
              <a:t>Развивать самоконтроль;</a:t>
            </a:r>
          </a:p>
          <a:p>
            <a:r>
              <a:rPr lang="ru-RU" dirty="0" smtClean="0"/>
              <a:t>Не нужно давать на уроке более двух новых понятий;</a:t>
            </a:r>
          </a:p>
          <a:p>
            <a:r>
              <a:rPr lang="ru-RU" dirty="0" smtClean="0"/>
              <a:t>Сосредоточьте внимание на сильных сторонах ученика и опирайтесь на них в процессе обучения;</a:t>
            </a:r>
          </a:p>
          <a:p>
            <a:r>
              <a:rPr lang="ru-RU" dirty="0" smtClean="0"/>
              <a:t>Задания должны соответствовать возможностям учеников и исключать чувства стойких неудач;</a:t>
            </a:r>
          </a:p>
          <a:p>
            <a:r>
              <a:rPr lang="ru-RU" dirty="0" smtClean="0"/>
              <a:t>Предоставлять учащимся права покинуть рабочее место и уединиться, когда этого требуют обстоятельства.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ru-RU" b="1" dirty="0" smtClean="0"/>
              <a:t>Особенности процесса обучения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7611616" cy="525658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Каждый урок является продолжением предыдущего;</a:t>
            </a:r>
          </a:p>
          <a:p>
            <a:r>
              <a:rPr lang="ru-RU" dirty="0" smtClean="0"/>
              <a:t>Введение </a:t>
            </a:r>
            <a:r>
              <a:rPr lang="ru-RU" dirty="0" err="1" smtClean="0"/>
              <a:t>физминуток</a:t>
            </a:r>
            <a:r>
              <a:rPr lang="ru-RU" dirty="0" smtClean="0"/>
              <a:t> через 15-20 минут;</a:t>
            </a:r>
          </a:p>
          <a:p>
            <a:r>
              <a:rPr lang="ru-RU" dirty="0" smtClean="0"/>
              <a:t>Создание ситуации успеха на занятии (выполнить посильный объем работы и получить одобрение, похвалу);</a:t>
            </a:r>
          </a:p>
          <a:p>
            <a:r>
              <a:rPr lang="ru-RU" dirty="0" smtClean="0"/>
              <a:t>Благоприятный климат на уроке. Опора на эмоциональное восприятие;</a:t>
            </a:r>
          </a:p>
          <a:p>
            <a:r>
              <a:rPr lang="ru-RU" dirty="0" smtClean="0"/>
              <a:t>Оптимальная смена видов заданий (познавательных вербальных, игровых и практических);</a:t>
            </a:r>
          </a:p>
          <a:p>
            <a:r>
              <a:rPr lang="ru-RU" dirty="0" smtClean="0"/>
              <a:t>Синхронизация темпа урока с возможностями ученика;</a:t>
            </a:r>
          </a:p>
          <a:p>
            <a:r>
              <a:rPr lang="ru-RU" dirty="0" smtClean="0"/>
              <a:t>Точность и краткость инструкции по выполнению здания;</a:t>
            </a:r>
          </a:p>
          <a:p>
            <a:r>
              <a:rPr lang="ru-RU" dirty="0" smtClean="0"/>
              <a:t>Поэтапное обобщение проделанной на уроке работы;</a:t>
            </a:r>
          </a:p>
          <a:p>
            <a:r>
              <a:rPr lang="ru-RU" dirty="0" smtClean="0"/>
              <a:t>Связь обучения с жизнью;</a:t>
            </a:r>
          </a:p>
          <a:p>
            <a:r>
              <a:rPr lang="ru-RU" dirty="0" smtClean="0"/>
              <a:t>Постоянное управление вниманием;</a:t>
            </a:r>
          </a:p>
          <a:p>
            <a:r>
              <a:rPr lang="ru-RU" dirty="0" smtClean="0"/>
              <a:t>Главная составляющая работы – общение и индивидуальный подход.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Особенности обучения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В процессе обучения учителю следует:</a:t>
            </a:r>
          </a:p>
          <a:p>
            <a:r>
              <a:rPr lang="ru-RU" sz="2800" dirty="0" smtClean="0"/>
              <a:t>Использовать четкие указания;</a:t>
            </a:r>
          </a:p>
          <a:p>
            <a:r>
              <a:rPr lang="ru-RU" sz="2800" dirty="0" smtClean="0"/>
              <a:t>Поэтапно разъяснять задания;</a:t>
            </a:r>
          </a:p>
          <a:p>
            <a:r>
              <a:rPr lang="ru-RU" sz="2800" dirty="0" smtClean="0"/>
              <a:t>Учить последовательно выполнять задания;</a:t>
            </a:r>
          </a:p>
          <a:p>
            <a:r>
              <a:rPr lang="ru-RU" sz="2800" dirty="0" smtClean="0"/>
              <a:t>Повторять инструкции к выполнению задания.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Способы оценки достижений и знаний учащихся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Использовать индивидуальную шкалу оценок в соответствии с успехами и затраченными усилиями;</a:t>
            </a:r>
          </a:p>
          <a:p>
            <a:r>
              <a:rPr lang="ru-RU" dirty="0" smtClean="0"/>
              <a:t>Ежедневно оценивать;</a:t>
            </a:r>
          </a:p>
          <a:p>
            <a:r>
              <a:rPr lang="ru-RU" dirty="0" smtClean="0"/>
              <a:t>Акцентировать внимание на хороших оценках;</a:t>
            </a:r>
          </a:p>
          <a:p>
            <a:r>
              <a:rPr lang="ru-RU" dirty="0" smtClean="0"/>
              <a:t>Разрешить переделать задание, с которым ученик не справился;</a:t>
            </a:r>
          </a:p>
          <a:p>
            <a:r>
              <a:rPr lang="ru-RU" dirty="0" smtClean="0"/>
              <a:t>Проводить оценку переделанных работ;</a:t>
            </a:r>
          </a:p>
          <a:p>
            <a:r>
              <a:rPr lang="ru-RU" dirty="0" smtClean="0"/>
              <a:t>Использовать систему оценок достижений учащихся.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Виды педагогической помощи:</a:t>
            </a:r>
            <a:br>
              <a:rPr lang="ru-RU" b="1" dirty="0" smtClean="0"/>
            </a:br>
            <a:r>
              <a:rPr lang="ru-RU" b="1" dirty="0" smtClean="0"/>
              <a:t>обучающая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Учебная</a:t>
            </a:r>
          </a:p>
          <a:p>
            <a:r>
              <a:rPr lang="ru-RU" b="1" dirty="0" smtClean="0"/>
              <a:t>Направляющая</a:t>
            </a:r>
          </a:p>
          <a:p>
            <a:pPr marL="541338" indent="-185738">
              <a:buFont typeface="Arial" pitchFamily="34" charset="0"/>
              <a:buChar char="•"/>
            </a:pPr>
            <a:r>
              <a:rPr lang="ru-RU" dirty="0" err="1" smtClean="0"/>
              <a:t>Внутриклассная</a:t>
            </a:r>
            <a:r>
              <a:rPr lang="ru-RU" dirty="0" smtClean="0"/>
              <a:t> дифференциация.</a:t>
            </a:r>
          </a:p>
          <a:p>
            <a:pPr marL="541338" indent="-185738">
              <a:buFont typeface="Arial" pitchFamily="34" charset="0"/>
              <a:buChar char="•"/>
            </a:pPr>
            <a:r>
              <a:rPr lang="ru-RU" dirty="0" smtClean="0"/>
              <a:t>Коррекция в соответствии с уровнем реальной школьной успеваемости, объема и уровня сложности учебных заданий.</a:t>
            </a:r>
          </a:p>
          <a:p>
            <a:pPr marL="541338" indent="-185738">
              <a:buFont typeface="Arial" pitchFamily="34" charset="0"/>
              <a:buChar char="•"/>
            </a:pPr>
            <a:r>
              <a:rPr lang="ru-RU" dirty="0" smtClean="0"/>
              <a:t>Обращает внимание на правильное решение, указывает на наглядную опору, аналогичный пример или помогает составить план действий.</a:t>
            </a:r>
          </a:p>
          <a:p>
            <a:r>
              <a:rPr lang="ru-RU" b="1" dirty="0" smtClean="0"/>
              <a:t>Стимулирующая</a:t>
            </a:r>
            <a:endParaRPr lang="ru-RU" b="1" dirty="0" smtClean="0"/>
          </a:p>
          <a:p>
            <a:r>
              <a:rPr lang="ru-RU" b="1" dirty="0" smtClean="0"/>
              <a:t>Обучающая</a:t>
            </a:r>
          </a:p>
          <a:p>
            <a:pPr marL="541338" indent="-185738">
              <a:buFont typeface="Arial" pitchFamily="34" charset="0"/>
              <a:buChar char="•"/>
            </a:pPr>
            <a:r>
              <a:rPr lang="ru-RU" dirty="0" smtClean="0"/>
              <a:t>Помогает сконцентрировать внимание, нацеливает на решение задачи, указывает на наличие ошибки и необходимость проверки решения.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Основные категории аномальных детей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506916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Дети с нарушениями слуха (глухие, слабослышащие, позднооглохшие);</a:t>
            </a:r>
          </a:p>
          <a:p>
            <a:r>
              <a:rPr lang="ru-RU" dirty="0" smtClean="0"/>
              <a:t>Дети с нарушением зрения (слепые, слабовидящие);</a:t>
            </a:r>
          </a:p>
          <a:p>
            <a:r>
              <a:rPr lang="ru-RU" dirty="0" smtClean="0"/>
              <a:t>Дети с нарушением речи (логопаты);</a:t>
            </a:r>
          </a:p>
          <a:p>
            <a:r>
              <a:rPr lang="ru-RU" dirty="0" smtClean="0"/>
              <a:t>Дети с нарушением опорно-двигательного аппарата;</a:t>
            </a:r>
          </a:p>
          <a:p>
            <a:r>
              <a:rPr lang="ru-RU" dirty="0" smtClean="0"/>
              <a:t>Дети с умственной отсталостью;</a:t>
            </a:r>
          </a:p>
          <a:p>
            <a:r>
              <a:rPr lang="ru-RU" dirty="0" smtClean="0"/>
              <a:t>Дети с задержкой психического развития;</a:t>
            </a:r>
          </a:p>
          <a:p>
            <a:r>
              <a:rPr lang="ru-RU" dirty="0" smtClean="0"/>
              <a:t>Дети с нарушением поведения и общения;</a:t>
            </a:r>
          </a:p>
          <a:p>
            <a:r>
              <a:rPr lang="ru-RU" dirty="0" smtClean="0"/>
              <a:t>Дети с комплексными нарушениями психофизического развития (слепоглухонемые, глухие или слепые дети с умственной отсталостью).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Задержка психического развития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Задержка развития – замедление темпа формирования познавательной и эмоциональной сфер с их временной фиксацией на более ранних возрастных этапах.</a:t>
            </a:r>
          </a:p>
          <a:p>
            <a:r>
              <a:rPr lang="ru-RU" dirty="0" smtClean="0"/>
              <a:t>Задержка психического развития относится к «пограничной» форме нарушения индивидуального развития организма и выражается в замедленном темпе созревания различных психических функций.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Причины задержки психического развития: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Социальные;</a:t>
            </a:r>
          </a:p>
          <a:p>
            <a:r>
              <a:rPr lang="ru-RU" dirty="0" smtClean="0"/>
              <a:t>Биологические;</a:t>
            </a:r>
          </a:p>
          <a:p>
            <a:r>
              <a:rPr lang="ru-RU" dirty="0" smtClean="0"/>
              <a:t>Генетическая обусловленность;</a:t>
            </a:r>
          </a:p>
          <a:p>
            <a:r>
              <a:rPr lang="ru-RU" dirty="0" smtClean="0"/>
              <a:t>Недоношенность;</a:t>
            </a:r>
          </a:p>
          <a:p>
            <a:r>
              <a:rPr lang="ru-RU" dirty="0" smtClean="0"/>
              <a:t>Длительное ограничение жизнедеятельности ребенка;</a:t>
            </a:r>
          </a:p>
          <a:p>
            <a:r>
              <a:rPr lang="ru-RU" dirty="0" smtClean="0"/>
              <a:t>Асфиксия и травмы при родах;</a:t>
            </a:r>
          </a:p>
          <a:p>
            <a:r>
              <a:rPr lang="ru-RU" dirty="0" smtClean="0"/>
              <a:t>Неблагоприятные условия воспитания, частые психотравмирующие ситуации в жизни ребенка;</a:t>
            </a:r>
          </a:p>
          <a:p>
            <a:r>
              <a:rPr lang="ru-RU" dirty="0" smtClean="0"/>
              <a:t>Заболевания инфекционного, токсического и травматического характера на ранних этапах развития ребенка;</a:t>
            </a:r>
          </a:p>
          <a:p>
            <a:r>
              <a:rPr lang="ru-RU" dirty="0" smtClean="0"/>
              <a:t>Патология беременности.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/>
              <a:t>Познавательная </a:t>
            </a:r>
            <a:r>
              <a:rPr lang="ru-RU" sz="4000" b="1" dirty="0" smtClean="0"/>
              <a:t>сфера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Внимание – неустойчивое, повышенная отвлекаемость. Слабая концентрация.</a:t>
            </a:r>
          </a:p>
          <a:p>
            <a:r>
              <a:rPr lang="ru-RU" dirty="0" smtClean="0"/>
              <a:t>Мышление – отставание в развитии всех форм мышления, мыслительных операций (анализ, синтез, сравнение, обобщение), снижение познавательной активности.</a:t>
            </a:r>
          </a:p>
          <a:p>
            <a:r>
              <a:rPr lang="ru-RU" dirty="0" smtClean="0"/>
              <a:t>Память – страдают все виды памяти: недостаточная продуктивность, малый объем, неточность и трудность воспроизведения.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Психо-моторная сфера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Двигательная разбалансированность;</a:t>
            </a:r>
          </a:p>
          <a:p>
            <a:r>
              <a:rPr lang="ru-RU" sz="2800" dirty="0" smtClean="0"/>
              <a:t>Импульсивность;</a:t>
            </a:r>
          </a:p>
          <a:p>
            <a:r>
              <a:rPr lang="ru-RU" sz="2800" dirty="0" smtClean="0"/>
              <a:t>Нарушения координации движения;</a:t>
            </a:r>
          </a:p>
          <a:p>
            <a:r>
              <a:rPr lang="ru-RU" sz="2800" dirty="0" smtClean="0"/>
              <a:t>Слабость мелкой моторики;</a:t>
            </a:r>
          </a:p>
          <a:p>
            <a:r>
              <a:rPr lang="ru-RU" sz="2800" dirty="0" err="1" smtClean="0"/>
              <a:t>Гиперактивность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Повышенный мышечный тонус.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Речевое развитие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Дефекты произношения;</a:t>
            </a:r>
          </a:p>
          <a:p>
            <a:r>
              <a:rPr lang="ru-RU" sz="2800" dirty="0" smtClean="0"/>
              <a:t>Ограниченность словарного запаса;</a:t>
            </a:r>
          </a:p>
          <a:p>
            <a:r>
              <a:rPr lang="ru-RU" sz="2800" dirty="0" smtClean="0"/>
              <a:t>Трудности словоизменения, словообразования;</a:t>
            </a:r>
          </a:p>
          <a:p>
            <a:r>
              <a:rPr lang="ru-RU" sz="2800" dirty="0" smtClean="0"/>
              <a:t>Нарушение синтаксической структуры предложения;</a:t>
            </a:r>
          </a:p>
          <a:p>
            <a:r>
              <a:rPr lang="ru-RU" sz="2800" dirty="0" smtClean="0"/>
              <a:t>Недостаточность речевой регуляции;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Эмоционально-волевая сфера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Незрелость эмоционально-волевой деятельности, произвольной регуляции поведения;</a:t>
            </a:r>
          </a:p>
          <a:p>
            <a:r>
              <a:rPr lang="ru-RU" sz="2800" dirty="0" smtClean="0"/>
              <a:t>Неспособность к волевому усилию;</a:t>
            </a:r>
          </a:p>
          <a:p>
            <a:r>
              <a:rPr lang="ru-RU" sz="2800" dirty="0" smtClean="0"/>
              <a:t>Инфантилизм;</a:t>
            </a:r>
          </a:p>
          <a:p>
            <a:r>
              <a:rPr lang="ru-RU" sz="2800" dirty="0" smtClean="0"/>
              <a:t>Преобладание игровых мотивов;</a:t>
            </a:r>
          </a:p>
          <a:p>
            <a:r>
              <a:rPr lang="ru-RU" sz="2800" dirty="0" smtClean="0"/>
              <a:t>Стремление к получению удовольствия.</a:t>
            </a:r>
          </a:p>
          <a:p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580926"/>
          </a:xfrm>
        </p:spPr>
        <p:txBody>
          <a:bodyPr/>
          <a:lstStyle/>
          <a:p>
            <a:r>
              <a:rPr lang="ru-RU" b="1" dirty="0" smtClean="0"/>
              <a:t>Особенности обучения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859216" cy="616530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Многократное повторение основного материала;</a:t>
            </a:r>
          </a:p>
          <a:p>
            <a:r>
              <a:rPr lang="ru-RU" dirty="0" smtClean="0"/>
              <a:t>Надо учитывать низкую скорость чтения, счета и письма;</a:t>
            </a:r>
          </a:p>
          <a:p>
            <a:r>
              <a:rPr lang="ru-RU" dirty="0" smtClean="0"/>
              <a:t>Для лучшего запоминания чаще предлагать однотипные задания;</a:t>
            </a:r>
          </a:p>
          <a:p>
            <a:r>
              <a:rPr lang="ru-RU" dirty="0" smtClean="0"/>
              <a:t>Совместно с учеником пошагово анализируйте выполнение задания;</a:t>
            </a:r>
          </a:p>
          <a:p>
            <a:r>
              <a:rPr lang="ru-RU" dirty="0" smtClean="0"/>
              <a:t>Излагать материал надо маленькими дозами;</a:t>
            </a:r>
          </a:p>
          <a:p>
            <a:r>
              <a:rPr lang="ru-RU" dirty="0" smtClean="0"/>
              <a:t>Выбрать главное, доступно изложить его, повторить и закрепить;</a:t>
            </a:r>
          </a:p>
          <a:p>
            <a:r>
              <a:rPr lang="ru-RU" dirty="0" smtClean="0"/>
              <a:t>Трудность заданий должна возрастать постепенно, пропорционально возможностям ребенка;</a:t>
            </a:r>
          </a:p>
          <a:p>
            <a:r>
              <a:rPr lang="ru-RU" dirty="0" smtClean="0"/>
              <a:t>На каждом уроке обязательно вводить организационный момент;</a:t>
            </a:r>
          </a:p>
          <a:p>
            <a:r>
              <a:rPr lang="ru-RU" dirty="0" smtClean="0"/>
              <a:t>Не нужно ставить ребенка в ситуацию неожиданного вопроса и быстрого ответа;</a:t>
            </a:r>
          </a:p>
          <a:p>
            <a:r>
              <a:rPr lang="ru-RU" dirty="0" smtClean="0"/>
              <a:t>Необходимо разделять большой и сложный материал на отдельные части и давать их постепенно;</a:t>
            </a:r>
          </a:p>
          <a:p>
            <a:r>
              <a:rPr lang="ru-RU" dirty="0" smtClean="0"/>
              <a:t>Демонстрировать уже выполненное задание (например, решенная математическая задача).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82</TotalTime>
  <Words>746</Words>
  <Application>Microsoft Office PowerPoint</Application>
  <PresentationFormat>Экран (4:3)</PresentationFormat>
  <Paragraphs>105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Дети с ограниченными возможностями здоровья</vt:lpstr>
      <vt:lpstr>Основные категории аномальных детей</vt:lpstr>
      <vt:lpstr>Задержка психического развития</vt:lpstr>
      <vt:lpstr>Причины задержки психического развития:</vt:lpstr>
      <vt:lpstr>Познавательная сфера</vt:lpstr>
      <vt:lpstr>Психо-моторная сфера</vt:lpstr>
      <vt:lpstr>Речевое развитие</vt:lpstr>
      <vt:lpstr>Эмоционально-волевая сфера</vt:lpstr>
      <vt:lpstr>Особенности обучения</vt:lpstr>
      <vt:lpstr>Общие подходы в обучении детей с ЗПР</vt:lpstr>
      <vt:lpstr>Особенности процесса обучения</vt:lpstr>
      <vt:lpstr>Особенности обучения</vt:lpstr>
      <vt:lpstr>Способы оценки достижений и знаний учащихся</vt:lpstr>
      <vt:lpstr>Виды педагогической помощи: обучающая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Филимонова</dc:creator>
  <cp:lastModifiedBy>Ладыгина</cp:lastModifiedBy>
  <cp:revision>16</cp:revision>
  <dcterms:created xsi:type="dcterms:W3CDTF">2018-03-19T07:10:33Z</dcterms:created>
  <dcterms:modified xsi:type="dcterms:W3CDTF">2018-03-21T14:39:25Z</dcterms:modified>
</cp:coreProperties>
</file>