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3" r:id="rId7"/>
    <p:sldId id="260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38ED"/>
    <a:srgbClr val="990099"/>
    <a:srgbClr val="CC3399"/>
    <a:srgbClr val="80EDF2"/>
    <a:srgbClr val="000066"/>
    <a:srgbClr val="E3E6C6"/>
    <a:srgbClr val="E8F478"/>
    <a:srgbClr val="729E62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85" autoAdjust="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99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11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33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52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66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3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29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63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13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17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62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48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1470025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МАДОУ «Детский сад №208»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340768"/>
            <a:ext cx="7336904" cy="1872208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Культура речи </a:t>
            </a:r>
          </a:p>
          <a:p>
            <a:r>
              <a:rPr lang="ru-RU" sz="4800" b="1" i="1" dirty="0">
                <a:solidFill>
                  <a:srgbClr val="C00000"/>
                </a:solidFill>
              </a:rPr>
              <a:t>п</a:t>
            </a:r>
            <a:r>
              <a:rPr lang="ru-RU" sz="4800" b="1" i="1" dirty="0" smtClean="0">
                <a:solidFill>
                  <a:srgbClr val="C00000"/>
                </a:solidFill>
              </a:rPr>
              <a:t>едагога. 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646" y="2852936"/>
            <a:ext cx="41529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74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8000" b="1" dirty="0" smtClean="0">
                <a:solidFill>
                  <a:srgbClr val="CC3399"/>
                </a:solidFill>
              </a:rPr>
              <a:t>Оба</a:t>
            </a:r>
            <a:br>
              <a:rPr lang="ru-RU" sz="8000" b="1" dirty="0" smtClean="0">
                <a:solidFill>
                  <a:srgbClr val="CC3399"/>
                </a:solidFill>
              </a:rPr>
            </a:br>
            <a:r>
              <a:rPr lang="ru-RU" sz="8000" b="1" dirty="0" smtClean="0">
                <a:solidFill>
                  <a:srgbClr val="CC3399"/>
                </a:solidFill>
              </a:rPr>
              <a:t> варианта </a:t>
            </a:r>
            <a:br>
              <a:rPr lang="ru-RU" sz="8000" b="1" dirty="0" smtClean="0">
                <a:solidFill>
                  <a:srgbClr val="CC3399"/>
                </a:solidFill>
              </a:rPr>
            </a:br>
            <a:r>
              <a:rPr lang="ru-RU" sz="8000" b="1" dirty="0" smtClean="0">
                <a:solidFill>
                  <a:srgbClr val="CC3399"/>
                </a:solidFill>
              </a:rPr>
              <a:t>верны!</a:t>
            </a:r>
            <a:br>
              <a:rPr lang="ru-RU" sz="8000" b="1" dirty="0" smtClean="0">
                <a:solidFill>
                  <a:srgbClr val="CC3399"/>
                </a:solidFill>
              </a:rPr>
            </a:br>
            <a:endParaRPr lang="ru-RU" sz="8000" b="1" dirty="0">
              <a:solidFill>
                <a:srgbClr val="CC339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591" y="3284984"/>
            <a:ext cx="4708376" cy="331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14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470025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990099"/>
                </a:solidFill>
              </a:rPr>
              <a:t>Верно ли утверждение:</a:t>
            </a:r>
            <a:endParaRPr lang="ru-RU" b="1" i="1" dirty="0">
              <a:solidFill>
                <a:srgbClr val="9900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988840"/>
            <a:ext cx="6400800" cy="17526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«Не опять, а снова!»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3890"/>
            <a:ext cx="5213573" cy="347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783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82000">
              <a:srgbClr val="7D8496"/>
            </a:gs>
            <a:gs pos="99000">
              <a:srgbClr val="E6E6E6"/>
            </a:gs>
            <a:gs pos="100000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 smtClean="0">
                <a:solidFill>
                  <a:srgbClr val="FF0000"/>
                </a:solidFill>
              </a:rPr>
              <a:t>Нет!!!  Не верно!!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Наречия «Опять»  и  «Снова» 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– абсолютные синонимы. 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Фраза «Не опять, а снова»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 носит характер фразеологизма 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 и никакого отношения к грамматике 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smtClean="0">
                <a:solidFill>
                  <a:srgbClr val="7030A0"/>
                </a:solidFill>
              </a:rPr>
              <a:t>не имеет!!!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01008"/>
            <a:ext cx="361633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02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/>
            </a:r>
            <a:br>
              <a:rPr lang="ru-RU" sz="6000" b="1" i="1" dirty="0" smtClean="0">
                <a:solidFill>
                  <a:srgbClr val="FF0000"/>
                </a:solidFill>
              </a:rPr>
            </a:br>
            <a:r>
              <a:rPr lang="ru-RU" sz="6000" b="1" i="1" dirty="0">
                <a:solidFill>
                  <a:srgbClr val="FF0000"/>
                </a:solidFill>
              </a:rPr>
              <a:t/>
            </a:r>
            <a:br>
              <a:rPr lang="ru-RU" sz="6000" b="1" i="1" dirty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</a:rPr>
              <a:t>Успехов в профессиональной деятельности!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40968"/>
            <a:ext cx="523875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117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accent2">
                <a:lumMod val="20000"/>
                <a:lumOff val="80000"/>
              </a:schemeClr>
            </a:gs>
            <a:gs pos="92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772400" cy="1800200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60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48680"/>
            <a:ext cx="8352928" cy="1752600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rgbClr val="2538ED"/>
                </a:solidFill>
              </a:rPr>
              <a:t>Ошибки в языке.</a:t>
            </a:r>
          </a:p>
          <a:p>
            <a:r>
              <a:rPr lang="ru-RU" sz="4400" b="1" i="1" dirty="0" smtClean="0">
                <a:solidFill>
                  <a:srgbClr val="2538ED"/>
                </a:solidFill>
              </a:rPr>
              <a:t>Зачем  говорить грамотно</a:t>
            </a:r>
            <a:r>
              <a:rPr lang="ru-RU" sz="4400" b="1" i="1" dirty="0" smtClean="0">
                <a:solidFill>
                  <a:srgbClr val="2538ED"/>
                </a:solidFill>
              </a:rPr>
              <a:t>?!</a:t>
            </a:r>
          </a:p>
          <a:p>
            <a:endParaRPr lang="ru-RU" sz="4400" b="1" i="1" dirty="0">
              <a:solidFill>
                <a:srgbClr val="2538ED"/>
              </a:solidFill>
            </a:endParaRPr>
          </a:p>
          <a:p>
            <a:endParaRPr lang="ru-RU" sz="4400" b="1" i="1" dirty="0" smtClean="0">
              <a:solidFill>
                <a:srgbClr val="2538ED"/>
              </a:solidFill>
            </a:endParaRPr>
          </a:p>
          <a:p>
            <a:endParaRPr lang="ru-RU" sz="4400" b="1" i="1" dirty="0">
              <a:solidFill>
                <a:srgbClr val="2538ED"/>
              </a:solidFill>
            </a:endParaRPr>
          </a:p>
          <a:p>
            <a:endParaRPr lang="ru-RU" sz="4400" b="1" i="1" dirty="0" smtClean="0">
              <a:solidFill>
                <a:srgbClr val="2538ED"/>
              </a:solidFill>
            </a:endParaRP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Вопрос  культуры речи актуален,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 как никогда!!!</a:t>
            </a:r>
            <a:endParaRPr lang="ru-RU" sz="3600" b="1" i="1" dirty="0">
              <a:solidFill>
                <a:srgbClr val="2538ED"/>
              </a:solidFill>
            </a:endParaRPr>
          </a:p>
        </p:txBody>
      </p:sp>
      <p:pic>
        <p:nvPicPr>
          <p:cNvPr id="4" name="Рисунок 3" descr="Речевые ошибки: виды, причины, пример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5904656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51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990099"/>
                </a:solidFill>
              </a:rPr>
              <a:t>Культура речи педагога – важнейшее качество его профессиональной педагогической деятельности.</a:t>
            </a:r>
            <a:endParaRPr lang="ru-RU" sz="2800" b="1" i="1" dirty="0">
              <a:solidFill>
                <a:srgbClr val="990099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4608512" cy="336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869160"/>
            <a:ext cx="806489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Речь педагога – основное орудие педагогического воздействия и одновременно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u="sng" dirty="0" smtClean="0">
                <a:solidFill>
                  <a:srgbClr val="FF0000"/>
                </a:solidFill>
              </a:rPr>
              <a:t>образец </a:t>
            </a:r>
            <a:r>
              <a:rPr lang="ru-RU" sz="3200" b="1" u="sng" dirty="0" smtClean="0">
                <a:solidFill>
                  <a:srgbClr val="FF0000"/>
                </a:solidFill>
              </a:rPr>
              <a:t>  </a:t>
            </a:r>
            <a:r>
              <a:rPr lang="ru-RU" sz="3200" b="1" u="sng" dirty="0" smtClean="0">
                <a:solidFill>
                  <a:srgbClr val="FF0000"/>
                </a:solidFill>
              </a:rPr>
              <a:t>для </a:t>
            </a:r>
            <a:r>
              <a:rPr lang="ru-RU" sz="3200" b="1" u="sng" dirty="0" smtClean="0">
                <a:solidFill>
                  <a:srgbClr val="FF0000"/>
                </a:solidFill>
              </a:rPr>
              <a:t> воспитанников</a:t>
            </a:r>
            <a:r>
              <a:rPr lang="ru-RU" sz="3200" b="1" u="sng" dirty="0">
                <a:solidFill>
                  <a:srgbClr val="FF0000"/>
                </a:solidFill>
              </a:rPr>
              <a:t>. </a:t>
            </a:r>
          </a:p>
          <a:p>
            <a:pPr algn="just"/>
            <a:r>
              <a:rPr lang="ru-RU" sz="2800" b="1" dirty="0">
                <a:solidFill>
                  <a:srgbClr val="FF0000"/>
                </a:solidFill>
              </a:rPr>
              <a:t> </a:t>
            </a:r>
            <a:r>
              <a:rPr lang="ru-RU" sz="2800" b="1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3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8348464" cy="936103"/>
          </a:xfrm>
        </p:spPr>
        <p:txBody>
          <a:bodyPr/>
          <a:lstStyle/>
          <a:p>
            <a:pPr algn="l"/>
            <a:r>
              <a:rPr lang="ru-RU" sz="3200" b="1" dirty="0">
                <a:solidFill>
                  <a:srgbClr val="FF0000"/>
                </a:solidFill>
              </a:rPr>
              <a:t>Л</a:t>
            </a:r>
            <a:r>
              <a:rPr lang="ru-RU" sz="3200" b="1" dirty="0" smtClean="0">
                <a:solidFill>
                  <a:srgbClr val="FF0000"/>
                </a:solidFill>
              </a:rPr>
              <a:t>ексические ошибки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8532440" cy="5472608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2538ED"/>
                </a:solidFill>
              </a:rPr>
              <a:t>Дискурсивные слова. 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2538ED"/>
                </a:solidFill>
              </a:rPr>
              <a:t>Произношение: </a:t>
            </a:r>
          </a:p>
          <a:p>
            <a:pPr algn="just"/>
            <a:r>
              <a:rPr lang="ru-RU" sz="2400" b="1" dirty="0" smtClean="0">
                <a:solidFill>
                  <a:srgbClr val="2538ED"/>
                </a:solidFill>
              </a:rPr>
              <a:t>«</a:t>
            </a:r>
            <a:r>
              <a:rPr lang="ru-RU" sz="2400" b="1" dirty="0" err="1" smtClean="0">
                <a:solidFill>
                  <a:srgbClr val="2538ED"/>
                </a:solidFill>
              </a:rPr>
              <a:t>опл</a:t>
            </a:r>
            <a:r>
              <a:rPr lang="ru-RU" sz="2400" b="1" dirty="0" err="1" smtClean="0">
                <a:solidFill>
                  <a:srgbClr val="FF0000"/>
                </a:solidFill>
              </a:rPr>
              <a:t>О</a:t>
            </a:r>
            <a:r>
              <a:rPr lang="ru-RU" sz="2400" b="1" dirty="0" err="1" smtClean="0">
                <a:solidFill>
                  <a:srgbClr val="2538ED"/>
                </a:solidFill>
              </a:rPr>
              <a:t>чена</a:t>
            </a:r>
            <a:r>
              <a:rPr lang="ru-RU" sz="2400" b="1" dirty="0" smtClean="0">
                <a:solidFill>
                  <a:srgbClr val="2538ED"/>
                </a:solidFill>
              </a:rPr>
              <a:t>»,            «</a:t>
            </a:r>
            <a:r>
              <a:rPr lang="ru-RU" sz="2400" b="1" dirty="0" err="1" smtClean="0">
                <a:solidFill>
                  <a:srgbClr val="2538ED"/>
                </a:solidFill>
              </a:rPr>
              <a:t>ко</a:t>
            </a:r>
            <a:r>
              <a:rPr lang="ru-RU" sz="2400" b="1" dirty="0" err="1" smtClean="0">
                <a:solidFill>
                  <a:srgbClr val="FF0000"/>
                </a:solidFill>
              </a:rPr>
              <a:t>Л</a:t>
            </a:r>
            <a:r>
              <a:rPr lang="ru-RU" sz="2400" b="1" dirty="0" err="1" smtClean="0">
                <a:solidFill>
                  <a:srgbClr val="2538ED"/>
                </a:solidFill>
              </a:rPr>
              <a:t>идор</a:t>
            </a:r>
            <a:r>
              <a:rPr lang="ru-RU" sz="2400" b="1" dirty="0" smtClean="0">
                <a:solidFill>
                  <a:srgbClr val="2538ED"/>
                </a:solidFill>
              </a:rPr>
              <a:t>» ,       </a:t>
            </a:r>
          </a:p>
          <a:p>
            <a:pPr algn="just"/>
            <a:r>
              <a:rPr lang="ru-RU" sz="2400" b="1" dirty="0" smtClean="0">
                <a:solidFill>
                  <a:srgbClr val="2538ED"/>
                </a:solidFill>
              </a:rPr>
              <a:t> «</a:t>
            </a:r>
            <a:r>
              <a:rPr lang="ru-RU" sz="2400" b="1" dirty="0" err="1" smtClean="0">
                <a:solidFill>
                  <a:srgbClr val="2538ED"/>
                </a:solidFill>
              </a:rPr>
              <a:t>лабо</a:t>
            </a:r>
            <a:r>
              <a:rPr lang="ru-RU" sz="2400" b="1" dirty="0" err="1" smtClean="0">
                <a:solidFill>
                  <a:srgbClr val="FF0000"/>
                </a:solidFill>
              </a:rPr>
              <a:t>Л</a:t>
            </a:r>
            <a:r>
              <a:rPr lang="ru-RU" sz="2400" b="1" dirty="0" err="1" smtClean="0">
                <a:solidFill>
                  <a:srgbClr val="2538ED"/>
                </a:solidFill>
              </a:rPr>
              <a:t>атория</a:t>
            </a:r>
            <a:r>
              <a:rPr lang="ru-RU" sz="2400" b="1" dirty="0" smtClean="0">
                <a:solidFill>
                  <a:srgbClr val="2538ED"/>
                </a:solidFill>
              </a:rPr>
              <a:t>» ,     «</a:t>
            </a:r>
            <a:r>
              <a:rPr lang="ru-RU" sz="2400" b="1" dirty="0" err="1" smtClean="0">
                <a:solidFill>
                  <a:srgbClr val="2538ED"/>
                </a:solidFill>
              </a:rPr>
              <a:t>свекл</a:t>
            </a:r>
            <a:r>
              <a:rPr lang="ru-RU" sz="2400" b="1" dirty="0" err="1" smtClean="0">
                <a:solidFill>
                  <a:srgbClr val="FF0000"/>
                </a:solidFill>
              </a:rPr>
              <a:t>А</a:t>
            </a:r>
            <a:r>
              <a:rPr lang="ru-RU" sz="2400" b="1" dirty="0" smtClean="0">
                <a:solidFill>
                  <a:srgbClr val="2538ED"/>
                </a:solidFill>
              </a:rPr>
              <a:t>» ,</a:t>
            </a:r>
          </a:p>
          <a:p>
            <a:pPr algn="just"/>
            <a:r>
              <a:rPr lang="ru-RU" sz="2400" b="1" dirty="0" smtClean="0">
                <a:solidFill>
                  <a:srgbClr val="2538ED"/>
                </a:solidFill>
              </a:rPr>
              <a:t>«</a:t>
            </a:r>
            <a:r>
              <a:rPr lang="ru-RU" sz="2400" b="1" dirty="0" err="1" smtClean="0">
                <a:solidFill>
                  <a:srgbClr val="2538ED"/>
                </a:solidFill>
              </a:rPr>
              <a:t>д</a:t>
            </a:r>
            <a:r>
              <a:rPr lang="ru-RU" sz="2400" b="1" dirty="0" err="1" smtClean="0">
                <a:solidFill>
                  <a:srgbClr val="FF0000"/>
                </a:solidFill>
              </a:rPr>
              <a:t>О</a:t>
            </a:r>
            <a:r>
              <a:rPr lang="ru-RU" sz="2400" b="1" dirty="0" err="1" smtClean="0">
                <a:solidFill>
                  <a:srgbClr val="2538ED"/>
                </a:solidFill>
              </a:rPr>
              <a:t>говор</a:t>
            </a:r>
            <a:r>
              <a:rPr lang="ru-RU" sz="2400" b="1" dirty="0" smtClean="0">
                <a:solidFill>
                  <a:srgbClr val="2538ED"/>
                </a:solidFill>
              </a:rPr>
              <a:t>».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2538ED"/>
                </a:solidFill>
              </a:rPr>
              <a:t>«</a:t>
            </a:r>
            <a:r>
              <a:rPr lang="ru-RU" sz="2400" b="1" dirty="0" err="1">
                <a:solidFill>
                  <a:srgbClr val="2538ED"/>
                </a:solidFill>
              </a:rPr>
              <a:t>Т</a:t>
            </a:r>
            <a:r>
              <a:rPr lang="ru-RU" sz="2400" b="1" dirty="0" err="1" smtClean="0">
                <a:solidFill>
                  <a:srgbClr val="2538ED"/>
                </a:solidFill>
              </a:rPr>
              <a:t>ыща</a:t>
            </a:r>
            <a:r>
              <a:rPr lang="ru-RU" sz="2400" b="1" dirty="0" smtClean="0">
                <a:solidFill>
                  <a:srgbClr val="2538ED"/>
                </a:solidFill>
              </a:rPr>
              <a:t>»,     «</a:t>
            </a:r>
            <a:r>
              <a:rPr lang="ru-RU" sz="2400" b="1" dirty="0" err="1">
                <a:solidFill>
                  <a:srgbClr val="2538ED"/>
                </a:solidFill>
              </a:rPr>
              <a:t>Щ</a:t>
            </a:r>
            <a:r>
              <a:rPr lang="ru-RU" sz="2400" b="1" dirty="0" err="1" smtClean="0">
                <a:solidFill>
                  <a:srgbClr val="2538ED"/>
                </a:solidFill>
              </a:rPr>
              <a:t>ас</a:t>
            </a:r>
            <a:r>
              <a:rPr lang="ru-RU" sz="2400" b="1" dirty="0" smtClean="0">
                <a:solidFill>
                  <a:srgbClr val="2538ED"/>
                </a:solidFill>
              </a:rPr>
              <a:t>»,     «</a:t>
            </a:r>
            <a:r>
              <a:rPr lang="ru-RU" sz="2400" b="1" dirty="0" err="1">
                <a:solidFill>
                  <a:srgbClr val="2538ED"/>
                </a:solidFill>
              </a:rPr>
              <a:t>Ч</a:t>
            </a:r>
            <a:r>
              <a:rPr lang="ru-RU" sz="2400" b="1" dirty="0" err="1" smtClean="0">
                <a:solidFill>
                  <a:srgbClr val="2538ED"/>
                </a:solidFill>
              </a:rPr>
              <a:t>о</a:t>
            </a:r>
            <a:r>
              <a:rPr lang="ru-RU" sz="2400" b="1" dirty="0" smtClean="0">
                <a:solidFill>
                  <a:srgbClr val="2538ED"/>
                </a:solidFill>
              </a:rPr>
              <a:t>».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400" b="1" dirty="0">
                <a:solidFill>
                  <a:srgbClr val="2538ED"/>
                </a:solidFill>
              </a:rPr>
              <a:t> </a:t>
            </a:r>
            <a:r>
              <a:rPr lang="ru-RU" sz="2400" b="1" dirty="0" smtClean="0">
                <a:solidFill>
                  <a:srgbClr val="2538ED"/>
                </a:solidFill>
              </a:rPr>
              <a:t>  «</a:t>
            </a:r>
            <a:r>
              <a:rPr lang="ru-RU" sz="2400" b="1" dirty="0" err="1" smtClean="0">
                <a:solidFill>
                  <a:srgbClr val="2538ED"/>
                </a:solidFill>
              </a:rPr>
              <a:t>Ихний</a:t>
            </a:r>
            <a:r>
              <a:rPr lang="ru-RU" sz="2400" b="1" dirty="0" smtClean="0">
                <a:solidFill>
                  <a:srgbClr val="2538ED"/>
                </a:solidFill>
              </a:rPr>
              <a:t>». «</a:t>
            </a:r>
            <a:r>
              <a:rPr lang="ru-RU" sz="2400" b="1" dirty="0" err="1" smtClean="0">
                <a:solidFill>
                  <a:srgbClr val="2538ED"/>
                </a:solidFill>
              </a:rPr>
              <a:t>Евонный</a:t>
            </a:r>
            <a:r>
              <a:rPr lang="ru-RU" sz="2400" b="1" dirty="0" smtClean="0">
                <a:solidFill>
                  <a:srgbClr val="2538ED"/>
                </a:solidFill>
              </a:rPr>
              <a:t>». «Тамошний».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2538ED"/>
                </a:solidFill>
              </a:rPr>
              <a:t>«До свидани</a:t>
            </a:r>
            <a:r>
              <a:rPr lang="ru-RU" sz="2800" b="1" u="sng" dirty="0" smtClean="0">
                <a:solidFill>
                  <a:srgbClr val="FF0000"/>
                </a:solidFill>
              </a:rPr>
              <a:t>е</a:t>
            </a:r>
            <a:r>
              <a:rPr lang="ru-RU" sz="2400" b="1" dirty="0" smtClean="0">
                <a:solidFill>
                  <a:srgbClr val="2538ED"/>
                </a:solidFill>
              </a:rPr>
              <a:t>». «День рождени</a:t>
            </a:r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r>
              <a:rPr lang="ru-RU" sz="2400" b="1" dirty="0" smtClean="0">
                <a:solidFill>
                  <a:srgbClr val="2538ED"/>
                </a:solidFill>
              </a:rPr>
              <a:t>»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2538ED"/>
                </a:solidFill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</a:rPr>
              <a:t>Во</a:t>
            </a:r>
            <a:r>
              <a:rPr lang="ru-RU" sz="2400" b="1" dirty="0" smtClean="0">
                <a:solidFill>
                  <a:srgbClr val="2538ED"/>
                </a:solidFill>
              </a:rPr>
              <a:t>внутрь».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2538ED"/>
                </a:solidFill>
              </a:rPr>
              <a:t>«</a:t>
            </a:r>
            <a:r>
              <a:rPr lang="ru-RU" sz="2400" b="1" dirty="0" err="1" smtClean="0">
                <a:solidFill>
                  <a:srgbClr val="2538ED"/>
                </a:solidFill>
              </a:rPr>
              <a:t>Лисапед</a:t>
            </a:r>
            <a:r>
              <a:rPr lang="ru-RU" sz="2400" b="1" dirty="0" smtClean="0">
                <a:solidFill>
                  <a:srgbClr val="2538ED"/>
                </a:solidFill>
              </a:rPr>
              <a:t>».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</a:rPr>
              <a:t>ИЗБЕГАЕМ </a:t>
            </a:r>
            <a:r>
              <a:rPr lang="ru-RU" sz="2400" b="1" dirty="0" smtClean="0">
                <a:solidFill>
                  <a:srgbClr val="2538ED"/>
                </a:solidFill>
              </a:rPr>
              <a:t> - </a:t>
            </a:r>
            <a:r>
              <a:rPr lang="ru-RU" sz="3000" b="1" dirty="0" smtClean="0">
                <a:solidFill>
                  <a:srgbClr val="2538ED"/>
                </a:solidFill>
              </a:rPr>
              <a:t>«Вещи». </a:t>
            </a:r>
          </a:p>
          <a:p>
            <a:pPr algn="just"/>
            <a:r>
              <a:rPr lang="ru-RU" sz="3000" b="1" dirty="0">
                <a:solidFill>
                  <a:srgbClr val="2538ED"/>
                </a:solidFill>
              </a:rPr>
              <a:t> </a:t>
            </a:r>
            <a:r>
              <a:rPr lang="ru-RU" sz="3000" b="1" dirty="0" smtClean="0">
                <a:solidFill>
                  <a:srgbClr val="2538ED"/>
                </a:solidFill>
              </a:rPr>
              <a:t>                      «Разувайтесь».</a:t>
            </a:r>
          </a:p>
          <a:p>
            <a:pPr algn="just"/>
            <a:r>
              <a:rPr lang="ru-RU" sz="3000" b="1" dirty="0" smtClean="0">
                <a:solidFill>
                  <a:srgbClr val="2538ED"/>
                </a:solidFill>
              </a:rPr>
              <a:t>                        «</a:t>
            </a:r>
            <a:r>
              <a:rPr lang="ru-RU" sz="3000" b="1" dirty="0" err="1" smtClean="0">
                <a:solidFill>
                  <a:srgbClr val="2538ED"/>
                </a:solidFill>
              </a:rPr>
              <a:t>Пылесошу</a:t>
            </a:r>
            <a:r>
              <a:rPr lang="ru-RU" sz="3000" b="1" dirty="0" smtClean="0">
                <a:solidFill>
                  <a:srgbClr val="2538ED"/>
                </a:solidFill>
              </a:rPr>
              <a:t>».</a:t>
            </a:r>
          </a:p>
          <a:p>
            <a:pPr algn="just"/>
            <a:r>
              <a:rPr lang="ru-RU" sz="3000" b="1" dirty="0">
                <a:solidFill>
                  <a:srgbClr val="2538ED"/>
                </a:solidFill>
              </a:rPr>
              <a:t> </a:t>
            </a:r>
            <a:r>
              <a:rPr lang="ru-RU" sz="3000" b="1" dirty="0" smtClean="0">
                <a:solidFill>
                  <a:srgbClr val="2538ED"/>
                </a:solidFill>
              </a:rPr>
              <a:t>                         «Тут».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ru-RU" sz="2400" dirty="0" smtClean="0">
              <a:solidFill>
                <a:srgbClr val="2538ED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75" y="0"/>
            <a:ext cx="4168525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47" y="3429000"/>
            <a:ext cx="405890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66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5620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Грамматические ошибки.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8892480" cy="583264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2538ED"/>
                </a:solidFill>
              </a:rPr>
              <a:t>«Класть – положить».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2538ED"/>
                </a:solidFill>
              </a:rPr>
              <a:t>Паронимы  «Одеть – Надеть)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2538ED"/>
                </a:solidFill>
              </a:rPr>
              <a:t>(</a:t>
            </a:r>
            <a:r>
              <a:rPr lang="ru-RU" sz="2400" b="1" dirty="0" smtClean="0">
                <a:solidFill>
                  <a:srgbClr val="2538ED"/>
                </a:solidFill>
              </a:rPr>
              <a:t>Одеваем Надежду, надеваем одежду)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2538ED"/>
                </a:solidFill>
              </a:rPr>
              <a:t>Окончания –</a:t>
            </a:r>
            <a:r>
              <a:rPr lang="ru-RU" sz="2400" b="1" dirty="0" err="1" smtClean="0">
                <a:solidFill>
                  <a:srgbClr val="2538ED"/>
                </a:solidFill>
              </a:rPr>
              <a:t>сь</a:t>
            </a:r>
            <a:r>
              <a:rPr lang="ru-RU" sz="2400" b="1" dirty="0" smtClean="0">
                <a:solidFill>
                  <a:srgbClr val="2538ED"/>
                </a:solidFill>
              </a:rPr>
              <a:t>- и –</a:t>
            </a:r>
            <a:r>
              <a:rPr lang="ru-RU" sz="2400" b="1" dirty="0" err="1" smtClean="0">
                <a:solidFill>
                  <a:srgbClr val="2538ED"/>
                </a:solidFill>
              </a:rPr>
              <a:t>ся</a:t>
            </a:r>
            <a:r>
              <a:rPr lang="ru-RU" sz="2400" b="1" dirty="0">
                <a:solidFill>
                  <a:srgbClr val="2538ED"/>
                </a:solidFill>
              </a:rPr>
              <a:t>-</a:t>
            </a:r>
            <a:r>
              <a:rPr lang="ru-RU" sz="2400" b="1" dirty="0" smtClean="0">
                <a:solidFill>
                  <a:srgbClr val="2538ED"/>
                </a:solidFill>
              </a:rPr>
              <a:t> глаголов  единственного и множественного чисел.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2538ED"/>
                </a:solidFill>
              </a:rPr>
              <a:t>«</a:t>
            </a:r>
            <a:r>
              <a:rPr lang="ru-RU" sz="2400" b="1" dirty="0" err="1" smtClean="0">
                <a:solidFill>
                  <a:srgbClr val="2538ED"/>
                </a:solidFill>
              </a:rPr>
              <a:t>Пома</a:t>
            </a:r>
            <a:r>
              <a:rPr lang="ru-RU" sz="2400" b="1" dirty="0" err="1" smtClean="0">
                <a:solidFill>
                  <a:srgbClr val="FF0000"/>
                </a:solidFill>
              </a:rPr>
              <a:t>ХАЙ</a:t>
            </a:r>
            <a:r>
              <a:rPr lang="ru-RU" sz="2400" b="1" dirty="0" smtClean="0">
                <a:solidFill>
                  <a:srgbClr val="2538ED"/>
                </a:solidFill>
              </a:rPr>
              <a:t>» – «</a:t>
            </a:r>
            <a:r>
              <a:rPr lang="ru-RU" sz="2400" b="1" dirty="0" err="1" smtClean="0">
                <a:solidFill>
                  <a:srgbClr val="2538ED"/>
                </a:solidFill>
              </a:rPr>
              <a:t>Пома</a:t>
            </a:r>
            <a:r>
              <a:rPr lang="ru-RU" sz="2400" b="1" dirty="0" err="1" smtClean="0">
                <a:solidFill>
                  <a:srgbClr val="FF0000"/>
                </a:solidFill>
              </a:rPr>
              <a:t>ХАЮ</a:t>
            </a:r>
            <a:r>
              <a:rPr lang="ru-RU" sz="2400" b="1" dirty="0" smtClean="0">
                <a:solidFill>
                  <a:srgbClr val="2538ED"/>
                </a:solidFill>
              </a:rPr>
              <a:t>»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2538ED"/>
                </a:solidFill>
              </a:rPr>
              <a:t>«</a:t>
            </a:r>
            <a:r>
              <a:rPr lang="ru-RU" sz="2800" b="1" dirty="0" err="1">
                <a:solidFill>
                  <a:srgbClr val="2538ED"/>
                </a:solidFill>
              </a:rPr>
              <a:t>П</a:t>
            </a:r>
            <a:r>
              <a:rPr lang="ru-RU" sz="2800" b="1" dirty="0" err="1" smtClean="0">
                <a:solidFill>
                  <a:srgbClr val="2538ED"/>
                </a:solidFill>
              </a:rPr>
              <a:t>озв</a:t>
            </a:r>
            <a:r>
              <a:rPr lang="ru-RU" sz="2800" b="1" dirty="0" err="1" smtClean="0">
                <a:solidFill>
                  <a:srgbClr val="FF0000"/>
                </a:solidFill>
              </a:rPr>
              <a:t>О</a:t>
            </a:r>
            <a:r>
              <a:rPr lang="ru-RU" sz="2800" b="1" dirty="0" err="1" smtClean="0">
                <a:solidFill>
                  <a:srgbClr val="2538ED"/>
                </a:solidFill>
              </a:rPr>
              <a:t>нишь</a:t>
            </a:r>
            <a:r>
              <a:rPr lang="ru-RU" sz="2800" b="1" dirty="0" smtClean="0">
                <a:solidFill>
                  <a:srgbClr val="2538ED"/>
                </a:solidFill>
              </a:rPr>
              <a:t>».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2538ED"/>
                </a:solidFill>
              </a:rPr>
              <a:t>«</a:t>
            </a:r>
            <a:r>
              <a:rPr lang="ru-RU" sz="2800" b="1" dirty="0" smtClean="0">
                <a:solidFill>
                  <a:srgbClr val="FF0000"/>
                </a:solidFill>
              </a:rPr>
              <a:t>НАТЕ</a:t>
            </a:r>
            <a:r>
              <a:rPr lang="ru-RU" sz="2800" b="1" dirty="0" smtClean="0">
                <a:solidFill>
                  <a:srgbClr val="2538ED"/>
                </a:solidFill>
              </a:rPr>
              <a:t>»  (ВОЗЬМИТЕ).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2538ED"/>
                </a:solidFill>
              </a:rPr>
              <a:t>«Пошли</a:t>
            </a:r>
            <a:r>
              <a:rPr lang="ru-RU" sz="2800" b="1" dirty="0" smtClean="0">
                <a:solidFill>
                  <a:srgbClr val="FF0000"/>
                </a:solidFill>
              </a:rPr>
              <a:t>те». </a:t>
            </a:r>
            <a:endParaRPr lang="ru-RU" sz="2800" b="1" dirty="0" smtClean="0">
              <a:solidFill>
                <a:srgbClr val="2538ED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2538ED"/>
                </a:solidFill>
              </a:rPr>
              <a:t>«</a:t>
            </a:r>
            <a:r>
              <a:rPr lang="ru-RU" sz="2800" b="1" dirty="0" err="1" smtClean="0">
                <a:solidFill>
                  <a:srgbClr val="2538ED"/>
                </a:solidFill>
              </a:rPr>
              <a:t>Здес</a:t>
            </a:r>
            <a:r>
              <a:rPr lang="ru-RU" sz="2800" b="1" dirty="0" err="1" smtClean="0">
                <a:solidFill>
                  <a:srgbClr val="FF0000"/>
                </a:solidFill>
              </a:rPr>
              <a:t>Я</a:t>
            </a:r>
            <a:r>
              <a:rPr lang="ru-RU" sz="2800" b="1" dirty="0" smtClean="0">
                <a:solidFill>
                  <a:srgbClr val="2538ED"/>
                </a:solidFill>
              </a:rPr>
              <a:t>», «</a:t>
            </a:r>
            <a:r>
              <a:rPr lang="ru-RU" sz="2800" b="1" dirty="0" err="1" smtClean="0">
                <a:solidFill>
                  <a:srgbClr val="2538ED"/>
                </a:solidFill>
              </a:rPr>
              <a:t>Тут</a:t>
            </a:r>
            <a:r>
              <a:rPr lang="ru-RU" sz="2800" b="1" dirty="0" err="1" smtClean="0">
                <a:solidFill>
                  <a:srgbClr val="FF0000"/>
                </a:solidFill>
              </a:rPr>
              <a:t>А</a:t>
            </a:r>
            <a:r>
              <a:rPr lang="ru-RU" sz="2800" b="1" dirty="0" smtClean="0">
                <a:solidFill>
                  <a:srgbClr val="2538ED"/>
                </a:solidFill>
              </a:rPr>
              <a:t>».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2538ED"/>
                </a:solidFill>
              </a:rPr>
              <a:t>«М</a:t>
            </a:r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r>
              <a:rPr lang="ru-RU" sz="2800" b="1" dirty="0" smtClean="0">
                <a:solidFill>
                  <a:srgbClr val="2538ED"/>
                </a:solidFill>
              </a:rPr>
              <a:t>не», 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2538ED"/>
                </a:solidFill>
              </a:rPr>
              <a:t>«</a:t>
            </a:r>
            <a:r>
              <a:rPr lang="ru-RU" sz="2800" b="1" dirty="0" err="1" smtClean="0">
                <a:solidFill>
                  <a:srgbClr val="FF0000"/>
                </a:solidFill>
              </a:rPr>
              <a:t>В</a:t>
            </a:r>
            <a:r>
              <a:rPr lang="ru-RU" sz="2800" b="1" dirty="0" err="1" smtClean="0">
                <a:solidFill>
                  <a:srgbClr val="2538ED"/>
                </a:solidFill>
              </a:rPr>
              <a:t>зади</a:t>
            </a:r>
            <a:r>
              <a:rPr lang="ru-RU" sz="2800" b="1" dirty="0" smtClean="0">
                <a:solidFill>
                  <a:srgbClr val="2538ED"/>
                </a:solidFill>
              </a:rPr>
              <a:t>» (СЗАДИ),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2538ED"/>
                </a:solidFill>
              </a:rPr>
              <a:t> «</a:t>
            </a:r>
            <a:r>
              <a:rPr lang="ru-RU" sz="2800" b="1" dirty="0" smtClean="0">
                <a:solidFill>
                  <a:srgbClr val="FF0000"/>
                </a:solidFill>
              </a:rPr>
              <a:t>В</a:t>
            </a:r>
            <a:r>
              <a:rPr lang="ru-RU" sz="2800" b="1" dirty="0" smtClean="0">
                <a:solidFill>
                  <a:srgbClr val="2538ED"/>
                </a:solidFill>
              </a:rPr>
              <a:t>зад»(НАЗАД)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2538ED"/>
                </a:solidFill>
              </a:rPr>
              <a:t>«</a:t>
            </a:r>
            <a:r>
              <a:rPr lang="ru-RU" sz="2800" b="1" dirty="0" smtClean="0">
                <a:solidFill>
                  <a:srgbClr val="FF0000"/>
                </a:solidFill>
              </a:rPr>
              <a:t>С</a:t>
            </a:r>
            <a:r>
              <a:rPr lang="ru-RU" sz="2800" b="1" dirty="0" smtClean="0">
                <a:solidFill>
                  <a:srgbClr val="2538ED"/>
                </a:solidFill>
              </a:rPr>
              <a:t>переди» (ВПЕРЕДИ)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2800" b="1" dirty="0" smtClean="0">
              <a:solidFill>
                <a:srgbClr val="2538ED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2800" b="1" dirty="0" smtClean="0">
              <a:solidFill>
                <a:srgbClr val="2538ED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2800" b="1" dirty="0" smtClean="0">
              <a:solidFill>
                <a:srgbClr val="2538ED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61726"/>
            <a:ext cx="4003108" cy="373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00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0066"/>
                </a:solidFill>
              </a:rPr>
              <a:t/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>
                <a:solidFill>
                  <a:srgbClr val="000066"/>
                </a:solidFill>
              </a:rPr>
              <a:t/>
            </a:r>
            <a:br>
              <a:rPr lang="ru-RU" sz="2400" b="1" i="1" dirty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/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Разнеслось по интернету, 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что, мол, нету слова «НЕТУ».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Странный вышел винегрет: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слово есть, но слова нет…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Уловите мысль эту: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ЕСТЬ в БЕСЕДЕ слово «НЕТУ»,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Ну а если  вышел в свет, - 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>Отвечай спокойно : «НЕТ»!!!</a:t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/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r>
              <a:rPr lang="ru-RU" sz="2400" b="1" i="1" dirty="0" smtClean="0">
                <a:solidFill>
                  <a:srgbClr val="000066"/>
                </a:solidFill>
              </a:rPr>
              <a:t/>
            </a:r>
            <a:br>
              <a:rPr lang="ru-RU" sz="2400" b="1" i="1" dirty="0" smtClean="0">
                <a:solidFill>
                  <a:srgbClr val="000066"/>
                </a:solidFill>
              </a:rPr>
            </a:br>
            <a:endParaRPr lang="ru-RU" sz="2400" b="1" i="1" dirty="0">
              <a:solidFill>
                <a:srgbClr val="000066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906" y="3500438"/>
            <a:ext cx="3113286" cy="311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848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pPr algn="l"/>
            <a:r>
              <a:rPr lang="ru-RU" sz="7200" b="1" dirty="0" err="1" smtClean="0">
                <a:solidFill>
                  <a:srgbClr val="FFFF00"/>
                </a:solidFill>
              </a:rPr>
              <a:t>Тавталогия</a:t>
            </a:r>
            <a:r>
              <a:rPr lang="ru-RU" sz="7200" b="1" dirty="0" smtClean="0">
                <a:solidFill>
                  <a:srgbClr val="FFFF00"/>
                </a:solidFill>
              </a:rPr>
              <a:t>.</a:t>
            </a:r>
            <a:endParaRPr lang="ru-RU" sz="72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478539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800" i="1" dirty="0" smtClean="0">
                <a:solidFill>
                  <a:srgbClr val="7030A0"/>
                </a:solidFill>
              </a:rPr>
              <a:t>«</a:t>
            </a:r>
            <a:r>
              <a:rPr lang="ru-RU" sz="2800" b="1" i="1" dirty="0" smtClean="0">
                <a:solidFill>
                  <a:srgbClr val="7030A0"/>
                </a:solidFill>
              </a:rPr>
              <a:t>Очень рядом…»,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rgbClr val="7030A0"/>
                </a:solidFill>
              </a:rPr>
              <a:t>«Старенький  старичок…»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rgbClr val="7030A0"/>
                </a:solidFill>
              </a:rPr>
              <a:t>«Горячий  кипяток…»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rgbClr val="7030A0"/>
                </a:solidFill>
              </a:rPr>
              <a:t>«Больной заболел…»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rgbClr val="7030A0"/>
                </a:solidFill>
              </a:rPr>
              <a:t>«В рассказе рассказывается..»</a:t>
            </a:r>
          </a:p>
          <a:p>
            <a:pPr>
              <a:buFont typeface="Wingdings" pitchFamily="2" charset="2"/>
              <a:buChar char="v"/>
            </a:pPr>
            <a:endParaRPr lang="ru-RU" sz="2800" b="1" i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i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i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i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" y="4148517"/>
            <a:ext cx="5224616" cy="2709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200" y="0"/>
            <a:ext cx="3091800" cy="321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1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«Во дни сомнений, </a:t>
            </a:r>
            <a:br>
              <a:rPr lang="ru-RU" sz="3200" b="1" i="1" dirty="0" smtClean="0">
                <a:solidFill>
                  <a:srgbClr val="7030A0"/>
                </a:solidFill>
              </a:rPr>
            </a:br>
            <a:r>
              <a:rPr lang="ru-RU" sz="3200" b="1" i="1" dirty="0" smtClean="0">
                <a:solidFill>
                  <a:srgbClr val="7030A0"/>
                </a:solidFill>
              </a:rPr>
              <a:t>во дни тягостных раздумий </a:t>
            </a:r>
            <a:br>
              <a:rPr lang="ru-RU" sz="3200" b="1" i="1" dirty="0" smtClean="0">
                <a:solidFill>
                  <a:srgbClr val="7030A0"/>
                </a:solidFill>
              </a:rPr>
            </a:br>
            <a:r>
              <a:rPr lang="ru-RU" sz="3200" b="1" i="1" dirty="0" smtClean="0">
                <a:solidFill>
                  <a:srgbClr val="7030A0"/>
                </a:solidFill>
              </a:rPr>
              <a:t>о судьбах моей родины, -  ты один мне поддержка и опора, </a:t>
            </a:r>
            <a:br>
              <a:rPr lang="ru-RU" sz="3200" b="1" i="1" dirty="0" smtClean="0">
                <a:solidFill>
                  <a:srgbClr val="7030A0"/>
                </a:solidFill>
              </a:rPr>
            </a:br>
            <a:r>
              <a:rPr lang="ru-RU" sz="3200" b="1" i="1" dirty="0" smtClean="0">
                <a:solidFill>
                  <a:srgbClr val="7030A0"/>
                </a:solidFill>
              </a:rPr>
              <a:t>о великий, могучий, </a:t>
            </a:r>
            <a:br>
              <a:rPr lang="ru-RU" sz="3200" b="1" i="1" dirty="0" smtClean="0">
                <a:solidFill>
                  <a:srgbClr val="7030A0"/>
                </a:solidFill>
              </a:rPr>
            </a:br>
            <a:r>
              <a:rPr lang="ru-RU" sz="3200" b="1" i="1" dirty="0" smtClean="0">
                <a:solidFill>
                  <a:srgbClr val="7030A0"/>
                </a:solidFill>
              </a:rPr>
              <a:t>правдивый и свободный русский язык!</a:t>
            </a:r>
            <a:br>
              <a:rPr lang="ru-RU" sz="3200" b="1" i="1" dirty="0" smtClean="0">
                <a:solidFill>
                  <a:srgbClr val="7030A0"/>
                </a:solidFill>
              </a:rPr>
            </a:br>
            <a:r>
              <a:rPr lang="ru-RU" sz="3200" b="1" i="1" dirty="0" smtClean="0">
                <a:solidFill>
                  <a:srgbClr val="7030A0"/>
                </a:solidFill>
              </a:rPr>
              <a:t>Не будь тебя, – как не впасть в отчаяние </a:t>
            </a:r>
            <a:br>
              <a:rPr lang="ru-RU" sz="3200" b="1" i="1" dirty="0" smtClean="0">
                <a:solidFill>
                  <a:srgbClr val="7030A0"/>
                </a:solidFill>
              </a:rPr>
            </a:br>
            <a:r>
              <a:rPr lang="ru-RU" sz="3200" b="1" i="1" dirty="0" smtClean="0">
                <a:solidFill>
                  <a:srgbClr val="7030A0"/>
                </a:solidFill>
              </a:rPr>
              <a:t>при виде всего, что совершается дома? </a:t>
            </a:r>
            <a:br>
              <a:rPr lang="ru-RU" sz="3200" b="1" i="1" dirty="0" smtClean="0">
                <a:solidFill>
                  <a:srgbClr val="7030A0"/>
                </a:solidFill>
              </a:rPr>
            </a:br>
            <a:r>
              <a:rPr lang="ru-RU" sz="3200" b="1" i="1" dirty="0" smtClean="0">
                <a:solidFill>
                  <a:srgbClr val="7030A0"/>
                </a:solidFill>
              </a:rPr>
              <a:t>Но нельзя верить, </a:t>
            </a:r>
            <a:br>
              <a:rPr lang="ru-RU" sz="3200" b="1" i="1" dirty="0" smtClean="0">
                <a:solidFill>
                  <a:srgbClr val="7030A0"/>
                </a:solidFill>
              </a:rPr>
            </a:br>
            <a:r>
              <a:rPr lang="ru-RU" sz="3200" b="1" i="1" dirty="0" smtClean="0">
                <a:solidFill>
                  <a:srgbClr val="7030A0"/>
                </a:solidFill>
              </a:rPr>
              <a:t>что такой язык не был дан великому народу!»</a:t>
            </a:r>
            <a:br>
              <a:rPr lang="ru-RU" sz="3200" b="1" i="1" dirty="0" smtClean="0">
                <a:solidFill>
                  <a:srgbClr val="7030A0"/>
                </a:solidFill>
              </a:rPr>
            </a:br>
            <a:r>
              <a:rPr lang="ru-RU" sz="3200" b="1" i="1" dirty="0">
                <a:solidFill>
                  <a:srgbClr val="7030A0"/>
                </a:solidFill>
              </a:rPr>
              <a:t> </a:t>
            </a:r>
            <a:r>
              <a:rPr lang="ru-RU" sz="3200" b="1" i="1" dirty="0" smtClean="0">
                <a:solidFill>
                  <a:srgbClr val="7030A0"/>
                </a:solidFill>
              </a:rPr>
              <a:t>                                                            </a:t>
            </a:r>
            <a:r>
              <a:rPr lang="ru-RU" sz="3200" b="1" dirty="0" smtClean="0">
                <a:solidFill>
                  <a:srgbClr val="2538ED"/>
                </a:solidFill>
              </a:rPr>
              <a:t/>
            </a:r>
            <a:br>
              <a:rPr lang="ru-RU" sz="3200" b="1" dirty="0" smtClean="0">
                <a:solidFill>
                  <a:srgbClr val="2538ED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                                       И.С. Тургенев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                                                       1882                                                                                                                                   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5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2538ED"/>
                </a:solidFill>
              </a:rPr>
              <a:t>Как правильно?</a:t>
            </a:r>
            <a:br>
              <a:rPr lang="ru-RU" b="1" i="1" dirty="0" smtClean="0">
                <a:solidFill>
                  <a:srgbClr val="2538ED"/>
                </a:solidFill>
              </a:rPr>
            </a:br>
            <a:endParaRPr lang="ru-RU" b="1" i="1" dirty="0">
              <a:solidFill>
                <a:srgbClr val="2538ED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340768"/>
            <a:ext cx="6400800" cy="2664296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Светлее  (светлей?!)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Труднее 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(трудней?!)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Веселее 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(веселей?!)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Взрослее (взрослей?!)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Смелее 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(смелей?!)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Умнее  (умней?!)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" y="1916832"/>
            <a:ext cx="3816424" cy="455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84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10262</TotalTime>
  <Words>274</Words>
  <Application>Microsoft Office PowerPoint</Application>
  <PresentationFormat>Экран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МАДОУ «Детский сад №208» </vt:lpstr>
      <vt:lpstr> </vt:lpstr>
      <vt:lpstr>Культура речи педагога – важнейшее качество его профессиональной педагогической деятельности.</vt:lpstr>
      <vt:lpstr>Лексические ошибки.</vt:lpstr>
      <vt:lpstr>Грамматические ошибки.</vt:lpstr>
      <vt:lpstr>   Разнеслось по интернету,  что, мол, нету слова «НЕТУ». Странный вышел винегрет: слово есть, но слова нет… Уловите мысль эту: ЕСТЬ в БЕСЕДЕ слово «НЕТУ», Ну а если  вышел в свет, -  Отвечай спокойно : «НЕТ»!!!   </vt:lpstr>
      <vt:lpstr>Тавталогия.</vt:lpstr>
      <vt:lpstr>«Во дни сомнений,  во дни тягостных раздумий  о судьбах моей родины, -  ты один мне поддержка и опора,  о великий, могучий,  правдивый и свободный русский язык! Не будь тебя, – как не впасть в отчаяние  при виде всего, что совершается дома?  Но нельзя верить,  что такой язык не был дан великому народу!»                                                                                                       И.С. Тургенев                                                        1882                                                                                                                                   </vt:lpstr>
      <vt:lpstr>Как правильно? </vt:lpstr>
      <vt:lpstr>    Оба  варианта  верны! </vt:lpstr>
      <vt:lpstr>Верно ли утверждение:</vt:lpstr>
      <vt:lpstr>    Нет!!!  Не верно!! Наречия «Опять»  и  «Снова»  – абсолютные синонимы.  Фраза «Не опять, а снова»  носит характер фразеологизма   и никакого отношения к грамматике  не имеет!!! </vt:lpstr>
      <vt:lpstr>  Успехов в профессиональной деятельности!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«Детский сад №208» г. Хабаровска</dc:title>
  <dc:creator>larisa</dc:creator>
  <cp:lastModifiedBy>larisa</cp:lastModifiedBy>
  <cp:revision>57</cp:revision>
  <dcterms:created xsi:type="dcterms:W3CDTF">2022-03-21T01:13:02Z</dcterms:created>
  <dcterms:modified xsi:type="dcterms:W3CDTF">2022-03-31T03:05:48Z</dcterms:modified>
</cp:coreProperties>
</file>