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6" r:id="rId3"/>
    <p:sldId id="307" r:id="rId4"/>
    <p:sldId id="270" r:id="rId5"/>
    <p:sldId id="287" r:id="rId6"/>
    <p:sldId id="288" r:id="rId7"/>
    <p:sldId id="289" r:id="rId8"/>
    <p:sldId id="300" r:id="rId9"/>
    <p:sldId id="301" r:id="rId10"/>
    <p:sldId id="293" r:id="rId11"/>
    <p:sldId id="298" r:id="rId12"/>
    <p:sldId id="295" r:id="rId13"/>
    <p:sldId id="282" r:id="rId14"/>
    <p:sldId id="278" r:id="rId15"/>
    <p:sldId id="280" r:id="rId16"/>
    <p:sldId id="281" r:id="rId17"/>
    <p:sldId id="306" r:id="rId18"/>
    <p:sldId id="304" r:id="rId19"/>
    <p:sldId id="284" r:id="rId20"/>
    <p:sldId id="305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990000"/>
    <a:srgbClr val="663300"/>
    <a:srgbClr val="007000"/>
    <a:srgbClr val="0042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398B3-A032-4E99-9242-85CF9F973B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FB77B-9AE6-4F56-8D95-4DC2E671D64D}">
      <dgm:prSet phldrT="[Текст]" custT="1"/>
      <dgm:spPr>
        <a:solidFill>
          <a:srgbClr val="CC3300">
            <a:alpha val="30000"/>
          </a:srgb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1. Обобщать и расширять знания детей о Великой Отечественной войне: городах-героях, героях войны, наградах, о работе в тылу и т.д.</a:t>
          </a:r>
          <a:endParaRPr lang="ru-RU" sz="1400" b="1" dirty="0">
            <a:solidFill>
              <a:schemeClr val="tx1"/>
            </a:solidFill>
          </a:endParaRPr>
        </a:p>
      </dgm:t>
    </dgm:pt>
    <dgm:pt modelId="{5D00FAEC-0FC4-4DBD-A983-183AD2FB82B6}" type="parTrans" cxnId="{BC46E680-0E64-4115-9BB2-1040CE5B1408}">
      <dgm:prSet/>
      <dgm:spPr/>
      <dgm:t>
        <a:bodyPr/>
        <a:lstStyle/>
        <a:p>
          <a:endParaRPr lang="ru-RU"/>
        </a:p>
      </dgm:t>
    </dgm:pt>
    <dgm:pt modelId="{B743E971-C8E8-4B32-83B2-DBA3EDEA3AB9}" type="sibTrans" cxnId="{BC46E680-0E64-4115-9BB2-1040CE5B1408}">
      <dgm:prSet/>
      <dgm:spPr/>
      <dgm:t>
        <a:bodyPr/>
        <a:lstStyle/>
        <a:p>
          <a:endParaRPr lang="ru-RU"/>
        </a:p>
      </dgm:t>
    </dgm:pt>
    <dgm:pt modelId="{EACB9077-1C6C-42C6-934F-DE8B0D0CB009}">
      <dgm:prSet phldrT="[Текст]" custT="1"/>
      <dgm:spPr>
        <a:solidFill>
          <a:srgbClr val="CC3300">
            <a:alpha val="30000"/>
          </a:srgb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2. Способствовать формированию патриотических чувств через художественную литературу, театральную деятельность, средствами музыкального и художественно-эстетического воспитания</a:t>
          </a:r>
          <a:r>
            <a: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.</a:t>
          </a:r>
          <a:endParaRPr lang="ru-RU" sz="1300" b="1" dirty="0">
            <a:solidFill>
              <a:schemeClr val="tx1"/>
            </a:solidFill>
          </a:endParaRPr>
        </a:p>
      </dgm:t>
    </dgm:pt>
    <dgm:pt modelId="{3BC421E8-728A-4C70-A5D0-03486BF2D2AC}" type="parTrans" cxnId="{F2FD6A50-64E6-4845-8F90-2FE0B8DE1FEA}">
      <dgm:prSet/>
      <dgm:spPr/>
      <dgm:t>
        <a:bodyPr/>
        <a:lstStyle/>
        <a:p>
          <a:endParaRPr lang="ru-RU"/>
        </a:p>
      </dgm:t>
    </dgm:pt>
    <dgm:pt modelId="{A99F9DAC-E1C4-4F16-85DF-3F62E4D4E918}" type="sibTrans" cxnId="{F2FD6A50-64E6-4845-8F90-2FE0B8DE1FEA}">
      <dgm:prSet/>
      <dgm:spPr/>
      <dgm:t>
        <a:bodyPr/>
        <a:lstStyle/>
        <a:p>
          <a:endParaRPr lang="ru-RU"/>
        </a:p>
      </dgm:t>
    </dgm:pt>
    <dgm:pt modelId="{AD4DEF80-A503-431B-81FC-8158858F1483}">
      <dgm:prSet phldrT="[Текст]" custT="1"/>
      <dgm:spPr>
        <a:solidFill>
          <a:srgbClr val="CC3300">
            <a:alpha val="30000"/>
          </a:srgb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3. Знакомить с именами героев России, их подвигами во время Великой Отечественной войны.</a:t>
          </a:r>
        </a:p>
      </dgm:t>
    </dgm:pt>
    <dgm:pt modelId="{3D4E9945-14BE-427E-9EA5-135D19FE6C10}" type="parTrans" cxnId="{34CD4B52-A597-42E5-8E7E-779D57910F80}">
      <dgm:prSet/>
      <dgm:spPr/>
      <dgm:t>
        <a:bodyPr/>
        <a:lstStyle/>
        <a:p>
          <a:endParaRPr lang="ru-RU"/>
        </a:p>
      </dgm:t>
    </dgm:pt>
    <dgm:pt modelId="{E33089A7-C7A4-494D-8F5A-6107403C6677}" type="sibTrans" cxnId="{34CD4B52-A597-42E5-8E7E-779D57910F80}">
      <dgm:prSet/>
      <dgm:spPr/>
      <dgm:t>
        <a:bodyPr/>
        <a:lstStyle/>
        <a:p>
          <a:endParaRPr lang="ru-RU"/>
        </a:p>
      </dgm:t>
    </dgm:pt>
    <dgm:pt modelId="{CBF6E167-EB06-40EF-89D4-DFDAA5CCFC0A}">
      <dgm:prSet phldrT="[Текст]" custT="1"/>
      <dgm:spPr>
        <a:solidFill>
          <a:srgbClr val="CC3300">
            <a:alpha val="30000"/>
          </a:srgb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4. Приобщать к словесному искусству, развивать художественное восприятие и эстетический вкус через знакомство с литературными произведениями о войне.</a:t>
          </a:r>
        </a:p>
      </dgm:t>
    </dgm:pt>
    <dgm:pt modelId="{4F0BA8B8-5D1D-4189-B14A-596892BF1D3F}" type="parTrans" cxnId="{3AECF15C-4316-4100-A705-221C0A1B81F5}">
      <dgm:prSet/>
      <dgm:spPr/>
      <dgm:t>
        <a:bodyPr/>
        <a:lstStyle/>
        <a:p>
          <a:endParaRPr lang="ru-RU"/>
        </a:p>
      </dgm:t>
    </dgm:pt>
    <dgm:pt modelId="{0105E01D-5AD1-436B-B192-426F0980E127}" type="sibTrans" cxnId="{3AECF15C-4316-4100-A705-221C0A1B81F5}">
      <dgm:prSet/>
      <dgm:spPr/>
      <dgm:t>
        <a:bodyPr/>
        <a:lstStyle/>
        <a:p>
          <a:endParaRPr lang="ru-RU"/>
        </a:p>
      </dgm:t>
    </dgm:pt>
    <dgm:pt modelId="{5F7CF2DD-5801-4DEE-9760-002A62F08380}">
      <dgm:prSet phldrT="[Текст]" custT="1"/>
      <dgm:spPr>
        <a:solidFill>
          <a:srgbClr val="CC3300">
            <a:alpha val="30000"/>
          </a:srgb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5. Развивать продуктивную деятельность детей и детское творчество, знакомить с произведениями живописи, связанными с темой войны и Днём Победы.</a:t>
          </a:r>
        </a:p>
      </dgm:t>
    </dgm:pt>
    <dgm:pt modelId="{9DA9F947-52B8-4AC4-8402-9F799EBE8A20}" type="parTrans" cxnId="{F6FB3620-AA9B-489A-B50A-3D838BEB0277}">
      <dgm:prSet/>
      <dgm:spPr/>
      <dgm:t>
        <a:bodyPr/>
        <a:lstStyle/>
        <a:p>
          <a:endParaRPr lang="ru-RU"/>
        </a:p>
      </dgm:t>
    </dgm:pt>
    <dgm:pt modelId="{9A0D81CE-121B-4882-BB2E-4233FE755D19}" type="sibTrans" cxnId="{F6FB3620-AA9B-489A-B50A-3D838BEB0277}">
      <dgm:prSet/>
      <dgm:spPr/>
      <dgm:t>
        <a:bodyPr/>
        <a:lstStyle/>
        <a:p>
          <a:endParaRPr lang="ru-RU"/>
        </a:p>
      </dgm:t>
    </dgm:pt>
    <dgm:pt modelId="{46334347-1D4D-4554-B733-0A8692D596C9}">
      <dgm:prSet phldrT="[Текст]" custT="1"/>
      <dgm:spPr>
        <a:solidFill>
          <a:srgbClr val="CC3300">
            <a:alpha val="30000"/>
          </a:srgb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6. Воспитывать любовь и уважение к ветеранам Великой Отечественной войны, желание заботиться о них, изучать историю своей семьи.</a:t>
          </a:r>
        </a:p>
      </dgm:t>
    </dgm:pt>
    <dgm:pt modelId="{96284CFC-E75B-4EE1-9AD3-584F269AD1DB}" type="parTrans" cxnId="{962DA8EB-D8B6-4C85-AD0C-5F6A704B8D6E}">
      <dgm:prSet/>
      <dgm:spPr/>
      <dgm:t>
        <a:bodyPr/>
        <a:lstStyle/>
        <a:p>
          <a:endParaRPr lang="ru-RU"/>
        </a:p>
      </dgm:t>
    </dgm:pt>
    <dgm:pt modelId="{49C69569-24F9-4CA4-9BFF-330004FB8F67}" type="sibTrans" cxnId="{962DA8EB-D8B6-4C85-AD0C-5F6A704B8D6E}">
      <dgm:prSet/>
      <dgm:spPr/>
      <dgm:t>
        <a:bodyPr/>
        <a:lstStyle/>
        <a:p>
          <a:endParaRPr lang="ru-RU"/>
        </a:p>
      </dgm:t>
    </dgm:pt>
    <dgm:pt modelId="{6B8DCDFD-B2E9-41C5-9E09-DA905AAFF670}" type="pres">
      <dgm:prSet presAssocID="{105398B3-A032-4E99-9242-85CF9F973B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8353D-2E0B-4082-8E27-0921101B14B6}" type="pres">
      <dgm:prSet presAssocID="{B81FB77B-9AE6-4F56-8D95-4DC2E671D64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878C4-FF34-4F55-B1C1-2AEDE4516B72}" type="pres">
      <dgm:prSet presAssocID="{B743E971-C8E8-4B32-83B2-DBA3EDEA3AB9}" presName="spacer" presStyleCnt="0"/>
      <dgm:spPr/>
    </dgm:pt>
    <dgm:pt modelId="{1D178767-177A-453A-B743-34CD1CAB489F}" type="pres">
      <dgm:prSet presAssocID="{EACB9077-1C6C-42C6-934F-DE8B0D0CB00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0E357-4BEA-4831-8D76-B542F445A04F}" type="pres">
      <dgm:prSet presAssocID="{A99F9DAC-E1C4-4F16-85DF-3F62E4D4E918}" presName="spacer" presStyleCnt="0"/>
      <dgm:spPr/>
    </dgm:pt>
    <dgm:pt modelId="{EE3AB1EF-E882-4416-9E62-7F5013F16B0E}" type="pres">
      <dgm:prSet presAssocID="{AD4DEF80-A503-431B-81FC-8158858F1483}" presName="parentText" presStyleLbl="node1" presStyleIdx="2" presStyleCnt="6" custLinFactNeighborX="16364" custLinFactNeighborY="-38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400EB-6754-496A-B312-349883B1E967}" type="pres">
      <dgm:prSet presAssocID="{E33089A7-C7A4-494D-8F5A-6107403C6677}" presName="spacer" presStyleCnt="0"/>
      <dgm:spPr/>
    </dgm:pt>
    <dgm:pt modelId="{D8C710A8-515F-4F9E-A1BC-5B2081202E80}" type="pres">
      <dgm:prSet presAssocID="{CBF6E167-EB06-40EF-89D4-DFDAA5CCFC0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21172-E1E0-4EB8-89FF-30B60F0608AC}" type="pres">
      <dgm:prSet presAssocID="{0105E01D-5AD1-436B-B192-426F0980E127}" presName="spacer" presStyleCnt="0"/>
      <dgm:spPr/>
    </dgm:pt>
    <dgm:pt modelId="{0610AF3A-7740-4266-B3DC-AA23AB8E5AE1}" type="pres">
      <dgm:prSet presAssocID="{5F7CF2DD-5801-4DEE-9760-002A62F08380}" presName="parentText" presStyleLbl="node1" presStyleIdx="4" presStyleCnt="6" custLinFactNeighborX="-391" custLinFactNeighborY="73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4637F-4AAB-49DE-8C8C-3AF02FE7E973}" type="pres">
      <dgm:prSet presAssocID="{9A0D81CE-121B-4882-BB2E-4233FE755D19}" presName="spacer" presStyleCnt="0"/>
      <dgm:spPr/>
    </dgm:pt>
    <dgm:pt modelId="{A7195F08-0F89-428F-A7AF-C06759ABC899}" type="pres">
      <dgm:prSet presAssocID="{46334347-1D4D-4554-B733-0A8692D596C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8AA94-807C-4EE7-B080-FC41A4AA72DD}" type="presOf" srcId="{CBF6E167-EB06-40EF-89D4-DFDAA5CCFC0A}" destId="{D8C710A8-515F-4F9E-A1BC-5B2081202E80}" srcOrd="0" destOrd="0" presId="urn:microsoft.com/office/officeart/2005/8/layout/vList2"/>
    <dgm:cxn modelId="{3AECF15C-4316-4100-A705-221C0A1B81F5}" srcId="{105398B3-A032-4E99-9242-85CF9F973BBB}" destId="{CBF6E167-EB06-40EF-89D4-DFDAA5CCFC0A}" srcOrd="3" destOrd="0" parTransId="{4F0BA8B8-5D1D-4189-B14A-596892BF1D3F}" sibTransId="{0105E01D-5AD1-436B-B192-426F0980E127}"/>
    <dgm:cxn modelId="{2DA785DF-BDAF-4614-A404-478D887262D4}" type="presOf" srcId="{AD4DEF80-A503-431B-81FC-8158858F1483}" destId="{EE3AB1EF-E882-4416-9E62-7F5013F16B0E}" srcOrd="0" destOrd="0" presId="urn:microsoft.com/office/officeart/2005/8/layout/vList2"/>
    <dgm:cxn modelId="{0AD68DCF-5D88-4956-ACA6-D52CA7926ADD}" type="presOf" srcId="{B81FB77B-9AE6-4F56-8D95-4DC2E671D64D}" destId="{1E88353D-2E0B-4082-8E27-0921101B14B6}" srcOrd="0" destOrd="0" presId="urn:microsoft.com/office/officeart/2005/8/layout/vList2"/>
    <dgm:cxn modelId="{BD2183C2-C240-455C-8CE2-CDC6ABA25D3F}" type="presOf" srcId="{46334347-1D4D-4554-B733-0A8692D596C9}" destId="{A7195F08-0F89-428F-A7AF-C06759ABC899}" srcOrd="0" destOrd="0" presId="urn:microsoft.com/office/officeart/2005/8/layout/vList2"/>
    <dgm:cxn modelId="{F2FD6A50-64E6-4845-8F90-2FE0B8DE1FEA}" srcId="{105398B3-A032-4E99-9242-85CF9F973BBB}" destId="{EACB9077-1C6C-42C6-934F-DE8B0D0CB009}" srcOrd="1" destOrd="0" parTransId="{3BC421E8-728A-4C70-A5D0-03486BF2D2AC}" sibTransId="{A99F9DAC-E1C4-4F16-85DF-3F62E4D4E918}"/>
    <dgm:cxn modelId="{1A30415E-6C6A-47B5-B7B2-131FAFDEC3D7}" type="presOf" srcId="{5F7CF2DD-5801-4DEE-9760-002A62F08380}" destId="{0610AF3A-7740-4266-B3DC-AA23AB8E5AE1}" srcOrd="0" destOrd="0" presId="urn:microsoft.com/office/officeart/2005/8/layout/vList2"/>
    <dgm:cxn modelId="{34CD4B52-A597-42E5-8E7E-779D57910F80}" srcId="{105398B3-A032-4E99-9242-85CF9F973BBB}" destId="{AD4DEF80-A503-431B-81FC-8158858F1483}" srcOrd="2" destOrd="0" parTransId="{3D4E9945-14BE-427E-9EA5-135D19FE6C10}" sibTransId="{E33089A7-C7A4-494D-8F5A-6107403C6677}"/>
    <dgm:cxn modelId="{F6FB3620-AA9B-489A-B50A-3D838BEB0277}" srcId="{105398B3-A032-4E99-9242-85CF9F973BBB}" destId="{5F7CF2DD-5801-4DEE-9760-002A62F08380}" srcOrd="4" destOrd="0" parTransId="{9DA9F947-52B8-4AC4-8402-9F799EBE8A20}" sibTransId="{9A0D81CE-121B-4882-BB2E-4233FE755D19}"/>
    <dgm:cxn modelId="{BC46E680-0E64-4115-9BB2-1040CE5B1408}" srcId="{105398B3-A032-4E99-9242-85CF9F973BBB}" destId="{B81FB77B-9AE6-4F56-8D95-4DC2E671D64D}" srcOrd="0" destOrd="0" parTransId="{5D00FAEC-0FC4-4DBD-A983-183AD2FB82B6}" sibTransId="{B743E971-C8E8-4B32-83B2-DBA3EDEA3AB9}"/>
    <dgm:cxn modelId="{45A53B5B-1080-4A31-8763-507AA62DC3EE}" type="presOf" srcId="{105398B3-A032-4E99-9242-85CF9F973BBB}" destId="{6B8DCDFD-B2E9-41C5-9E09-DA905AAFF670}" srcOrd="0" destOrd="0" presId="urn:microsoft.com/office/officeart/2005/8/layout/vList2"/>
    <dgm:cxn modelId="{8AE5CDA3-7AF3-4604-8B08-5D5AE2AFCA3B}" type="presOf" srcId="{EACB9077-1C6C-42C6-934F-DE8B0D0CB009}" destId="{1D178767-177A-453A-B743-34CD1CAB489F}" srcOrd="0" destOrd="0" presId="urn:microsoft.com/office/officeart/2005/8/layout/vList2"/>
    <dgm:cxn modelId="{962DA8EB-D8B6-4C85-AD0C-5F6A704B8D6E}" srcId="{105398B3-A032-4E99-9242-85CF9F973BBB}" destId="{46334347-1D4D-4554-B733-0A8692D596C9}" srcOrd="5" destOrd="0" parTransId="{96284CFC-E75B-4EE1-9AD3-584F269AD1DB}" sibTransId="{49C69569-24F9-4CA4-9BFF-330004FB8F67}"/>
    <dgm:cxn modelId="{00FA0670-5108-4AC1-85F0-6ED57A032364}" type="presParOf" srcId="{6B8DCDFD-B2E9-41C5-9E09-DA905AAFF670}" destId="{1E88353D-2E0B-4082-8E27-0921101B14B6}" srcOrd="0" destOrd="0" presId="urn:microsoft.com/office/officeart/2005/8/layout/vList2"/>
    <dgm:cxn modelId="{EE886D9F-2A16-4425-81DC-890C3FFD130C}" type="presParOf" srcId="{6B8DCDFD-B2E9-41C5-9E09-DA905AAFF670}" destId="{DB2878C4-FF34-4F55-B1C1-2AEDE4516B72}" srcOrd="1" destOrd="0" presId="urn:microsoft.com/office/officeart/2005/8/layout/vList2"/>
    <dgm:cxn modelId="{8C7FB6C0-CD79-4CA9-ACC0-CDBBD301FADF}" type="presParOf" srcId="{6B8DCDFD-B2E9-41C5-9E09-DA905AAFF670}" destId="{1D178767-177A-453A-B743-34CD1CAB489F}" srcOrd="2" destOrd="0" presId="urn:microsoft.com/office/officeart/2005/8/layout/vList2"/>
    <dgm:cxn modelId="{5AFC7BA4-BC0C-49D6-B7D7-689401EA9F45}" type="presParOf" srcId="{6B8DCDFD-B2E9-41C5-9E09-DA905AAFF670}" destId="{7080E357-4BEA-4831-8D76-B542F445A04F}" srcOrd="3" destOrd="0" presId="urn:microsoft.com/office/officeart/2005/8/layout/vList2"/>
    <dgm:cxn modelId="{CC8C9A0E-77C7-4C54-9A39-0EC2B4D7ED35}" type="presParOf" srcId="{6B8DCDFD-B2E9-41C5-9E09-DA905AAFF670}" destId="{EE3AB1EF-E882-4416-9E62-7F5013F16B0E}" srcOrd="4" destOrd="0" presId="urn:microsoft.com/office/officeart/2005/8/layout/vList2"/>
    <dgm:cxn modelId="{F2C547E0-9C5A-420C-BB91-088E24BB7A64}" type="presParOf" srcId="{6B8DCDFD-B2E9-41C5-9E09-DA905AAFF670}" destId="{710400EB-6754-496A-B312-349883B1E967}" srcOrd="5" destOrd="0" presId="urn:microsoft.com/office/officeart/2005/8/layout/vList2"/>
    <dgm:cxn modelId="{04B422BD-F337-45BF-8B3C-FCC616F67F5E}" type="presParOf" srcId="{6B8DCDFD-B2E9-41C5-9E09-DA905AAFF670}" destId="{D8C710A8-515F-4F9E-A1BC-5B2081202E80}" srcOrd="6" destOrd="0" presId="urn:microsoft.com/office/officeart/2005/8/layout/vList2"/>
    <dgm:cxn modelId="{B79760D5-4984-4E4C-BC67-425C4171F43E}" type="presParOf" srcId="{6B8DCDFD-B2E9-41C5-9E09-DA905AAFF670}" destId="{1EE21172-E1E0-4EB8-89FF-30B60F0608AC}" srcOrd="7" destOrd="0" presId="urn:microsoft.com/office/officeart/2005/8/layout/vList2"/>
    <dgm:cxn modelId="{02DDC865-58C7-4F89-A4D8-1D1B199A1DFD}" type="presParOf" srcId="{6B8DCDFD-B2E9-41C5-9E09-DA905AAFF670}" destId="{0610AF3A-7740-4266-B3DC-AA23AB8E5AE1}" srcOrd="8" destOrd="0" presId="urn:microsoft.com/office/officeart/2005/8/layout/vList2"/>
    <dgm:cxn modelId="{80F8093C-1FBB-4113-9618-FC2DA4907E54}" type="presParOf" srcId="{6B8DCDFD-B2E9-41C5-9E09-DA905AAFF670}" destId="{9554637F-4AAB-49DE-8C8C-3AF02FE7E973}" srcOrd="9" destOrd="0" presId="urn:microsoft.com/office/officeart/2005/8/layout/vList2"/>
    <dgm:cxn modelId="{66DF36AF-339A-4CCC-AC22-4DD7610FE901}" type="presParOf" srcId="{6B8DCDFD-B2E9-41C5-9E09-DA905AAFF670}" destId="{A7195F08-0F89-428F-A7AF-C06759ABC899}" srcOrd="10" destOrd="0" presId="urn:microsoft.com/office/officeart/2005/8/layout/vList2"/>
  </dgm:cxnLst>
  <dgm:bg/>
  <dgm:whole>
    <a:ln>
      <a:solidFill>
        <a:srgbClr val="CC33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353D-2E0B-4082-8E27-0921101B14B6}">
      <dsp:nvSpPr>
        <dsp:cNvPr id="0" name=""/>
        <dsp:cNvSpPr/>
      </dsp:nvSpPr>
      <dsp:spPr>
        <a:xfrm>
          <a:off x="0" y="2138"/>
          <a:ext cx="7858180" cy="702018"/>
        </a:xfrm>
        <a:prstGeom prst="roundRect">
          <a:avLst/>
        </a:prstGeom>
        <a:solidFill>
          <a:srgbClr val="CC33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1. Обобщать и расширять знания детей о Великой Отечественной войне: городах-героях, героях войны, наградах, о работе в тылу и т.д.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4270" y="36408"/>
        <a:ext cx="7789640" cy="633478"/>
      </dsp:txXfrm>
    </dsp:sp>
    <dsp:sp modelId="{1D178767-177A-453A-B743-34CD1CAB489F}">
      <dsp:nvSpPr>
        <dsp:cNvPr id="0" name=""/>
        <dsp:cNvSpPr/>
      </dsp:nvSpPr>
      <dsp:spPr>
        <a:xfrm>
          <a:off x="0" y="718135"/>
          <a:ext cx="7858180" cy="702018"/>
        </a:xfrm>
        <a:prstGeom prst="roundRect">
          <a:avLst/>
        </a:prstGeom>
        <a:solidFill>
          <a:srgbClr val="CC33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2. Способствовать формированию патриотических чувств через художественную литературу, театральную деятельность, средствами музыкального и художественно-эстетического воспитания</a:t>
          </a: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.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4270" y="752405"/>
        <a:ext cx="7789640" cy="633478"/>
      </dsp:txXfrm>
    </dsp:sp>
    <dsp:sp modelId="{EE3AB1EF-E882-4416-9E62-7F5013F16B0E}">
      <dsp:nvSpPr>
        <dsp:cNvPr id="0" name=""/>
        <dsp:cNvSpPr/>
      </dsp:nvSpPr>
      <dsp:spPr>
        <a:xfrm>
          <a:off x="0" y="1428760"/>
          <a:ext cx="7858180" cy="702018"/>
        </a:xfrm>
        <a:prstGeom prst="roundRect">
          <a:avLst/>
        </a:prstGeom>
        <a:solidFill>
          <a:srgbClr val="CC33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3. Знакомить с именами героев России, их подвигами во время Великой Отечественной войны.</a:t>
          </a:r>
        </a:p>
      </dsp:txBody>
      <dsp:txXfrm>
        <a:off x="34270" y="1463030"/>
        <a:ext cx="7789640" cy="633478"/>
      </dsp:txXfrm>
    </dsp:sp>
    <dsp:sp modelId="{D8C710A8-515F-4F9E-A1BC-5B2081202E80}">
      <dsp:nvSpPr>
        <dsp:cNvPr id="0" name=""/>
        <dsp:cNvSpPr/>
      </dsp:nvSpPr>
      <dsp:spPr>
        <a:xfrm>
          <a:off x="0" y="2150129"/>
          <a:ext cx="7858180" cy="702018"/>
        </a:xfrm>
        <a:prstGeom prst="roundRect">
          <a:avLst/>
        </a:prstGeom>
        <a:solidFill>
          <a:srgbClr val="CC33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4. Приобщать к словесному искусству, развивать художественное восприятие и эстетический вкус через знакомство с литературными произведениями о войне.</a:t>
          </a:r>
        </a:p>
      </dsp:txBody>
      <dsp:txXfrm>
        <a:off x="34270" y="2184399"/>
        <a:ext cx="7789640" cy="633478"/>
      </dsp:txXfrm>
    </dsp:sp>
    <dsp:sp modelId="{0610AF3A-7740-4266-B3DC-AA23AB8E5AE1}">
      <dsp:nvSpPr>
        <dsp:cNvPr id="0" name=""/>
        <dsp:cNvSpPr/>
      </dsp:nvSpPr>
      <dsp:spPr>
        <a:xfrm>
          <a:off x="0" y="2876429"/>
          <a:ext cx="7858180" cy="702018"/>
        </a:xfrm>
        <a:prstGeom prst="roundRect">
          <a:avLst/>
        </a:prstGeom>
        <a:solidFill>
          <a:srgbClr val="CC33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5. Развивать продуктивную деятельность детей и детское творчество, знакомить с произведениями живописи, связанными с темой войны и Днём Победы.</a:t>
          </a:r>
        </a:p>
      </dsp:txBody>
      <dsp:txXfrm>
        <a:off x="34270" y="2910699"/>
        <a:ext cx="7789640" cy="633478"/>
      </dsp:txXfrm>
    </dsp:sp>
    <dsp:sp modelId="{A7195F08-0F89-428F-A7AF-C06759ABC899}">
      <dsp:nvSpPr>
        <dsp:cNvPr id="0" name=""/>
        <dsp:cNvSpPr/>
      </dsp:nvSpPr>
      <dsp:spPr>
        <a:xfrm>
          <a:off x="0" y="3582122"/>
          <a:ext cx="7858180" cy="702018"/>
        </a:xfrm>
        <a:prstGeom prst="roundRect">
          <a:avLst/>
        </a:prstGeom>
        <a:solidFill>
          <a:srgbClr val="CC33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</a:rPr>
            <a:t>6. Воспитывать любовь и уважение к ветеранам Великой Отечественной войны, желание заботиться о них, изучать историю своей семьи.</a:t>
          </a:r>
        </a:p>
      </dsp:txBody>
      <dsp:txXfrm>
        <a:off x="34270" y="3616392"/>
        <a:ext cx="7789640" cy="63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2247-582B-4852-87BB-CACF25A2F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69D4-2BBF-4988-A5AA-14CA9AD49A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CF27-929D-472F-A336-EF7E24BF30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DFB5-61E2-4DD0-88F0-B83FF172A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8C62-6299-43EB-9B8D-41FC79E224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A66C-793C-4187-BC8B-A84C1F3D7A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F904-121F-4918-8001-C5BE585B04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D033A-489A-4BE5-A536-60FC45166C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17F2-8C21-47AF-8BD6-3E3946F19E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EF4E-73C8-4D98-AD12-41AAE5AB97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5C50-E2D6-4C97-BDE3-47F8D9170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71AE608-32FE-46A9-8959-2C5524A481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kabinet.eu/BGM/Temkatalog/TemKollekzii_9_ma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672416" cy="379573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Педагогический проект </a:t>
            </a:r>
          </a:p>
          <a:p>
            <a:pPr algn="ctr" eaLnBrk="1" hangingPunct="1">
              <a:buFontTx/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«Этот День Победы!»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marL="2598738" indent="9525" eaLnBrk="1" hangingPunct="1">
              <a:buFontTx/>
              <a:buNone/>
            </a:pPr>
            <a:endParaRPr lang="ru-RU" sz="1800" dirty="0" smtClean="0">
              <a:latin typeface="Garamon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Газета  «9 Мая- День Победы»</a:t>
            </a:r>
            <a:endParaRPr lang="ru-RU" dirty="0"/>
          </a:p>
        </p:txBody>
      </p:sp>
      <p:pic>
        <p:nvPicPr>
          <p:cNvPr id="4" name="Содержимое 3" descr="SAM_12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Письмо в прошлое членам своей семьи, участникам ВОВ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Васильев Даниил</a:t>
            </a:r>
            <a:endParaRPr lang="ru-RU" dirty="0"/>
          </a:p>
        </p:txBody>
      </p:sp>
      <p:pic>
        <p:nvPicPr>
          <p:cNvPr id="7" name="Содержимое 6" descr="SAM_12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4676"/>
          <a:stretch>
            <a:fillRect/>
          </a:stretch>
        </p:blipFill>
        <p:spPr>
          <a:xfrm>
            <a:off x="500034" y="2285992"/>
            <a:ext cx="3043230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6380" y="1535113"/>
            <a:ext cx="3400420" cy="639762"/>
          </a:xfrm>
        </p:spPr>
        <p:txBody>
          <a:bodyPr/>
          <a:lstStyle/>
          <a:p>
            <a:r>
              <a:rPr lang="ru-RU" dirty="0" err="1" smtClean="0"/>
              <a:t>Хайбуллаева</a:t>
            </a:r>
            <a:r>
              <a:rPr lang="ru-RU" dirty="0" smtClean="0"/>
              <a:t> </a:t>
            </a:r>
            <a:r>
              <a:rPr lang="ru-RU" dirty="0" err="1" smtClean="0"/>
              <a:t>Нияра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SAM_12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7636" r="8130"/>
          <a:stretch>
            <a:fillRect/>
          </a:stretch>
        </p:blipFill>
        <p:spPr>
          <a:xfrm>
            <a:off x="6143604" y="2214554"/>
            <a:ext cx="3000396" cy="3602835"/>
          </a:xfrm>
        </p:spPr>
      </p:pic>
      <p:pic>
        <p:nvPicPr>
          <p:cNvPr id="9" name="Содержимое 7" descr="SAM_1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71802" y="3571876"/>
            <a:ext cx="3143272" cy="295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Швындин</a:t>
            </a:r>
            <a:r>
              <a:rPr lang="ru-RU" dirty="0" smtClean="0"/>
              <a:t> Егор</a:t>
            </a:r>
            <a:endParaRPr lang="ru-RU" dirty="0"/>
          </a:p>
        </p:txBody>
      </p:sp>
      <p:pic>
        <p:nvPicPr>
          <p:cNvPr id="7" name="Содержимое 6" descr="SAM_1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Кравчук </a:t>
            </a:r>
            <a:r>
              <a:rPr lang="ru-RU" dirty="0" err="1" smtClean="0"/>
              <a:t>Карина</a:t>
            </a:r>
            <a:endParaRPr lang="ru-RU" dirty="0"/>
          </a:p>
        </p:txBody>
      </p:sp>
      <p:pic>
        <p:nvPicPr>
          <p:cNvPr id="8" name="Содержимое 7" descr="SAM_12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k_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3288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latin typeface="Times New Roman" pitchFamily="18" charset="0"/>
              </a:rPr>
              <a:t>       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</a:rPr>
              <a:t>Марат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Казей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36295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                                            </a:t>
            </a:r>
            <a:r>
              <a:rPr lang="ru-RU" sz="2400" dirty="0" smtClean="0"/>
              <a:t>...Война обрушилась на белорусскую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   землю.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	       В деревню, где жил Марат с мамой,  		                    ворвались фашисты. Осенью Марату  уже                                                                                                   не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пришлось идти           в школу в пятый  класс.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Школьное здание фашисты превратили в свой дом . После смерти мамы Марат ушел к партизанам и стал разведчиком. Проникал во вражеские гарнизоны и доставлял ценные сведения. Мальчик участвовал в боях и проявлял отвагу. 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    За мужество и отвагу пионер Марат </a:t>
            </a:r>
            <a:r>
              <a:rPr lang="ru-RU" sz="2400" dirty="0" err="1" smtClean="0"/>
              <a:t>Казей</a:t>
            </a:r>
            <a:r>
              <a:rPr lang="ru-RU" sz="2400" dirty="0" smtClean="0"/>
              <a:t> был удостоен звания Героя Советского Союза. В городе Минске поставлен памятник юному герою.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</a:rPr>
              <a:t>           	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Зоя Космодемьянская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1557338"/>
            <a:ext cx="7705725" cy="4538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  			</a:t>
            </a:r>
            <a:r>
              <a:rPr lang="ru-RU" sz="2400" dirty="0" smtClean="0"/>
              <a:t>Родилась 13 сентября 1923 года.  			После окончания 9 классов 				московской школы 	Зоя по собственному 		желанию отправилась на фронт в партизанский отряд. Дважды направлялась в тыл противника. В конце ноября 1941 года в районе деревне Петрищево она была схвачена фашистами, которые её пытали.  От неё требовали признания, кто и зачем ее послал. Мужественная девочка не ответила ни на один вопрос немцев. Она даже не назвала своего подлинного имени и фамилии. После долгих и мучительных истязаний Зою убили. </a:t>
            </a:r>
            <a:br>
              <a:rPr lang="ru-RU" sz="2400" dirty="0" smtClean="0"/>
            </a:br>
            <a:r>
              <a:rPr lang="ru-RU" sz="2400" dirty="0" smtClean="0"/>
              <a:t>Ей дали звание Героя Советского Союза  за мужество и героизм, проявленные в борьбе с немецкими фашистами. Существует много памятников.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pic>
        <p:nvPicPr>
          <p:cNvPr id="7172" name="Picture 5" descr="kosmodemianska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ВАЛЯ КОТИК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   				</a:t>
            </a:r>
            <a:r>
              <a:rPr lang="ru-RU" sz="2400" dirty="0" smtClean="0"/>
              <a:t>Родился 11 февраля 1930 года. 				Учился в школе №4 города      				Шепетовки, был признанным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				вожаком пионеров, своих ровесников. Когда в Шепетовку ворвались фашисты, Валя Котик вместе с друзьями решил бороться с врагом. Вале доверили  быть разведчиком. Он узнавал расположение вражеских постов, порядок смены караула.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   Пионер, которому только-только исполнилось четырнадцать лет, сражался плечом к плечу со взрослыми, освобождая родную землю от фашистских захватчиков. 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 Валя Котик погиб как герой, и Родина посмертно удостоила его званием Героя Советского Союза. </a:t>
            </a:r>
          </a:p>
        </p:txBody>
      </p:sp>
      <p:pic>
        <p:nvPicPr>
          <p:cNvPr id="9220" name="Picture 6" descr="pk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20685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ЗИНА ПОРТНОВА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				Война застала Зину в деревне Зуя,  			куда она приехала на каникулы летом 1941 года. В деревне была  создана подпольная организация "Юные мстители", и Зину избрали членом ее комитета. Она участвовала в операциях против врага, распространяла листовки, вела разведку.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В декабре 1943 года девочку схватили фашисты и пытали. Ответом врагу было молчание Зины.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 Героя Советского Союза.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pic>
        <p:nvPicPr>
          <p:cNvPr id="10244" name="Picture 4" descr="pp_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2070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goli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1558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latin typeface="Times New Roman" pitchFamily="18" charset="0"/>
              </a:rPr>
              <a:t>  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</a:rPr>
              <a:t>Лёня Голиков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8858250" cy="494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  		</a:t>
            </a:r>
            <a:r>
              <a:rPr lang="ru-RU" sz="2400" dirty="0" smtClean="0"/>
              <a:t>          Родился в 1926 году в селе </a:t>
            </a:r>
            <a:r>
              <a:rPr lang="ru-RU" sz="2400" dirty="0" err="1" smtClean="0"/>
              <a:t>Лукино</a:t>
            </a:r>
            <a:r>
              <a:rPr lang="ru-RU" sz="2400" dirty="0" smtClean="0"/>
              <a:t> Новгородской области. Бригадный разведчик партизанского отряда. Участвовал в 27 боевых операциях. Особенно отличился при разгроме  немецких    гарнизонов. Всего им уничтожено 78 фашистов, 2 железнодорожных 12 шоссейных мостов, 2 </a:t>
            </a:r>
            <a:r>
              <a:rPr lang="ru-RU" sz="2400" dirty="0" err="1" smtClean="0"/>
              <a:t>продовольственно</a:t>
            </a:r>
            <a:r>
              <a:rPr lang="ru-RU" sz="2400" dirty="0" smtClean="0"/>
              <a:t>- фуражных склада и 10 автомашин с боеприпасами. Лёня подорвал легковую машину, в которой находился немецкий генерал-майор.  Лёня застрелил из автомата генерала и передал в штаб советской армии чертежи образцов немецких мин. 24 января 1943 года в неравном бою в селе Острая Лука Леонид Голиков погиб.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Лёня Голиков награждён Орденом Ленина, Орденом Боевого Красного Знамени. 2 апреля 1944 года  Лёне Голикову посмертно присвоено  звание Героя Советского Союза.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14356"/>
            <a:ext cx="3959225" cy="437040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Пусть будет мир!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Пусть пулемёты не строчат,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 пушки грозные молчат,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Пусть в небе не клубится дым,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Пусть небо будет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голубым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Пусть бомбовозы по нему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 прилетают ни к кому,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 гибнут люди, города…</a:t>
            </a:r>
            <a:b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Мир нужен на земле всегда!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Н. Найденова</a:t>
            </a:r>
            <a:r>
              <a:rPr lang="ru-RU" dirty="0" smtClean="0">
                <a:latin typeface="Arial" charset="0"/>
              </a:rPr>
              <a:t> </a:t>
            </a:r>
          </a:p>
        </p:txBody>
      </p:sp>
      <p:pic>
        <p:nvPicPr>
          <p:cNvPr id="12291" name="Picture 6" descr="мя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852738"/>
            <a:ext cx="52197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облакасолнышкоани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0"/>
            <a:ext cx="40671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цве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4763"/>
            <a:ext cx="39243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3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71472" y="5143512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МИР - это Земля, мир - это люди, мир - это дети. Мир - это спокойная и  радостная жизнь. Нет войны, нет горя и слез. Мир нужен всем!</a:t>
            </a:r>
          </a:p>
        </p:txBody>
      </p:sp>
      <p:pic>
        <p:nvPicPr>
          <p:cNvPr id="19459" name="Picture 5" descr="MPj04306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8493128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C779D"/>
              </a:solidFill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Исполнители: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учащиеся 4-б класса.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Руководитель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Пономаренко </a:t>
            </a:r>
            <a:r>
              <a:rPr lang="ru-RU" sz="3200" dirty="0" smtClean="0"/>
              <a:t>Екатерина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/>
              <a:t>вгеньевна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по продолжительности долгосрочный,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по числу участников- </a:t>
            </a:r>
            <a:r>
              <a:rPr lang="ru-RU" sz="32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коллективный,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по содержанию </a:t>
            </a:r>
            <a:r>
              <a:rPr lang="ru-RU" sz="32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– </a:t>
            </a:r>
            <a:r>
              <a:rPr lang="ru-RU" sz="3200" dirty="0" err="1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межпредметный</a:t>
            </a:r>
            <a:endParaRPr lang="ru-RU" sz="3200" dirty="0" smtClean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Время исполнения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/>
              <a:t>март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года-май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2015 года.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Форма презентации: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выступление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smtClean="0"/>
              <a:t>школьной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научно-практической конференции.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34AC8B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162718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 Днём Победы!!!</a:t>
            </a:r>
          </a:p>
        </p:txBody>
      </p:sp>
      <p:pic>
        <p:nvPicPr>
          <p:cNvPr id="3075" name="Picture 4" descr="девятоем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000504"/>
            <a:ext cx="3816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салют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72330" y="4429132"/>
            <a:ext cx="1752600" cy="1752600"/>
          </a:xfrm>
          <a:noFill/>
        </p:spPr>
      </p:pic>
      <p:pic>
        <p:nvPicPr>
          <p:cNvPr id="3077" name="Picture 6" descr="салю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27860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салю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салю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214422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салю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0"/>
            <a:ext cx="6492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салю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889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блестяшк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00050"/>
            <a:ext cx="4103687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 descr="блестяшк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857628"/>
            <a:ext cx="20161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 descr="блестяшк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7875" y="2500306"/>
            <a:ext cx="20161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 descr="блестяшки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928670"/>
            <a:ext cx="129698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 descr="блестяшки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1484312"/>
            <a:ext cx="1049366" cy="151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2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  <a:latin typeface="Garamond" pitchFamily="18" charset="0"/>
              </a:rPr>
              <a:t>СПИСОК ЛИТЕРАТУРЫ И ИНТЕРНЕТ-РЕСУРСОВ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pPr marL="179388" lvl="0" indent="12700">
              <a:buNone/>
            </a:pPr>
            <a:endParaRPr lang="ru-RU" sz="15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179388" indent="127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Тематические коллекции: День Победы. [Электронный ресурс] – Режим доступа:  </a:t>
            </a:r>
            <a:r>
              <a:rPr lang="ru-RU" sz="2000" u="sng" dirty="0" smtClean="0">
                <a:solidFill>
                  <a:schemeClr val="tx1"/>
                </a:solidFill>
                <a:latin typeface="Garamond" pitchFamily="18" charset="0"/>
                <a:hlinkClick r:id="rId2"/>
              </a:rPr>
              <a:t>http://www.metodkabinet.eu/BGM/Temkatalog/TemKollekzii_9_may.html</a:t>
            </a:r>
            <a:endParaRPr lang="ru-RU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179388" lvl="0" indent="127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Федеральный государственный образовательный стандарт общего образования. Основное общее образование. [Электронный ресурс] – Режим доступа: </a:t>
            </a:r>
            <a:r>
              <a:rPr lang="ru-RU" sz="2000" u="sng" dirty="0" smtClean="0">
                <a:solidFill>
                  <a:schemeClr val="tx1"/>
                </a:solidFill>
                <a:latin typeface="Garamond" pitchFamily="18" charset="0"/>
              </a:rPr>
              <a:t>http://standart.edu.ru/catalog.aspx?CatalogId=2588</a:t>
            </a:r>
            <a:endParaRPr lang="ru-RU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179388" lvl="0" indent="12700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Garamond" pitchFamily="18" charset="0"/>
              </a:rPr>
              <a:t>Шаламова Е.И.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 Патриотическое воспитание: создание развивающей среды. // 2009. – №5 – с.26 – 32.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800000"/>
                </a:solidFill>
                <a:latin typeface="Garamond" pitchFamily="18" charset="0"/>
              </a:rPr>
              <a:t>Цель</a:t>
            </a:r>
            <a:r>
              <a:rPr lang="ru-RU" sz="2000" b="1" u="sng" dirty="0" smtClean="0">
                <a:solidFill>
                  <a:srgbClr val="800000"/>
                </a:solidFill>
                <a:latin typeface="Garamond" pitchFamily="18" charset="0"/>
              </a:rPr>
              <a:t>:  </a:t>
            </a:r>
            <a:r>
              <a:rPr lang="ru-RU" sz="2400" b="1" dirty="0" smtClean="0">
                <a:latin typeface="Garamond" pitchFamily="18" charset="0"/>
              </a:rPr>
              <a:t>Развитие </a:t>
            </a:r>
            <a:r>
              <a:rPr lang="ru-RU" sz="2400" b="1" dirty="0">
                <a:latin typeface="Garamond" pitchFamily="18" charset="0"/>
              </a:rPr>
              <a:t>у </a:t>
            </a:r>
            <a:r>
              <a:rPr lang="ru-RU" sz="2400" b="1" dirty="0" smtClean="0">
                <a:latin typeface="Garamond" pitchFamily="18" charset="0"/>
              </a:rPr>
              <a:t>учащихся </a:t>
            </a:r>
            <a:r>
              <a:rPr lang="ru-RU" sz="2400" b="1" dirty="0">
                <a:latin typeface="Garamond" pitchFamily="18" charset="0"/>
              </a:rPr>
              <a:t>гражданской позиции, патриотических чувств, любви к Родине на основе расширения </a:t>
            </a:r>
            <a:r>
              <a:rPr lang="ru-RU" sz="2400" b="1" dirty="0" smtClean="0">
                <a:latin typeface="Garamond" pitchFamily="18" charset="0"/>
              </a:rPr>
              <a:t>представлений  </a:t>
            </a:r>
            <a:r>
              <a:rPr lang="ru-RU" sz="2400" b="1" dirty="0">
                <a:latin typeface="Garamond" pitchFamily="18" charset="0"/>
              </a:rPr>
              <a:t>о победе защитников Отечества в Великой Отечественной </a:t>
            </a:r>
            <a:r>
              <a:rPr lang="ru-RU" sz="2400" b="1" dirty="0" smtClean="0">
                <a:latin typeface="Garamond" pitchFamily="18" charset="0"/>
              </a:rPr>
              <a:t>войне.</a:t>
            </a:r>
          </a:p>
          <a:p>
            <a:pPr algn="just"/>
            <a:r>
              <a:rPr lang="ru-RU" sz="2000" b="1" u="sng" dirty="0" smtClean="0">
                <a:solidFill>
                  <a:srgbClr val="800000"/>
                </a:solidFill>
                <a:latin typeface="Garamond" pitchFamily="18" charset="0"/>
              </a:rPr>
              <a:t>Задачи:</a:t>
            </a:r>
            <a:endParaRPr lang="ru-RU" sz="2000" b="1" u="sng" dirty="0">
              <a:solidFill>
                <a:srgbClr val="800000"/>
              </a:solidFill>
              <a:latin typeface="Garamond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2071678"/>
          <a:ext cx="785818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7525725_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631193" cy="1071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x_141962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1531369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0e4fe1d96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928934"/>
            <a:ext cx="1428760" cy="2071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oviet_flag_on_the_Reichstag_roof_Khald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072074"/>
            <a:ext cx="1602410" cy="1293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571736" y="928670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Всё дальше в прошлое уходят годы страшной войны. Но подвиг людей, ставших на защиту Отечества, будет жить вечно в памяти  нашего народа.</a:t>
            </a:r>
            <a:br>
              <a:rPr lang="ru-RU" sz="3600" b="1" i="1" dirty="0" smtClean="0"/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музея Боевой Славы</a:t>
            </a:r>
            <a:endParaRPr lang="ru-RU" dirty="0"/>
          </a:p>
        </p:txBody>
      </p:sp>
      <p:pic>
        <p:nvPicPr>
          <p:cNvPr id="4" name="Содержимое 3" descr="SAM_12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715172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SAM_1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r>
              <a:rPr lang="ru-RU" sz="3600" dirty="0" smtClean="0"/>
              <a:t>Рассказы учащихся о подвигах своих прадедов в годы ВОВ</a:t>
            </a:r>
            <a:endParaRPr lang="ru-RU" sz="3600" dirty="0"/>
          </a:p>
        </p:txBody>
      </p:sp>
      <p:pic>
        <p:nvPicPr>
          <p:cNvPr id="5" name="Содержимое 4" descr="SAM_11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SAM_11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AM_11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Содержимое 11" descr="SAM_11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573</TotalTime>
  <Words>388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День Победы_06</vt:lpstr>
      <vt:lpstr>Презентация PowerPoint</vt:lpstr>
      <vt:lpstr>Презентация PowerPoint</vt:lpstr>
      <vt:lpstr>Презентация PowerPoint</vt:lpstr>
      <vt:lpstr>Презентация PowerPoint</vt:lpstr>
      <vt:lpstr>Посещение музея Боевой Славы</vt:lpstr>
      <vt:lpstr>Презентация PowerPoint</vt:lpstr>
      <vt:lpstr> </vt:lpstr>
      <vt:lpstr>Рассказы учащихся о подвигах своих прадедов в годы ВОВ</vt:lpstr>
      <vt:lpstr>Презентация PowerPoint</vt:lpstr>
      <vt:lpstr>Газета  «9 Мая- День Победы»</vt:lpstr>
      <vt:lpstr>Письмо в прошлое членам своей семьи, участникам ВОВ</vt:lpstr>
      <vt:lpstr>Презентация PowerPoint</vt:lpstr>
      <vt:lpstr>         Марат Казей</vt:lpstr>
      <vt:lpstr>            Зоя Космодемьянская</vt:lpstr>
      <vt:lpstr>          ВАЛЯ КОТИК</vt:lpstr>
      <vt:lpstr>         ЗИНА ПОРТНОВА</vt:lpstr>
      <vt:lpstr>    Лёня Голиков</vt:lpstr>
      <vt:lpstr>Презентация PowerPoint</vt:lpstr>
      <vt:lpstr>Презентация PowerPoint</vt:lpstr>
      <vt:lpstr>С Днём Победы!!!</vt:lpstr>
      <vt:lpstr>СПИСОК ЛИТЕРАТУРЫ И ИНТЕРНЕТ-РЕСУРСОВ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66</cp:revision>
  <dcterms:created xsi:type="dcterms:W3CDTF">2013-03-16T20:41:41Z</dcterms:created>
  <dcterms:modified xsi:type="dcterms:W3CDTF">2018-11-04T16:01:15Z</dcterms:modified>
</cp:coreProperties>
</file>