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8" r:id="rId15"/>
    <p:sldId id="279" r:id="rId16"/>
    <p:sldId id="270" r:id="rId17"/>
    <p:sldId id="271" r:id="rId18"/>
    <p:sldId id="272" r:id="rId19"/>
    <p:sldId id="273" r:id="rId20"/>
    <p:sldId id="280" r:id="rId21"/>
    <p:sldId id="281" r:id="rId22"/>
    <p:sldId id="276" r:id="rId23"/>
    <p:sldId id="275" r:id="rId24"/>
    <p:sldId id="277" r:id="rId25"/>
    <p:sldId id="283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4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208297-9064-4510-89F1-5C01E2DD9A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B05E7-6E95-4A63-9C9A-4A1DCBA7A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7127D1-D3D5-4D66-A168-66301577F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93895A-4B0D-4F60-9DED-CE8F06D49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3E502-2ED9-4C28-B5D3-07CEE928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9E3458-837D-4807-A617-A0F17EF0A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155FDE-7923-44E0-B5C8-1971A3360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FAD9F7-6B99-4A9B-80C1-4539AA523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B62157-4C81-4C6A-98D1-6DD8E14F8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F79AE2-3336-4474-BE36-4621D5A6F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73609A-9EB6-436F-984C-4D8270E88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15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CC9AAA-0E2D-427A-9ECF-4D28212554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9F4655-ADFC-484D-91F4-1ED3BDE9A2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780469-0659-4EFD-8E37-3CA139780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2FC714-C459-4A64-81EA-628B8CD0D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4D98E7-F50F-4CE6-9A14-5112EAD5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63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610C12-7171-431D-AB27-D271028B9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92B2CD-504A-4ABB-8107-EE706D8E3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429222-DCA8-4627-B12F-B1607C5F1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8A270E-C7E6-4349-AD8A-FB0C5A65A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DF3F05-593E-42EF-BDB3-564798F01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8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A59827-8450-4B9C-941A-275459B04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B9632C-AD4A-48E0-8226-A146B6ADD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FD9266-D8B6-425F-9145-EBA7EF80A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3E5F8C-DE8E-480B-9608-A56F21C0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C095EA-28CC-42F1-ABAF-A34AF781B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0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04ADF7-9971-4B82-813A-B86CCD2E4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4F939F-08C9-42C7-9AF2-170318209E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6F0F22-B339-4C2B-ADDA-5D0EC5576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6ED319-E2B9-413E-A676-0BF3D05F8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58FA69-D657-4CEC-990E-6131543BB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B2EEA5-A3A4-45B1-92E5-341FE14F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10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DE23A3-E406-43CB-A026-A57939528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2D581F-EE38-4AD9-9E1C-21A07D3A9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F38C98-B3F1-4F11-8C6B-3E96AF592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846BF3F-0F7C-4BBC-BACC-9814A69FF0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4C632C5-AD79-4A6B-A9C6-37ED16C433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4BD1972-C08F-48DC-8000-77AC15999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3FA558C-E61E-4F4B-B3E4-1E152B68F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83B3FA-BE6E-49AC-BC19-AF0B2701E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09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BCD87F-9D94-4ADD-A85C-CDB42E123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01E86D-4566-4BB3-A9B0-28BEA39CF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44CD106-39AA-46FF-B4E0-BF37602C0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FC8B144-7F3C-4ED0-9D39-988D5D31E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93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7F5E386-4989-4340-B9C1-F62B7BDAE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5FB74EF-BA70-4FEB-B098-97F8D124F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CBC96F-6E92-476C-B66B-259171A5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2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AA7FDD-67AA-4840-9F90-58AED7CA7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0396B5-BB47-42AC-98AC-FC3128A8A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2A93B2-4D52-44FD-BD47-48E508233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498797-B58B-4B36-92BC-673323853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FF2E32-FAF6-4BF7-95ED-FB5BFBEED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038E4F-7AF0-4371-9DA8-748C5B20C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10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459D6-B36D-4354-A14A-4EA5C138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704CC2B-D1FC-48F3-AACA-0C5D6455D4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CC4930-FC90-4CDB-8963-7E5BEF17B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AB307-35C8-4E10-BA41-8C6B09F5D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FF3446-8CCC-4CEB-927E-C1098BF6B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9B2961-3DE9-436B-A407-4F5745641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07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2BB89B-2243-42BD-B28E-38AA77876F7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B44307-9ECE-4F64-BCAF-634B763B2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00B435-0BF0-4309-A44E-2882FAF79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AC073E-8841-4204-8F20-DF3C157D0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83BED-250B-407C-B43E-5EB7601A7E06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18ABB9-9636-45AA-A310-B1143C093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3339A5-9508-44CB-B7CB-71444A9C84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D5FF7-451F-43F4-90A9-DE9806325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9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novop\Desktop\&#1059;&#1056;&#1054;&#1050;%20&#1050;&#1054;&#1053;&#1050;&#1059;&#1056;&#1057;\&#1054;&#1085;&#1083;&#1072;&#1081;&#1085;%20&#1072;&#1082;&#1094;&#1080;&#1103;%20_&#1055;&#1080;&#1089;&#1100;&#1084;&#1072;%20&#1055;&#1086;&#1073;&#1077;&#1076;&#1099;_.%20&#1042;&#1086;&#1077;&#1085;&#1085;&#1086;-&#1087;&#1086;&#1083;&#1077;&#1074;&#1072;&#1103;%20&#1087;&#1086;&#1095;&#1090;&#1072;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FBD038-0C1F-4F6E-9BE5-EFF611F75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2652"/>
            <a:ext cx="9144000" cy="2387600"/>
          </a:xfrm>
        </p:spPr>
        <p:txBody>
          <a:bodyPr>
            <a:normAutofit/>
          </a:bodyPr>
          <a:lstStyle/>
          <a:p>
            <a:r>
              <a:rPr lang="ru-RU" sz="7200" b="1" dirty="0">
                <a:solidFill>
                  <a:srgbClr val="B34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Геометрия</a:t>
            </a:r>
            <a:br>
              <a:rPr lang="ru-RU" sz="7200" b="1" dirty="0">
                <a:solidFill>
                  <a:srgbClr val="B3403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00" b="1" dirty="0">
                <a:solidFill>
                  <a:srgbClr val="B34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класс</a:t>
            </a:r>
            <a:endParaRPr lang="en-US" sz="7200" b="1" dirty="0">
              <a:solidFill>
                <a:srgbClr val="B340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434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137" y="14855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«Где логика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6000" dirty="0"/>
          </a:p>
        </p:txBody>
      </p:sp>
      <p:pic>
        <p:nvPicPr>
          <p:cNvPr id="23554" name="Picture 2" descr="https://argunschool.ru/wp-content/uploads/2018/03/shkola-na-argunovskom-037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890"/>
            <a:ext cx="5503611" cy="3508145"/>
          </a:xfrm>
          <a:prstGeom prst="rect">
            <a:avLst/>
          </a:prstGeom>
          <a:noFill/>
        </p:spPr>
      </p:pic>
      <p:sp>
        <p:nvSpPr>
          <p:cNvPr id="4" name="Плюс 3"/>
          <p:cNvSpPr/>
          <p:nvPr/>
        </p:nvSpPr>
        <p:spPr>
          <a:xfrm>
            <a:off x="5569467" y="2728532"/>
            <a:ext cx="1383632" cy="1299410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6" name="Picture 4" descr="https://dizainexpert.ru/wp-content/uploads/2019/07/otdelka-uglov-v-dizajne-kvartir-idei-dizaj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784" y="3457183"/>
            <a:ext cx="4866363" cy="32442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Вертикальные углы</a:t>
            </a:r>
          </a:p>
        </p:txBody>
      </p:sp>
      <p:pic>
        <p:nvPicPr>
          <p:cNvPr id="24578" name="Picture 2" descr="https://u.foxford.ngcdn.ru/uploads/tinymce_image/image/80844/78b4d8a3ce8ac4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5000" y="1830890"/>
            <a:ext cx="7274326" cy="3750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«Где логика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6000" dirty="0"/>
          </a:p>
        </p:txBody>
      </p:sp>
      <p:pic>
        <p:nvPicPr>
          <p:cNvPr id="25602" name="Picture 2" descr="https://gubernia74.ru/images/upload/image/2015/03_March/2604/gustov1/3_03_45%202%20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8596" y="1499770"/>
            <a:ext cx="3574215" cy="5034191"/>
          </a:xfrm>
          <a:prstGeom prst="rect">
            <a:avLst/>
          </a:prstGeom>
          <a:noFill/>
        </p:spPr>
      </p:pic>
      <p:sp>
        <p:nvSpPr>
          <p:cNvPr id="4" name="Плюс 3"/>
          <p:cNvSpPr/>
          <p:nvPr/>
        </p:nvSpPr>
        <p:spPr>
          <a:xfrm>
            <a:off x="5858225" y="3029321"/>
            <a:ext cx="1383632" cy="1299410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4" name="Picture 4" descr="https://catherineasquithgallery.com/uploads/posts/2021-03/1614572115_52-p-treugolnik-na-belom-fone-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9380" y="1961515"/>
            <a:ext cx="3258819" cy="3258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Фронтовой треугольник</a:t>
            </a:r>
          </a:p>
        </p:txBody>
      </p:sp>
      <p:pic>
        <p:nvPicPr>
          <p:cNvPr id="26628" name="Picture 4" descr="https://sun9-61.userapi.com/impg/PR1HVVf_p881OAb-eHQ-CxyeyaZtGMofx9FqnQ/gWDwwRQoOX0.jpg?size=800x740&amp;quality=96&amp;sign=73faf09be24cdf224be5fe3c0eb695ff&amp;c_uniq_tag=oUw84O77Zt2LS3y5OfjcSYPyUf8N88Ziq_YWNiswQzI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7100" y="2014537"/>
            <a:ext cx="5486399" cy="4589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9859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Свойства равнобедренного треугольника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Задачи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11300" y="1606034"/>
            <a:ext cx="9880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3200" dirty="0"/>
              <a:t>Вспомнить свойства равнобедренного треугольника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3200" dirty="0"/>
              <a:t>Применять свойства равнобедренного треугольника  на практике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3200" dirty="0"/>
              <a:t>Научиться складывать фронтовой треугольник</a:t>
            </a:r>
          </a:p>
          <a:p>
            <a:pPr marL="342900" indent="-342900">
              <a:buAutoNum type="arabicPeriod"/>
            </a:pPr>
            <a:endParaRPr lang="ru-RU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1"/>
            <a:ext cx="10515600" cy="634999"/>
          </a:xfrm>
        </p:spPr>
        <p:txBody>
          <a:bodyPr>
            <a:normAutofit/>
          </a:bodyPr>
          <a:lstStyle/>
          <a:p>
            <a:pPr algn="ctr"/>
            <a:r>
              <a:rPr lang="ru-RU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651000" y="1968500"/>
            <a:ext cx="4216400" cy="3505200"/>
          </a:xfrm>
          <a:prstGeom prst="triangle">
            <a:avLst/>
          </a:prstGeom>
          <a:solidFill>
            <a:schemeClr val="bg1"/>
          </a:solidFill>
          <a:ln w="38100" cmpd="sng">
            <a:solidFill>
              <a:schemeClr val="tx1">
                <a:alpha val="5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>
            <a:stCxn id="3" idx="0"/>
            <a:endCxn id="3" idx="3"/>
          </p:cNvCxnSpPr>
          <p:nvPr/>
        </p:nvCxnSpPr>
        <p:spPr>
          <a:xfrm>
            <a:off x="3759200" y="1968500"/>
            <a:ext cx="0" cy="35052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654300" y="3568700"/>
            <a:ext cx="215900" cy="1270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4635500" y="3530600"/>
            <a:ext cx="190500" cy="152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654300" y="5372100"/>
            <a:ext cx="0" cy="2286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806700" y="5359400"/>
            <a:ext cx="0" cy="2286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597400" y="5359400"/>
            <a:ext cx="0" cy="2286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775200" y="5359400"/>
            <a:ext cx="0" cy="2286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3" idx="0"/>
          </p:cNvCxnSpPr>
          <p:nvPr/>
        </p:nvCxnSpPr>
        <p:spPr>
          <a:xfrm flipV="1">
            <a:off x="3759200" y="965200"/>
            <a:ext cx="533400" cy="10033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3" idx="0"/>
          </p:cNvCxnSpPr>
          <p:nvPr/>
        </p:nvCxnSpPr>
        <p:spPr>
          <a:xfrm flipH="1" flipV="1">
            <a:off x="3162300" y="1003300"/>
            <a:ext cx="596900" cy="9652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291471" y="5549900"/>
            <a:ext cx="444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28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488571" y="5593834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596771" y="5593834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28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120271" y="1682234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28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612271" y="640834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K</a:t>
            </a:r>
            <a:endParaRPr lang="ru-RU" sz="28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326771" y="704334"/>
            <a:ext cx="5229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</a:t>
            </a:r>
            <a:endParaRPr lang="ru-RU" sz="2800" b="1" dirty="0"/>
          </a:p>
        </p:txBody>
      </p:sp>
      <p:sp>
        <p:nvSpPr>
          <p:cNvPr id="29" name="Дуга 28"/>
          <p:cNvSpPr/>
          <p:nvPr/>
        </p:nvSpPr>
        <p:spPr>
          <a:xfrm rot="6017193">
            <a:off x="3505200" y="2222500"/>
            <a:ext cx="647700" cy="647700"/>
          </a:xfrm>
          <a:prstGeom prst="arc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742571" y="2837934"/>
            <a:ext cx="688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40°</a:t>
            </a:r>
            <a:endParaRPr lang="ru-RU" sz="28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396871" y="628134"/>
            <a:ext cx="434227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Дано: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  <a:sym typeface="Symbol"/>
              </a:rPr>
              <a:t>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Symbol"/>
              </a:rPr>
              <a:t>DBC=40°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  <a:sym typeface="Symbol"/>
              </a:rPr>
              <a:t>;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Symbol"/>
              </a:rPr>
              <a:t>AB=BC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  <a:sym typeface="Symbol"/>
              </a:rPr>
              <a:t>            AD=DC</a:t>
            </a:r>
            <a:endParaRPr lang="ru-RU" sz="2800" b="1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  <a:sym typeface="Symbol"/>
              </a:rPr>
              <a:t>Найти: 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Symbol"/>
              </a:rPr>
              <a:t>ABD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  <a:sym typeface="Symbol"/>
              </a:rPr>
              <a:t>; 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Symbol"/>
              </a:rPr>
              <a:t>KBM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  <a:sym typeface="Symbol"/>
              </a:rPr>
              <a:t>;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  <a:sym typeface="Symbol"/>
              </a:rPr>
              <a:t>              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Symbol"/>
              </a:rPr>
              <a:t>MBC</a:t>
            </a:r>
          </a:p>
          <a:p>
            <a:endParaRPr lang="ru-RU" sz="28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waralbum.ru/wp-content/uploads/2014/08/0_9ffe0_d568d45b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8200" y="889000"/>
            <a:ext cx="8509000" cy="535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avatars.dzeninfra.ru/get-zen_doc/916951/pub_5acca27a9d5cb33d7907e01c_5acca2aedd24841275b7ffee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074" y="1001712"/>
            <a:ext cx="10614025" cy="4707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www.asisbiz.com/Battles/Barbarossa/images/Soviet-forces-distributing-the-latest-news-and-propaganda-to-its-troops-was-an-important-key-to-maintaining-morale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330" y="282575"/>
            <a:ext cx="5272336" cy="3463925"/>
          </a:xfrm>
          <a:prstGeom prst="rect">
            <a:avLst/>
          </a:prstGeom>
          <a:noFill/>
        </p:spPr>
      </p:pic>
      <p:pic>
        <p:nvPicPr>
          <p:cNvPr id="30724" name="Picture 4" descr="https://image1.thematicnews.com/uploads/images/45/16/83/02020/06/17/ae6d58330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499" y="2438400"/>
            <a:ext cx="5127625" cy="3921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«Где логика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1026" name="Picture 2" descr="https://mykaleidoscope.ru/x/uploads/posts/2022-09/1663132188_3-mykaleidoscope-ru-p-strakh-visoti-fobiya-oboi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431" y="2249905"/>
            <a:ext cx="4581610" cy="3056021"/>
          </a:xfrm>
          <a:prstGeom prst="rect">
            <a:avLst/>
          </a:prstGeom>
          <a:noFill/>
        </p:spPr>
      </p:pic>
      <p:sp>
        <p:nvSpPr>
          <p:cNvPr id="5" name="Плюс 4"/>
          <p:cNvSpPr/>
          <p:nvPr/>
        </p:nvSpPr>
        <p:spPr>
          <a:xfrm>
            <a:off x="5570622" y="3272589"/>
            <a:ext cx="1347537" cy="1395663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8" name="Picture 4" descr="https://polinka.top/uploads/posts/2023-05/1683475243_polinka-top-p-kartinka-gori-dlya-prezentatsii-instagram-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2378" y="2271112"/>
            <a:ext cx="4772405" cy="30196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200" y="26352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«Корабль»</a:t>
            </a:r>
            <a:endParaRPr lang="ru-RU" b="1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1447800" y="1765300"/>
            <a:ext cx="6502400" cy="3937000"/>
            <a:chOff x="1397000" y="1739900"/>
            <a:chExt cx="6502400" cy="3937000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2463800" y="5664200"/>
              <a:ext cx="4305300" cy="127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6769100" y="4660900"/>
              <a:ext cx="1104900" cy="101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H="1" flipV="1">
              <a:off x="1409700" y="4660900"/>
              <a:ext cx="1066800" cy="101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397000" y="4673600"/>
              <a:ext cx="6502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1435100" y="1866900"/>
              <a:ext cx="3149600" cy="27813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4584700" y="1854200"/>
              <a:ext cx="63500" cy="2844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H="1" flipV="1">
              <a:off x="4660900" y="2959100"/>
              <a:ext cx="38100" cy="16891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660900" y="2971800"/>
              <a:ext cx="1701800" cy="16891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Дуга 24"/>
            <p:cNvSpPr/>
            <p:nvPr/>
          </p:nvSpPr>
          <p:spPr>
            <a:xfrm rot="16200000">
              <a:off x="5816600" y="4445001"/>
              <a:ext cx="546100" cy="495300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Дуга 26"/>
            <p:cNvSpPr/>
            <p:nvPr/>
          </p:nvSpPr>
          <p:spPr>
            <a:xfrm rot="6072172">
              <a:off x="4506058" y="3013118"/>
              <a:ext cx="464553" cy="397448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Дуга 27"/>
            <p:cNvSpPr/>
            <p:nvPr/>
          </p:nvSpPr>
          <p:spPr>
            <a:xfrm rot="18015328">
              <a:off x="4279899" y="2578100"/>
              <a:ext cx="457201" cy="279400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0" name="Прямая соединительная линия 29"/>
            <p:cNvCxnSpPr/>
            <p:nvPr/>
          </p:nvCxnSpPr>
          <p:spPr>
            <a:xfrm flipH="1" flipV="1">
              <a:off x="4178300" y="2260600"/>
              <a:ext cx="419100" cy="6731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рямоугольник 30"/>
            <p:cNvSpPr/>
            <p:nvPr/>
          </p:nvSpPr>
          <p:spPr>
            <a:xfrm>
              <a:off x="7162915" y="4666734"/>
              <a:ext cx="4074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400" b="1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235814" y="4648200"/>
              <a:ext cx="39358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2400" b="1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4445115" y="4730234"/>
              <a:ext cx="47481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2400" b="1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4191001" y="2819400"/>
              <a:ext cx="4064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400" b="1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924415" y="2380734"/>
              <a:ext cx="4074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К</a:t>
              </a:r>
              <a:endParaRPr lang="ru-RU" sz="2400" b="1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622915" y="1739900"/>
              <a:ext cx="35137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Т</a:t>
              </a:r>
              <a:endParaRPr lang="ru-RU" sz="2400" b="1" dirty="0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359515" y="4184134"/>
              <a:ext cx="61587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45°</a:t>
              </a:r>
              <a:endParaRPr lang="ru-RU" sz="2400" b="1" dirty="0"/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7391400" y="1466335"/>
            <a:ext cx="4800600" cy="2026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Определить вид 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/>
              </a:rPr>
              <a:t>АМВ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Найти 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/>
              </a:rPr>
              <a:t>АВС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  <a:sym typeface="Symbol"/>
              </a:rPr>
              <a:t>Найти КАТ</a:t>
            </a:r>
            <a:endParaRPr lang="ru-RU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200" y="0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«Корабль»</a:t>
            </a:r>
            <a:endParaRPr lang="ru-RU" b="1" dirty="0"/>
          </a:p>
        </p:txBody>
      </p:sp>
      <p:grpSp>
        <p:nvGrpSpPr>
          <p:cNvPr id="3" name="Группа 37"/>
          <p:cNvGrpSpPr/>
          <p:nvPr/>
        </p:nvGrpSpPr>
        <p:grpSpPr>
          <a:xfrm>
            <a:off x="571500" y="1320800"/>
            <a:ext cx="6502400" cy="3937000"/>
            <a:chOff x="1397000" y="1739900"/>
            <a:chExt cx="6502400" cy="3937000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2463800" y="5664200"/>
              <a:ext cx="4305300" cy="127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6769100" y="4660900"/>
              <a:ext cx="1104900" cy="101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H="1" flipV="1">
              <a:off x="1409700" y="4660900"/>
              <a:ext cx="1066800" cy="101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397000" y="4673600"/>
              <a:ext cx="6502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1435100" y="1866900"/>
              <a:ext cx="3149600" cy="27813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4584700" y="1854200"/>
              <a:ext cx="63500" cy="2844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H="1" flipV="1">
              <a:off x="4660900" y="2959100"/>
              <a:ext cx="38100" cy="16891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660900" y="2971800"/>
              <a:ext cx="1701800" cy="16891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Дуга 24"/>
            <p:cNvSpPr/>
            <p:nvPr/>
          </p:nvSpPr>
          <p:spPr>
            <a:xfrm rot="16200000">
              <a:off x="5816600" y="4445001"/>
              <a:ext cx="546100" cy="495300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Дуга 26"/>
            <p:cNvSpPr/>
            <p:nvPr/>
          </p:nvSpPr>
          <p:spPr>
            <a:xfrm rot="6072172">
              <a:off x="4506058" y="3013118"/>
              <a:ext cx="464553" cy="397448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Дуга 27"/>
            <p:cNvSpPr/>
            <p:nvPr/>
          </p:nvSpPr>
          <p:spPr>
            <a:xfrm rot="18015328">
              <a:off x="4279899" y="2578100"/>
              <a:ext cx="457201" cy="279400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0" name="Прямая соединительная линия 29"/>
            <p:cNvCxnSpPr/>
            <p:nvPr/>
          </p:nvCxnSpPr>
          <p:spPr>
            <a:xfrm flipH="1" flipV="1">
              <a:off x="4178300" y="2260600"/>
              <a:ext cx="419100" cy="6731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рямоугольник 30"/>
            <p:cNvSpPr/>
            <p:nvPr/>
          </p:nvSpPr>
          <p:spPr>
            <a:xfrm>
              <a:off x="7162915" y="4666734"/>
              <a:ext cx="4074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400" b="1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235814" y="4648200"/>
              <a:ext cx="39358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2400" b="1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4445115" y="4730234"/>
              <a:ext cx="47481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2400" b="1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4191001" y="2819400"/>
              <a:ext cx="4064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400" b="1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924415" y="2380734"/>
              <a:ext cx="4074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К</a:t>
              </a:r>
              <a:endParaRPr lang="ru-RU" sz="2400" b="1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622915" y="1739900"/>
              <a:ext cx="35137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Т</a:t>
              </a:r>
              <a:endParaRPr lang="ru-RU" sz="2400" b="1" dirty="0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359515" y="4184134"/>
              <a:ext cx="61587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45°</a:t>
              </a:r>
              <a:endParaRPr lang="ru-RU" sz="2400" b="1" dirty="0"/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6108700" y="1301235"/>
            <a:ext cx="60833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АМ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sym typeface="Symbol"/>
              </a:rPr>
              <a:t>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МВ 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sym typeface="Symbol"/>
              </a:rPr>
              <a:t> АМВ – равнобедренный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  <a:sym typeface="Symbol"/>
              </a:rPr>
              <a:t>АВС=180°­МВА=180°-45°=135° </a:t>
            </a:r>
          </a:p>
          <a:p>
            <a:pPr marL="514350" indent="-514350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  <a:sym typeface="Symbol"/>
              </a:rPr>
              <a:t>        (т.к. смежные углы)</a:t>
            </a:r>
          </a:p>
          <a:p>
            <a:pPr marL="514350" indent="-514350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  <a:sym typeface="Symbol"/>
              </a:rPr>
              <a:t>3.     АМВ – равнобедренный  МВАМАВ45°</a:t>
            </a:r>
          </a:p>
          <a:p>
            <a:pPr marL="514350" indent="-514350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  <a:sym typeface="Symbol"/>
              </a:rPr>
              <a:t>        МАВКАТ45° (т.к. вертикальные углы)</a:t>
            </a:r>
          </a:p>
        </p:txBody>
      </p:sp>
      <p:grpSp>
        <p:nvGrpSpPr>
          <p:cNvPr id="46" name="Группа 45"/>
          <p:cNvGrpSpPr/>
          <p:nvPr/>
        </p:nvGrpSpPr>
        <p:grpSpPr>
          <a:xfrm>
            <a:off x="3708400" y="3530600"/>
            <a:ext cx="965200" cy="838200"/>
            <a:chOff x="3708400" y="3530600"/>
            <a:chExt cx="965200" cy="838200"/>
          </a:xfrm>
        </p:grpSpPr>
        <p:cxnSp>
          <p:nvCxnSpPr>
            <p:cNvPr id="43" name="Прямая соединительная линия 42"/>
            <p:cNvCxnSpPr/>
            <p:nvPr/>
          </p:nvCxnSpPr>
          <p:spPr>
            <a:xfrm>
              <a:off x="3708400" y="3530600"/>
              <a:ext cx="228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H="1" flipV="1">
              <a:off x="4660900" y="4140200"/>
              <a:ext cx="1270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www.togdazine.ru/upload/images/24/c3/24c36c31b1276cf2e7e32d6ff1576f7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1779" y="292101"/>
            <a:ext cx="5065195" cy="60832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93151" y="1644134"/>
            <a:ext cx="7585025" cy="5139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 серединой противоположной стороны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высота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две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при основании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</a:p>
          <a:p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stihi.ru/pics/2022/05/23/39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8881" y="566737"/>
            <a:ext cx="8214519" cy="5476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2336800" y="495300"/>
            <a:ext cx="6946900" cy="4470400"/>
            <a:chOff x="3556000" y="762000"/>
            <a:chExt cx="6057900" cy="422910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556000" y="762000"/>
              <a:ext cx="6045200" cy="14097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Урок был полезен для меня. Я с пользой и хорошо работал на уроке. Я понимал все, о чем говорилось и что выполнялось на уроке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568700" y="2184400"/>
              <a:ext cx="6045200" cy="14097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Урок был в определенной степени полезен для меня. Я отвечал с места, выполнил ряд заданий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568700" y="3581400"/>
              <a:ext cx="6045200" cy="14097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  <a:p>
              <a:pPr algn="ctr"/>
              <a:r>
                <a:rPr lang="ru-RU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Я не всегда понимал о чем идет речь на уроке. К ответу на уроке я был не готов</a:t>
              </a:r>
            </a:p>
            <a:p>
              <a:br>
                <a:rPr lang="ru-RU" dirty="0"/>
              </a:br>
              <a:endParaRPr lang="ru-RU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0261600" y="1993900"/>
            <a:ext cx="1308100" cy="1968500"/>
            <a:chOff x="10236200" y="1981200"/>
            <a:chExt cx="1308100" cy="19685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0248900" y="2730500"/>
              <a:ext cx="1282700" cy="12192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10248900" y="2755900"/>
              <a:ext cx="1270000" cy="11811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Равнобедренный треугольник 17"/>
            <p:cNvSpPr/>
            <p:nvPr/>
          </p:nvSpPr>
          <p:spPr>
            <a:xfrm>
              <a:off x="10236200" y="1981200"/>
              <a:ext cx="1308100" cy="736600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нлайн акция _Письма Победы_. Военно-полевая почт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Высота </a:t>
            </a:r>
          </a:p>
        </p:txBody>
      </p:sp>
      <p:pic>
        <p:nvPicPr>
          <p:cNvPr id="15362" name="Picture 2" descr="https://u.foxford.ngcdn.ru/uploads/tinymce_image/image/72780/c3eac2dd61f339d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6608" y="1806826"/>
            <a:ext cx="6589164" cy="45097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Биссектриса</a:t>
            </a:r>
          </a:p>
        </p:txBody>
      </p:sp>
      <p:pic>
        <p:nvPicPr>
          <p:cNvPr id="17410" name="Picture 2" descr="https://u.foxford.ngcdn.ru/uploads/tinymce_image/image/72778/5ca25e7c2a08c80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3064" y="1947986"/>
            <a:ext cx="5522495" cy="3875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Медиана</a:t>
            </a:r>
          </a:p>
        </p:txBody>
      </p:sp>
      <p:pic>
        <p:nvPicPr>
          <p:cNvPr id="18434" name="Picture 2" descr="https://u.foxford.ngcdn.ru/uploads/tinymce_image/image/72779/bf3abfa8b18ba47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0340" y="1977274"/>
            <a:ext cx="5946465" cy="4351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«Где логика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6000" dirty="0"/>
          </a:p>
        </p:txBody>
      </p:sp>
      <p:pic>
        <p:nvPicPr>
          <p:cNvPr id="19458" name="Picture 2" descr="https://media.pravdapskov.ru/2020/12/i1821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9655" y="2331049"/>
            <a:ext cx="5073172" cy="2806436"/>
          </a:xfrm>
          <a:prstGeom prst="rect">
            <a:avLst/>
          </a:prstGeom>
          <a:noFill/>
        </p:spPr>
      </p:pic>
      <p:pic>
        <p:nvPicPr>
          <p:cNvPr id="19460" name="Picture 4" descr="https://skifmusic.ru/static/catalog/594-treugolniki-56ac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7838" y="2153654"/>
            <a:ext cx="3140242" cy="3140242"/>
          </a:xfrm>
          <a:prstGeom prst="rect">
            <a:avLst/>
          </a:prstGeom>
          <a:noFill/>
        </p:spPr>
      </p:pic>
      <p:sp>
        <p:nvSpPr>
          <p:cNvPr id="5" name="Плюс 4"/>
          <p:cNvSpPr/>
          <p:nvPr/>
        </p:nvSpPr>
        <p:spPr>
          <a:xfrm>
            <a:off x="6942221" y="2887579"/>
            <a:ext cx="1383632" cy="1299410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326" y="23277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Равнобедренный треугольник</a:t>
            </a:r>
          </a:p>
        </p:txBody>
      </p:sp>
      <p:pic>
        <p:nvPicPr>
          <p:cNvPr id="20482" name="Picture 2" descr="https://u.foxford.ngcdn.ru/uploads/tinymce_image/image/72783/c23d764917cc244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755" y="1638133"/>
            <a:ext cx="3332349" cy="2464635"/>
          </a:xfrm>
          <a:prstGeom prst="rect">
            <a:avLst/>
          </a:prstGeom>
          <a:noFill/>
        </p:spPr>
      </p:pic>
      <p:pic>
        <p:nvPicPr>
          <p:cNvPr id="20484" name="Picture 4" descr="https://u.foxford.ngcdn.ru/uploads/tinymce_image/image/72784/a47f00a7674f74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3039" y="4048972"/>
            <a:ext cx="3730624" cy="2654061"/>
          </a:xfrm>
          <a:prstGeom prst="rect">
            <a:avLst/>
          </a:prstGeom>
          <a:noFill/>
        </p:spPr>
      </p:pic>
      <p:pic>
        <p:nvPicPr>
          <p:cNvPr id="20486" name="Picture 6" descr="https://u.foxford.ngcdn.ru/uploads/tinymce_image/image/72787/4cdb790cbc236ee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5325" y="1594186"/>
            <a:ext cx="3045489" cy="3001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«Где логика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6000" dirty="0"/>
          </a:p>
        </p:txBody>
      </p:sp>
      <p:sp>
        <p:nvSpPr>
          <p:cNvPr id="21506" name="AutoShape 2" descr="https://s.alicdn.com/@sc04/kf/Uc9f0c89f35184b538811d6d83bb6fd6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https://s.alicdn.com/@sc04/kf/Uc9f0c89f35184b538811d6d83bb6fd6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s.alicdn.com/@sc04/kf/Uc9f0c89f35184b538811d6d83bb6fd6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s.alicdn.com/@sc04/kf/Uc9f0c89f35184b538811d6d83bb6fd6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4" name="Picture 10" descr="https://www.organicseeds4you.com/11843-large_default/serbian-hot-chilli-crvena-fefero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1240" y="1949115"/>
            <a:ext cx="3995319" cy="3995319"/>
          </a:xfrm>
          <a:prstGeom prst="rect">
            <a:avLst/>
          </a:prstGeom>
          <a:noFill/>
        </p:spPr>
      </p:pic>
      <p:sp>
        <p:nvSpPr>
          <p:cNvPr id="8" name="Плюс 7"/>
          <p:cNvSpPr/>
          <p:nvPr/>
        </p:nvSpPr>
        <p:spPr>
          <a:xfrm>
            <a:off x="5775158" y="3007895"/>
            <a:ext cx="1383632" cy="1299410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16" name="Picture 12" descr="http://zapad-decore.ru/wp-content/uploads/2021/09/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2746" y="1732548"/>
            <a:ext cx="4358440" cy="38741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Острый угол</a:t>
            </a:r>
          </a:p>
        </p:txBody>
      </p:sp>
      <p:pic>
        <p:nvPicPr>
          <p:cNvPr id="22530" name="Picture 2" descr="https://u.foxford.ngcdn.ru/uploads/tinymce_image/image/80831/acaa939fc3b979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5906" y="1666291"/>
            <a:ext cx="3737052" cy="2568825"/>
          </a:xfrm>
          <a:prstGeom prst="rect">
            <a:avLst/>
          </a:prstGeom>
          <a:noFill/>
        </p:spPr>
      </p:pic>
      <p:pic>
        <p:nvPicPr>
          <p:cNvPr id="22532" name="Picture 4" descr="https://u.foxford.ngcdn.ru/uploads/tinymce_image/image/80832/3d87ce4b832065f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7582" y="4487862"/>
            <a:ext cx="4202336" cy="1566027"/>
          </a:xfrm>
          <a:prstGeom prst="rect">
            <a:avLst/>
          </a:prstGeom>
          <a:noFill/>
        </p:spPr>
      </p:pic>
      <p:pic>
        <p:nvPicPr>
          <p:cNvPr id="22534" name="Picture 6" descr="https://u.foxford.ngcdn.ru/uploads/tinymce_image/image/80829/70ac1e1139ff5cd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5542" y="1636296"/>
            <a:ext cx="3608914" cy="2430378"/>
          </a:xfrm>
          <a:prstGeom prst="rect">
            <a:avLst/>
          </a:prstGeom>
          <a:noFill/>
        </p:spPr>
      </p:pic>
      <p:pic>
        <p:nvPicPr>
          <p:cNvPr id="13314" name="Picture 2" descr="https://u.foxford.ngcdn.ru/uploads/tinymce_file/file/91478/6931eb74ae2b1d6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8081" y="4506912"/>
            <a:ext cx="5627919" cy="19565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271</Words>
  <Application>Microsoft Office PowerPoint</Application>
  <PresentationFormat>Широкоэкранный</PresentationFormat>
  <Paragraphs>71</Paragraphs>
  <Slides>26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Тема Office</vt:lpstr>
      <vt:lpstr>Геометрия 7 класс</vt:lpstr>
      <vt:lpstr>«Где логика?»</vt:lpstr>
      <vt:lpstr>Высота </vt:lpstr>
      <vt:lpstr>Биссектриса</vt:lpstr>
      <vt:lpstr>Медиана</vt:lpstr>
      <vt:lpstr>«Где логика?»</vt:lpstr>
      <vt:lpstr>Равнобедренный треугольник</vt:lpstr>
      <vt:lpstr>«Где логика?»</vt:lpstr>
      <vt:lpstr>Острый угол</vt:lpstr>
      <vt:lpstr>«Где логика?»</vt:lpstr>
      <vt:lpstr>Вертикальные углы</vt:lpstr>
      <vt:lpstr>«Где логика?»</vt:lpstr>
      <vt:lpstr>Фронтовой треугольник</vt:lpstr>
      <vt:lpstr>Свойства равнобедренного треугольника</vt:lpstr>
      <vt:lpstr>Задачи</vt:lpstr>
      <vt:lpstr>Задача</vt:lpstr>
      <vt:lpstr>Презентация PowerPoint</vt:lpstr>
      <vt:lpstr>Презентация PowerPoint</vt:lpstr>
      <vt:lpstr>Презентация PowerPoint</vt:lpstr>
      <vt:lpstr>Задача «Корабль»</vt:lpstr>
      <vt:lpstr>Задача «Корабль»</vt:lpstr>
      <vt:lpstr>Презентация PowerPoint</vt:lpstr>
      <vt:lpstr>Ответы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Margo</cp:lastModifiedBy>
  <cp:revision>6</cp:revision>
  <dcterms:created xsi:type="dcterms:W3CDTF">2020-10-04T10:38:21Z</dcterms:created>
  <dcterms:modified xsi:type="dcterms:W3CDTF">2023-12-17T15:24:24Z</dcterms:modified>
</cp:coreProperties>
</file>