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13" r:id="rId2"/>
    <p:sldId id="315" r:id="rId3"/>
    <p:sldId id="329" r:id="rId4"/>
    <p:sldId id="347" r:id="rId5"/>
    <p:sldId id="348" r:id="rId6"/>
    <p:sldId id="330" r:id="rId7"/>
    <p:sldId id="332" r:id="rId8"/>
    <p:sldId id="319" r:id="rId9"/>
    <p:sldId id="346" r:id="rId10"/>
    <p:sldId id="328" r:id="rId11"/>
    <p:sldId id="327" r:id="rId12"/>
    <p:sldId id="316" r:id="rId13"/>
    <p:sldId id="322" r:id="rId14"/>
    <p:sldId id="323" r:id="rId15"/>
    <p:sldId id="326" r:id="rId16"/>
    <p:sldId id="337" r:id="rId17"/>
    <p:sldId id="331" r:id="rId18"/>
    <p:sldId id="333" r:id="rId19"/>
    <p:sldId id="334" r:id="rId20"/>
    <p:sldId id="338" r:id="rId21"/>
    <p:sldId id="340" r:id="rId22"/>
    <p:sldId id="339" r:id="rId23"/>
    <p:sldId id="335" r:id="rId24"/>
    <p:sldId id="341" r:id="rId25"/>
    <p:sldId id="344" r:id="rId26"/>
    <p:sldId id="345" r:id="rId27"/>
    <p:sldId id="342" r:id="rId28"/>
    <p:sldId id="343" r:id="rId29"/>
    <p:sldId id="336" r:id="rId30"/>
    <p:sldId id="34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F556B-8C20-4089-B6A7-4C4139FC4DE8}" type="datetimeFigureOut">
              <a:rPr lang="ru-RU" smtClean="0"/>
              <a:t>16.10.2024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6F6F8-A0F8-44EC-95E0-60EE9C1F8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3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21.png"/><Relationship Id="rId9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7540" y="445740"/>
            <a:ext cx="3384376" cy="141277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907704" y="1899498"/>
            <a:ext cx="1152128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38491" y="1858516"/>
            <a:ext cx="828600" cy="11521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32966" y="3061751"/>
            <a:ext cx="3384376" cy="141277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Устная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3061751"/>
            <a:ext cx="3636404" cy="14127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</a:p>
        </p:txBody>
      </p:sp>
    </p:spTree>
    <p:extLst>
      <p:ext uri="{BB962C8B-B14F-4D97-AF65-F5344CB8AC3E}">
        <p14:creationId xmlns:p14="http://schemas.microsoft.com/office/powerpoint/2010/main" val="19648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eposed.net/images/olga/obuchai-ka/razvitie_rechi/obuchenie-chteniu/TKbukvaN/zanyatie-bukvaN0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 t="51740" r="75500" b="27950"/>
          <a:stretch/>
        </p:blipFill>
        <p:spPr bwMode="auto">
          <a:xfrm>
            <a:off x="899592" y="764704"/>
            <a:ext cx="7184652" cy="50864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251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>
                <a:solidFill>
                  <a:srgbClr val="111111"/>
                </a:solidFill>
                <a:latin typeface="Helvetica Neue"/>
              </a:rPr>
              <a:t>рролооиинотыииеииию</a:t>
            </a:r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55976" y="980728"/>
            <a:ext cx="100811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https://auho.ru/sites/default/files/raskraska_noty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12550"/>
            <a:ext cx="7291070" cy="567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42103" y="1334709"/>
            <a:ext cx="6048672" cy="255454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Носорог нашёл носок,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надеть его не смог.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к носку попался в плен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картинке с буквой ...</a:t>
            </a:r>
            <a:r>
              <a:rPr kumimoji="0" lang="ru-RU" alt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" y="10864"/>
            <a:ext cx="91328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Отгадайте загадку</a:t>
            </a:r>
          </a:p>
        </p:txBody>
      </p:sp>
      <p:pic>
        <p:nvPicPr>
          <p:cNvPr id="2051" name="Picture 3" descr="Картинки про букву Н детям — учим русский алфави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999" y="548680"/>
            <a:ext cx="5655663" cy="509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19" y="0"/>
            <a:ext cx="91328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Прочитайте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85617" y="1750041"/>
            <a:ext cx="1872208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68760"/>
            <a:ext cx="1008112" cy="14173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2969101"/>
            <a:ext cx="1008112" cy="14173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9204" y="4228848"/>
            <a:ext cx="1008112" cy="141738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68763" y="4205656"/>
            <a:ext cx="1008112" cy="14173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128" y="1329612"/>
            <a:ext cx="1008112" cy="14173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99770" y="2959029"/>
            <a:ext cx="1008112" cy="141738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</a:p>
        </p:txBody>
      </p:sp>
    </p:spTree>
    <p:extLst>
      <p:ext uri="{BB962C8B-B14F-4D97-AF65-F5344CB8AC3E}">
        <p14:creationId xmlns:p14="http://schemas.microsoft.com/office/powerpoint/2010/main" val="2676116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9" y="0"/>
            <a:ext cx="91328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Найдите слова с буквой 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1349548"/>
            <a:ext cx="648072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сует свой Игорек</a:t>
            </a:r>
          </a:p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 варенье,</a:t>
            </a:r>
          </a:p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в медок.</a:t>
            </a:r>
          </a:p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боюсь я,</a:t>
            </a:r>
          </a:p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бы нос</a:t>
            </a:r>
          </a:p>
          <a:p>
            <a:r>
              <a:rPr lang="ru-RU" sz="4000" dirty="0">
                <a:solidFill>
                  <a:srgbClr val="2A27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банке с медом не прирос.</a:t>
            </a:r>
            <a:endParaRPr lang="ru-RU" sz="4000" b="0" i="0" dirty="0">
              <a:solidFill>
                <a:srgbClr val="2A272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988840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564904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41812" y="4365104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4967581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36096" y="4994250"/>
            <a:ext cx="504056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91880" y="260648"/>
            <a:ext cx="1872208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807" y="1556792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Согласный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182" y="2723530"/>
            <a:ext cx="57036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Мягкий/твердый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0806" y="3857526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Звонкий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54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В шляпе с круглыми полями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И в штанишках до колен,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Занят разными делами,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Лишь учиться ему лень.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Он – художник знаменитый,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Он – известный всем поэт, Замечательно воспитан,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Очень модно он одет.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Кто он, быстро отгадай-ка! </a:t>
            </a:r>
            <a:endParaRPr lang="en-US" dirty="0">
              <a:solidFill>
                <a:srgbClr val="383B3F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83B3F"/>
                </a:solidFill>
                <a:latin typeface="Arial" panose="020B0604020202020204" pitchFamily="34" charset="0"/>
              </a:rPr>
              <a:t>Как зовут его?..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s://stihi.ru/pics/2013/05/08/4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20000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54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dn1.ozone.ru/multimedia/1014902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332656"/>
            <a:ext cx="2533391" cy="17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.washingtonpost.com/rf/image_1484w/2010-2019/WashingtonPost/2017/06/30/Others/Images/2017-06-30/iStock-117781391.JPG?t=201705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2365933" cy="17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pbs.twimg.com/profile_banners/912774860916482048/1506461856/1500x5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3880"/>
            <a:ext cx="2892954" cy="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media.baamboozle.com/uploads/images/184311/1606943943_848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389375" cy="15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rintonic.ru/uploads/images/2016/03/01/img_56d582e760ff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2016224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korablik.ru/upload/resize_cache/iblock/f79/1200_1200_1/f790c0ca96b945984aa5fd289b65a6c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5" y="4437112"/>
            <a:ext cx="2520280" cy="178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www.niasam.ru/124497_i_gallerybi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773" y="2343693"/>
            <a:ext cx="2982015" cy="16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w7.pngwing.com/pngs/849/663/png-transparent-tree-stump-stump-grinder-trunk-tree-wood-art-draw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37112"/>
            <a:ext cx="2225693" cy="1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crosti.ru/patterns/00/01/98/e3d42bed10/preview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95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1.ozone.ru/multimedia/1014902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49892"/>
            <a:ext cx="2533391" cy="17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s://pbs.twimg.com/profile_banners/912774860916482048/1506461856/1500x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892954" cy="96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https://w7.pngwing.com/pngs/849/663/png-transparent-tree-stump-stump-grinder-trunk-tree-wood-art-draw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3107533"/>
            <a:ext cx="2225693" cy="18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s://www.niasam.ru/124497_i_gallery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5" y="5095037"/>
            <a:ext cx="2982015" cy="167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img.washingtonpost.com/rf/image_1484w/2010-2019/WashingtonPost/2017/06/30/Others/Images/2017-06-30/iStock-117781391.JPG?t=201705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4910"/>
            <a:ext cx="2365933" cy="17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media.baamboozle.com/uploads/images/184311/1606943943_848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26" y="2019158"/>
            <a:ext cx="2389375" cy="15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printonic.ru/uploads/images/2016/03/01/img_56d582e760ff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301" y="3602269"/>
            <a:ext cx="2016224" cy="156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crosti.ru/patterns/00/01/98/e3d42bed10/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50" y="5247040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s://www.korablik.ru/upload/resize_cache/iblock/f79/1200_1200_1/f790c0ca96b945984aa5fd289b65a6c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73216"/>
            <a:ext cx="1693517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7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443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Голубая простыня весь свет покрывает.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Всю жизнь ходят в </a:t>
            </a:r>
            <a:r>
              <a:rPr lang="ru-RU" dirty="0" err="1">
                <a:solidFill>
                  <a:srgbClr val="000080"/>
                </a:solidFill>
                <a:latin typeface="Arial" panose="020B0604020202020204" pitchFamily="34" charset="0"/>
              </a:rPr>
              <a:t>обгонку</a:t>
            </a: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А обогнать друг друга не могут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2953" y="22658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Для хозяек с давних пор,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Он — особенный прибор.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Почему на кухне скрежет?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Это он морковку режет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7890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Детям мы кроим одежду,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Стрижем ногти на пальчиках,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Подстригаем волосы девочкам и мальчикам.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27429" y="12429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Вот гора, а у горы,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Две глубокие норы. 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В этих норах воздух бродит, 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То заходит, то выходит.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93704" y="2866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Пять ступенек — лесенка,</a:t>
            </a:r>
            <a:br>
              <a:rPr lang="ru-RU" dirty="0"/>
            </a:br>
            <a:r>
              <a:rPr lang="ru-RU" dirty="0">
                <a:solidFill>
                  <a:srgbClr val="000080"/>
                </a:solidFill>
                <a:latin typeface="Arial" panose="020B0604020202020204" pitchFamily="34" charset="0"/>
              </a:rPr>
              <a:t>На ступеньках — песенка.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0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ткрыта регистрация на IX Всероссийский конкурс творческих работ «Моя малая  Родина»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480720" cy="36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1984" y="69269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YS Text"/>
              </a:rPr>
              <a:t>Не олень он и не бык, В жарких странах жить привык. На носу имеет рог. Кто же это? …</a:t>
            </a:r>
            <a:endParaRPr lang="ru-RU" sz="2400" dirty="0"/>
          </a:p>
        </p:txBody>
      </p:sp>
      <p:pic>
        <p:nvPicPr>
          <p:cNvPr id="4" name="Picture 2" descr="http://albumarium.com/media/W1siZiIsIjU1MzY3ODYyNzY3MDczMGQ2MDllMTYwMCJdLFsicCIsInRodW1iIiwiMTkyMHgxOTIwXHUwMDNFIl1d?sha=693e38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8072716" cy="53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чка с картинками, потерялась буква Н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7291070" cy="4860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3843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VpwEnH7bU_4/X5WpPgjCdZI/AAAAAAAAAsc/s28NgVJUcloMWPlxT6qqpXEWPZIYcvIKQCLcBGAsYHQ/s960/%25D1%2582%25D0%25B8%25D0%25BC%2B%25D0%25B8%2B%25D1%2582%25D0%25BE%25D0%25B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79" y="1886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28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023e/0009510d-7d745925/hello_html_m60687b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" b="37768"/>
          <a:stretch/>
        </p:blipFill>
        <p:spPr bwMode="auto">
          <a:xfrm>
            <a:off x="2051720" y="476672"/>
            <a:ext cx="5832648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6484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2656"/>
            <a:ext cx="44378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2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840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На             ан           </a:t>
            </a:r>
            <a:r>
              <a:rPr lang="ru-RU" sz="4400" dirty="0" err="1"/>
              <a:t>аНа</a:t>
            </a:r>
            <a:endParaRPr lang="ru-RU" sz="4400" dirty="0"/>
          </a:p>
          <a:p>
            <a:r>
              <a:rPr lang="ru-RU" sz="4400" dirty="0"/>
              <a:t>Но             он           Оно</a:t>
            </a:r>
          </a:p>
          <a:p>
            <a:r>
              <a:rPr lang="ru-RU" sz="4400" dirty="0"/>
              <a:t>Ни             ин           ИНИ</a:t>
            </a:r>
          </a:p>
          <a:p>
            <a:r>
              <a:rPr lang="ru-RU" sz="4400" dirty="0"/>
              <a:t>Ну              </a:t>
            </a:r>
            <a:r>
              <a:rPr lang="ru-RU" sz="4400" dirty="0" err="1"/>
              <a:t>ун</a:t>
            </a:r>
            <a:r>
              <a:rPr lang="ru-RU" sz="4400" dirty="0"/>
              <a:t>           </a:t>
            </a:r>
            <a:r>
              <a:rPr lang="ru-RU" sz="4400" dirty="0" err="1"/>
              <a:t>уНУ</a:t>
            </a:r>
            <a:endParaRPr lang="ru-RU" sz="4400" dirty="0"/>
          </a:p>
          <a:p>
            <a:r>
              <a:rPr lang="ru-RU" sz="4400" dirty="0" err="1"/>
              <a:t>Ны</a:t>
            </a:r>
            <a:r>
              <a:rPr lang="ru-RU" sz="4400" dirty="0"/>
              <a:t>             </a:t>
            </a:r>
            <a:r>
              <a:rPr lang="ru-RU" sz="4400" dirty="0" err="1"/>
              <a:t>ын</a:t>
            </a:r>
            <a:r>
              <a:rPr lang="ru-RU" sz="4400" dirty="0"/>
              <a:t>          </a:t>
            </a:r>
            <a:r>
              <a:rPr lang="ru-RU" sz="4400" dirty="0" err="1"/>
              <a:t>ыны</a:t>
            </a:r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6686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4/3b158935f1de706f12f16ddef0b9e248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4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519085"/>
              </p:ext>
            </p:extLst>
          </p:nvPr>
        </p:nvGraphicFramePr>
        <p:xfrm>
          <a:off x="179509" y="404665"/>
          <a:ext cx="8856986" cy="5319555"/>
        </p:xfrm>
        <a:graphic>
          <a:graphicData uri="http://schemas.openxmlformats.org/drawingml/2006/table">
            <a:tbl>
              <a:tblPr/>
              <a:tblGrid>
                <a:gridCol w="4428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5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На — но — ну — </a:t>
                      </a:r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endParaRPr lang="ru-RU" sz="3200" b="1" dirty="0">
                        <a:effectLst/>
                        <a:latin typeface="inherit"/>
                      </a:endParaRP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>
                          <a:effectLst/>
                          <a:latin typeface="inherit"/>
                        </a:rPr>
                        <a:t>Ан — он — ун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r>
                        <a:rPr lang="ru-RU" sz="3200" b="1" dirty="0">
                          <a:effectLst/>
                          <a:latin typeface="inherit"/>
                        </a:rPr>
                        <a:t> — на — ну — но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>
                          <a:effectLst/>
                          <a:latin typeface="inherit"/>
                        </a:rPr>
                        <a:t>Ын — он — ун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Но — </a:t>
                      </a:r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r>
                        <a:rPr lang="ru-RU" sz="3200" b="1" dirty="0">
                          <a:effectLst/>
                          <a:latin typeface="inherit"/>
                        </a:rPr>
                        <a:t> — ну — на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>
                          <a:effectLst/>
                          <a:latin typeface="inherit"/>
                        </a:rPr>
                        <a:t>Ун — ан — он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Ну — на — </a:t>
                      </a:r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r>
                        <a:rPr lang="ru-RU" sz="3200" b="1" dirty="0">
                          <a:effectLst/>
                          <a:latin typeface="inherit"/>
                        </a:rPr>
                        <a:t> — но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>
                          <a:effectLst/>
                          <a:latin typeface="inherit"/>
                        </a:rPr>
                        <a:t>Он — ун — ын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На — на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Ну — но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>
                          <a:effectLst/>
                          <a:latin typeface="inherit"/>
                        </a:rPr>
                        <a:t>Но — на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Ну — </a:t>
                      </a:r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endParaRPr lang="ru-RU" sz="3200" b="1" dirty="0">
                        <a:effectLst/>
                        <a:latin typeface="inherit"/>
                      </a:endParaRP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6566"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>
                          <a:effectLst/>
                          <a:latin typeface="inherit"/>
                        </a:rPr>
                        <a:t>Но — ну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3200" b="1" dirty="0" err="1">
                          <a:effectLst/>
                          <a:latin typeface="inherit"/>
                        </a:rPr>
                        <a:t>Ны</a:t>
                      </a:r>
                      <a:r>
                        <a:rPr lang="ru-RU" sz="3200" b="1" dirty="0">
                          <a:effectLst/>
                          <a:latin typeface="inherit"/>
                        </a:rPr>
                        <a:t> — ну</a:t>
                      </a:r>
                    </a:p>
                  </a:txBody>
                  <a:tcPr marL="87374" marR="87374" marT="34950" marB="349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53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548680"/>
            <a:ext cx="2391809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На</a:t>
            </a:r>
          </a:p>
          <a:p>
            <a:r>
              <a:rPr lang="ru-RU" sz="3600" b="1" dirty="0"/>
              <a:t>Нос</a:t>
            </a:r>
          </a:p>
          <a:p>
            <a:r>
              <a:rPr lang="ru-RU" sz="3600" b="1" dirty="0"/>
              <a:t>Небо</a:t>
            </a:r>
          </a:p>
          <a:p>
            <a:r>
              <a:rPr lang="ru-RU" sz="3600" b="1" dirty="0"/>
              <a:t>Нитки</a:t>
            </a:r>
          </a:p>
          <a:p>
            <a:r>
              <a:rPr lang="ru-RU" sz="3600" b="1" dirty="0"/>
              <a:t>Неделя</a:t>
            </a:r>
          </a:p>
          <a:p>
            <a:r>
              <a:rPr lang="ru-RU" sz="3600" b="1" dirty="0"/>
              <a:t>Носорог</a:t>
            </a:r>
          </a:p>
          <a:p>
            <a:r>
              <a:rPr lang="ru-RU" sz="3600" b="1" dirty="0"/>
              <a:t>Ножницы</a:t>
            </a:r>
          </a:p>
          <a:p>
            <a:r>
              <a:rPr lang="ru-RU" sz="3600" b="1" dirty="0"/>
              <a:t>Незнайка</a:t>
            </a:r>
          </a:p>
          <a:p>
            <a:r>
              <a:rPr lang="ru-RU" sz="3600" b="1" dirty="0"/>
              <a:t>Неотложка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01277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486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76725B"/>
                </a:solidFill>
                <a:latin typeface="Trebuchet MS" panose="020B0603020202020204" pitchFamily="34" charset="0"/>
              </a:rPr>
              <a:t>Нитки иволга несет - </a:t>
            </a:r>
            <a:br>
              <a:rPr lang="ru-RU" sz="2800" b="1" dirty="0"/>
            </a:br>
            <a:r>
              <a:rPr lang="ru-RU" sz="2800" b="1" dirty="0">
                <a:solidFill>
                  <a:srgbClr val="76725B"/>
                </a:solidFill>
                <a:latin typeface="Trebuchet MS" panose="020B0603020202020204" pitchFamily="34" charset="0"/>
              </a:rPr>
              <a:t>Сарафан себе сошьет.</a:t>
            </a:r>
            <a:endParaRPr lang="ru-RU" sz="2800" b="1" dirty="0"/>
          </a:p>
        </p:txBody>
      </p:sp>
      <p:pic>
        <p:nvPicPr>
          <p:cNvPr id="3074" name="Picture 2" descr="https://www.alllessons.ru/wp-content/uploads/files/hello_html_580cc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392488" cy="358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7.userapi.com/c627817/v627817691/54f/jdHfu-5js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8224"/>
            <a:ext cx="30480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8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yslide.ru/documents_2/711911dbe439806b5ef5e9e7e7b1b378/img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" b="8373"/>
          <a:stretch/>
        </p:blipFill>
        <p:spPr bwMode="auto">
          <a:xfrm>
            <a:off x="899592" y="404664"/>
            <a:ext cx="7248525" cy="5010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348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pixabay.com/photo/2019/09/10/07/40/rhino-4465476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890"/>
            <a:ext cx="7632848" cy="67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100392" y="573325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9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91880" y="260648"/>
            <a:ext cx="1872208" cy="1052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40807" y="1556792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Согласный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182" y="2723530"/>
            <a:ext cx="570360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Мягкий/твердый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40806" y="3857526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Звонкий</a:t>
            </a:r>
            <a:endParaRPr lang="ru-RU" sz="5400" b="1" cap="none" spc="0" dirty="0">
              <a:ln w="22225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091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2C25C9-CFD3-409E-A206-01704A9591CC}"/>
              </a:ext>
            </a:extLst>
          </p:cNvPr>
          <p:cNvSpPr/>
          <p:nvPr/>
        </p:nvSpPr>
        <p:spPr>
          <a:xfrm>
            <a:off x="179512" y="260648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Азиатские врачи еще с давних времен использовали порошок из его рога для лечения различных заболеваний. Из-за этого на них началась нездоровая охота. И хотя нет никаких доказательств того, что их рог действительно обладает целительными свойствами, он до сих пор считается популярным лекарством в Азии.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Их рог часто использовался для лечения старости, артрита, астмы, простуды, кашля, дифтерии и т. д.</a:t>
            </a:r>
            <a:endParaRPr lang="ru-RU" b="0" i="0" dirty="0">
              <a:solidFill>
                <a:srgbClr val="333333"/>
              </a:solidFill>
              <a:effectLst/>
              <a:latin typeface="Raleway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4778E-46E8-4B39-B884-CB7CDC4C4E40}"/>
              </a:ext>
            </a:extLst>
          </p:cNvPr>
          <p:cNvSpPr/>
          <p:nvPr/>
        </p:nvSpPr>
        <p:spPr>
          <a:xfrm>
            <a:off x="179512" y="263691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Многие уверены в том, что их рог сделан из прочнейшей кости. На самом деле это не так. Они состоят из белка кератина, того же материала, из которого состоят человеческие волосы и ногти. Рог у него растет на протяжении всей жизни.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Самый длинный зарегистрированный рог носорога составлял 152 см.</a:t>
            </a:r>
            <a:endParaRPr lang="ru-RU" b="0" i="0" dirty="0">
              <a:solidFill>
                <a:srgbClr val="333333"/>
              </a:solidFill>
              <a:effectLst/>
              <a:latin typeface="Raleway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2B06A6-9442-4735-A258-3D926AA7BBDD}"/>
              </a:ext>
            </a:extLst>
          </p:cNvPr>
          <p:cNvSpPr/>
          <p:nvPr/>
        </p:nvSpPr>
        <p:spPr>
          <a:xfrm>
            <a:off x="93914" y="4443561"/>
            <a:ext cx="89561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Raleway"/>
              </a:rPr>
              <a:t>Можно подумать, что наличие такого грозного оружия на носу помогает самцам выяснять отношения друг с другом. Однако не все виды используют рога во время битвы, некоторые  дерутся не рогами, а зубами.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103318-9820-457B-92EF-D5879D702A59}"/>
              </a:ext>
            </a:extLst>
          </p:cNvPr>
          <p:cNvSpPr/>
          <p:nvPr/>
        </p:nvSpPr>
        <p:spPr>
          <a:xfrm>
            <a:off x="113250" y="5651394"/>
            <a:ext cx="9030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носорогов и тапиров три пальца на ногах, в то время как у лошадей только один — копыто.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55DEA7-288B-496C-BF6E-5D5A96F4D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31" y="1271245"/>
            <a:ext cx="8242921" cy="470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5A384B-8A9D-4826-852D-81D177DA638D}"/>
              </a:ext>
            </a:extLst>
          </p:cNvPr>
          <p:cNvSpPr/>
          <p:nvPr/>
        </p:nvSpPr>
        <p:spPr>
          <a:xfrm>
            <a:off x="179512" y="116632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Подобно свиньям они обожают валяться в грязи. Для этого животного грязевая ванна — это как процедура в SPA-салоне. Грязевая ванна помогают им не только остыть в жару, а и избавиться от надоедливых насекомых паразитов.</a:t>
            </a:r>
          </a:p>
          <a:p>
            <a:pPr fontAlgn="base"/>
            <a:r>
              <a:rPr lang="ru-RU" dirty="0">
                <a:solidFill>
                  <a:srgbClr val="333333"/>
                </a:solidFill>
                <a:latin typeface="Raleway"/>
              </a:rPr>
              <a:t>Несмотря на то, что у них очень плотная, как многие говорят, «пуленепробиваемая» кожа, она очень чувствительна к укусам насекомых и палящему солнцу.</a:t>
            </a:r>
            <a:endParaRPr lang="ru-RU" b="0" i="0" dirty="0">
              <a:solidFill>
                <a:srgbClr val="333333"/>
              </a:solidFill>
              <a:effectLst/>
              <a:latin typeface="Raleway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B6A590-651B-4819-AD05-B1BFDC87F0FA}"/>
              </a:ext>
            </a:extLst>
          </p:cNvPr>
          <p:cNvSpPr/>
          <p:nvPr/>
        </p:nvSpPr>
        <p:spPr>
          <a:xfrm>
            <a:off x="178430" y="2149918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Всего 100 лет тому назад в мире насчитывалось около 500 000 носорогов. Сегодня их число сократилось до 30 000. Серьезное снижение популяции вызвано браконьерством.</a:t>
            </a:r>
          </a:p>
          <a:p>
            <a:r>
              <a:rPr lang="ru-RU" b="1" dirty="0"/>
              <a:t>Абсолютно все 5 видов находятся под угрозой исчезновения</a:t>
            </a:r>
          </a:p>
          <a:p>
            <a:r>
              <a:rPr lang="ru-RU" b="1" dirty="0"/>
              <a:t>На сегодня в дикой природе осталось только 60 яванских, около 100 </a:t>
            </a:r>
            <a:r>
              <a:rPr lang="ru-RU" b="1" dirty="0" err="1"/>
              <a:t>суматранских</a:t>
            </a:r>
            <a:r>
              <a:rPr lang="ru-RU" b="1" dirty="0"/>
              <a:t> и приблизительно 5500 черных носорогов.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030B10-CE28-49E0-80E6-42EBA67FD699}"/>
              </a:ext>
            </a:extLst>
          </p:cNvPr>
          <p:cNvSpPr/>
          <p:nvPr/>
        </p:nvSpPr>
        <p:spPr>
          <a:xfrm>
            <a:off x="178430" y="40050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Они имеют отменное обоняние и слух, но практически слепы. Они настолько плохо видят, что не могут различать объекты на расстоянии 30 метров.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D6D04-0377-4DA7-B538-52CF0AEA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1" y="764704"/>
            <a:ext cx="7486900" cy="49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4lapki.com/wp-content/uploads/2020/04/word-image-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0" y="1065175"/>
            <a:ext cx="7272808" cy="409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5445224"/>
            <a:ext cx="648072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5468796"/>
            <a:ext cx="914400" cy="914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77681" y="44624"/>
            <a:ext cx="7728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НАДЯ     НИНА    НАТАША   НОННА  </a:t>
            </a:r>
          </a:p>
        </p:txBody>
      </p:sp>
      <p:sp>
        <p:nvSpPr>
          <p:cNvPr id="5" name="Минус 4"/>
          <p:cNvSpPr/>
          <p:nvPr/>
        </p:nvSpPr>
        <p:spPr>
          <a:xfrm>
            <a:off x="2267744" y="548680"/>
            <a:ext cx="1656184" cy="14401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0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it-yaz.ru/pars_docs/refs/67/66767/66767_html_ee19b7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" y="188640"/>
            <a:ext cx="89496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432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19" y="0"/>
            <a:ext cx="913288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Подумайте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258" t="60756" r="14604" b="15877"/>
          <a:stretch/>
        </p:blipFill>
        <p:spPr>
          <a:xfrm>
            <a:off x="3677458" y="931911"/>
            <a:ext cx="2262693" cy="22626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196585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Согласный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3179746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Гласный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51823" t="72277" r="30410" b="12927"/>
          <a:stretch/>
        </p:blipFill>
        <p:spPr>
          <a:xfrm>
            <a:off x="4808804" y="3203185"/>
            <a:ext cx="4152459" cy="19442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9586" y="3191750"/>
            <a:ext cx="377435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Звонкий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1684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396" y="332656"/>
            <a:ext cx="878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>
                <a:solidFill>
                  <a:srgbClr val="800000"/>
                </a:solidFill>
                <a:latin typeface="inherit"/>
              </a:rPr>
              <a:t>                                                 </a:t>
            </a:r>
            <a:r>
              <a:rPr lang="ru-RU" b="1" dirty="0" err="1">
                <a:solidFill>
                  <a:srgbClr val="800000"/>
                </a:solidFill>
                <a:latin typeface="inherit"/>
              </a:rPr>
              <a:t>Буратиний</a:t>
            </a:r>
            <a:r>
              <a:rPr lang="ru-RU" b="1" dirty="0">
                <a:solidFill>
                  <a:srgbClr val="800000"/>
                </a:solidFill>
                <a:latin typeface="inherit"/>
              </a:rPr>
              <a:t> нос</a:t>
            </a:r>
          </a:p>
          <a:p>
            <a:pPr fontAlgn="base"/>
            <a:endParaRPr lang="ru-RU" dirty="0">
              <a:solidFill>
                <a:srgbClr val="5B4747"/>
              </a:solidFill>
              <a:latin typeface="Raleway"/>
            </a:endParaRPr>
          </a:p>
          <a:p>
            <a:pPr fontAlgn="base"/>
            <a:r>
              <a:rPr lang="ru-RU" sz="2000" dirty="0">
                <a:solidFill>
                  <a:srgbClr val="5B4747"/>
                </a:solidFill>
                <a:latin typeface="Raleway"/>
              </a:rPr>
              <a:t>На Новый год все ребята в детском саду должны были в кого-нибудь нарядиться. Никита решил сделать себе длинный нос и намазать щёки краской, ну, как будто он – Буратино.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Сел Никита на пол, нарезал ножницами бумагу, намазал её клеем и свернул трубочкой. Посмотрел, а это не нос, а целый носище получился.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— Надоело мне этот </a:t>
            </a:r>
            <a:r>
              <a:rPr lang="ru-RU" sz="2000" dirty="0" err="1">
                <a:solidFill>
                  <a:srgbClr val="5B4747"/>
                </a:solidFill>
                <a:latin typeface="Raleway"/>
              </a:rPr>
              <a:t>Буратиний</a:t>
            </a:r>
            <a:r>
              <a:rPr lang="ru-RU" sz="2000" dirty="0">
                <a:solidFill>
                  <a:srgbClr val="5B4747"/>
                </a:solidFill>
                <a:latin typeface="Raleway"/>
              </a:rPr>
              <a:t> нос делать, — бурчит Никита. – Лучше привяжу его нитками к голове и буду носорогом.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Начал наматывать нитки. Наматывал, наматывал – ничего не получается!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Надулся Никита.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— Наклею его лучше прямо не голову.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Намазал голову клеем и приложил нос. Волосы склеились, а нос набок свалился.</a:t>
            </a:r>
            <a:br>
              <a:rPr lang="ru-RU" sz="2000" dirty="0">
                <a:solidFill>
                  <a:srgbClr val="5B4747"/>
                </a:solidFill>
                <a:latin typeface="Raleway"/>
              </a:rPr>
            </a:br>
            <a:r>
              <a:rPr lang="ru-RU" sz="2000" dirty="0">
                <a:solidFill>
                  <a:srgbClr val="5B4747"/>
                </a:solidFill>
                <a:latin typeface="Raleway"/>
              </a:rPr>
              <a:t>— Надоел мне этот носорог. Лучше приду после Нового года и скажу, что был одет невидимкой, потому что они меня и не видели.</a:t>
            </a:r>
            <a:endParaRPr lang="ru-RU" sz="2000" b="0" i="0" dirty="0">
              <a:solidFill>
                <a:srgbClr val="5B4747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69244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654</Words>
  <Application>Microsoft Office PowerPoint</Application>
  <PresentationFormat>Экран (4:3)</PresentationFormat>
  <Paragraphs>97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Calibri</vt:lpstr>
      <vt:lpstr>Helvetica Neue</vt:lpstr>
      <vt:lpstr>inherit</vt:lpstr>
      <vt:lpstr>Raleway</vt:lpstr>
      <vt:lpstr>Times New Roman</vt:lpstr>
      <vt:lpstr>Trebuchet MS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256</cp:revision>
  <dcterms:created xsi:type="dcterms:W3CDTF">2019-11-28T10:28:34Z</dcterms:created>
  <dcterms:modified xsi:type="dcterms:W3CDTF">2024-10-16T17:49:14Z</dcterms:modified>
</cp:coreProperties>
</file>