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3" r:id="rId5"/>
    <p:sldId id="262" r:id="rId6"/>
    <p:sldId id="266" r:id="rId7"/>
    <p:sldId id="25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DE5FD-CF38-A3E4-3E61-B5D75A9EE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F69870-F65F-1F99-00AB-4D0FAA6CB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F41DB-4AEC-1B92-169D-68A5E9BC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2FBAE3-8C40-8B1F-B218-A1D8D6F1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01E54-512B-D3EB-479E-2FDEEB7F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94350-CC68-24FD-96C7-E3D95B2E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65D4-54B5-9C4B-B468-75A0CD8D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08065-E62B-01DD-0D60-80EE5E71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FA5F1-9273-0AEA-2119-3FE18802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66E643-9C05-2F9E-F043-E73DB139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0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1BE40F-8BF2-35A7-2225-C0BB74C3C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0F496E-9376-1940-ED64-61E692F2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AFDF5-6268-58CB-FA98-60B5BE38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7B8BB8-B398-15E0-5885-084411F5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C91EA-D6A4-D6E6-21DA-E09FFCF1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0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ABB21-C223-2B23-01A2-986A40BC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B6D63-E913-B7A7-54D7-522B8FCA1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361F2B-B2E7-2033-0737-D19F0E43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9CD5A-AD52-D7D8-B1DF-7ED5E2DE0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08810A-D5F0-62BB-8638-C02A1D19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3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904B1-99FF-CDA8-8A48-378BBDBB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72DBD5-0A1F-4A3B-C858-D78454680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5D4F07-7EC0-E6DA-4342-E96F63CF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734BD-7A81-D233-0A0D-9B83B3B7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A5E5A4-C5C1-D2B4-934B-6EFDDC97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2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31F93-B924-0548-2193-77CDAE85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89CDB-E05D-575A-AAC1-02D99FD22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98A08C-F12F-96C6-42F2-3B9E20C7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DCD3F1-4947-96DA-A7CD-AC31B3E9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171A86-35AF-3424-C5CB-A1E8F572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B726F-F0A2-2D7A-9405-1D3B6693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4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BAF80-4905-18EB-2611-08883F84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8DE80A-7D70-33EC-2717-27C07B5AB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F7261E-3135-1F9C-F442-9F4432CD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55598E-DB68-861C-B6B4-1DB1A8C14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35D905-06FD-5C79-85BD-D37142338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58BEF-62F8-D181-92EE-650CEACE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FBDFD9-28C0-B0BA-520B-8E1A896B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025354-78CC-FD9B-C9D2-8788A7C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6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48D69-8967-A4F4-F4F8-9139C8A3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44D3C5-8DBB-1F47-4957-AC38FF1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426392-F16D-A3D5-4C69-B14DE57C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DA689B-D43A-C44A-F338-5B16D947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6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8ECEA3-8CE4-F5C3-0D1F-B2DE77C3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273155-8637-6475-980F-5D12203B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E09103-01D9-5E6D-9E26-F85382B3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2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B2CCA-3096-7779-1007-34CF7089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7FA067-EF8C-5A2D-FAA5-4BB8EC54E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EF9384-CC14-D430-69C7-5AACBC273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D4C6BB-B917-7820-752A-6D43A2FE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21DDD4-4681-C6E8-FB97-468FC50D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6E23B1-C366-6469-7469-568F9EBE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3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04900-FB61-F760-1A2E-228275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927C5B-AAD9-A018-58B8-58FFCD455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6BBE5E-F2BD-EC44-11FE-00A48B5AB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45A73B-4CBE-A6F6-B978-C9B37517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A25B29-F421-901D-2BE1-B65F8D14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2B03BC-2B09-CA72-0887-BEDEB312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8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776C-E732-F21D-40B8-DA2E61B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A9F0F-CC8A-7D89-85D4-4ED51929A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A2D6F0-16E4-B05B-0DB3-2E599DE21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0AAC4-D59E-4091-9BF7-79BFC468E68A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1A83B4-50BF-F34E-DA4D-BA3039064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3A7C3-0CF7-9986-4C8F-5235F99D0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5F939-0EA2-4FFE-8E74-E07460773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0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575F9-C76D-FFBC-0830-BEFFAAF028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5609"/>
            <a:ext cx="12192000" cy="86192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3B489-81E5-2572-D322-C1E4CAAF8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498485"/>
            <a:ext cx="11119104" cy="2751011"/>
          </a:xfrm>
        </p:spPr>
        <p:txBody>
          <a:bodyPr>
            <a:noAutofit/>
          </a:bodyPr>
          <a:lstStyle/>
          <a:p>
            <a:r>
              <a:rPr lang="ru-RU" sz="11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Деревья</a:t>
            </a:r>
            <a:br>
              <a:rPr lang="ru-RU" sz="3200" dirty="0"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Лексика-грамматика</a:t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согласованию существительных с числительными</a:t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Образование уменьшительно-ласкательной формы слова</a:t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Правильное употребление падежных окончаний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78A04F-3593-20B1-9BB0-A7670ABA6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344" y="6198934"/>
            <a:ext cx="5059680" cy="777938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Учитель-логопед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Селезнева Ольга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val="283085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5AD75-5F27-BFE3-9920-5DF7B0602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6FC4D-30E9-9F69-5747-606522A842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5609"/>
            <a:ext cx="12192000" cy="86192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94B43-D54B-12A0-85F9-C2CEF670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464" y="-210947"/>
            <a:ext cx="5193792" cy="113449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Беседа о деревьях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00827-02AE-B77D-9AB1-71F4ED2CE3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59" y="440490"/>
            <a:ext cx="4767073" cy="6743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DB10B-8AFA-B160-3BA5-E3B3AF22F1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791" y="-1061184"/>
            <a:ext cx="5828690" cy="82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06E454-BB08-9D56-FE16-8F03503EB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5609"/>
            <a:ext cx="12192000" cy="8619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4070E2-17FD-D9DA-AC59-8B5F11C7E9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36" y="-134378"/>
            <a:ext cx="5223232" cy="73883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ABA2A-71A7-81F1-1E38-2DBF8FC5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464" y="-210947"/>
            <a:ext cx="5111496" cy="113449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Беседа о деревьях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AD53F1-EF8D-09E5-92E3-4A8F9684FD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657" y="226305"/>
            <a:ext cx="5017998" cy="70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0BEDB-7A71-6523-0838-1BC906268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776794-6DFC-BC01-7B98-AAF4CDDC7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5609"/>
            <a:ext cx="12192000" cy="86192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63148-108C-C1B1-4AB7-57DB42F6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464" y="-210947"/>
            <a:ext cx="5340096" cy="113449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Беседа о деревьях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C8D3F7-A0F4-2E27-D5B5-E1A4D26B8B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06" y="617939"/>
            <a:ext cx="4411446" cy="6240061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4C4F0F-0855-DA45-D0E3-BA233878D0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069" y="150571"/>
            <a:ext cx="4972033" cy="70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9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8A25F-1A1D-02F8-B25E-6607E87C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A368F-C0E3-D5D2-00DD-1E4811F47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5609"/>
            <a:ext cx="12192000" cy="86192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9CCE0-237B-9826-2FD5-659EC65C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464" y="-210947"/>
            <a:ext cx="5257800" cy="113449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Беседа о деревьях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11C561-493D-361C-9F50-5DE1499603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53" y="471196"/>
            <a:ext cx="4767073" cy="6743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57E0AC-92F3-8047-5E11-A1ECC4AD5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009" y="564343"/>
            <a:ext cx="4707687" cy="66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0794E-687D-DC57-8D65-CA9D86827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CCDC92-4345-0B64-6441-773245C798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08177"/>
            <a:ext cx="12192000" cy="86192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263BE5-DA9B-4A16-9010-98EA04074A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108" y="198378"/>
            <a:ext cx="5303783" cy="6768536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85A8719-6E85-AD17-13CB-6A8F48C2AC64}"/>
              </a:ext>
            </a:extLst>
          </p:cNvPr>
          <p:cNvGrpSpPr/>
          <p:nvPr/>
        </p:nvGrpSpPr>
        <p:grpSpPr>
          <a:xfrm>
            <a:off x="841248" y="198378"/>
            <a:ext cx="8019288" cy="3303774"/>
            <a:chOff x="841248" y="198378"/>
            <a:chExt cx="8019288" cy="3303774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824BC12-1A4E-E6B6-8E8E-58DB07A846F8}"/>
                </a:ext>
              </a:extLst>
            </p:cNvPr>
            <p:cNvSpPr/>
            <p:nvPr/>
          </p:nvSpPr>
          <p:spPr>
            <a:xfrm>
              <a:off x="3444108" y="198378"/>
              <a:ext cx="5416428" cy="3303774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30246BED-8AEC-79CD-0437-EC07B4698167}"/>
                </a:ext>
              </a:extLst>
            </p:cNvPr>
            <p:cNvGrpSpPr/>
            <p:nvPr/>
          </p:nvGrpSpPr>
          <p:grpSpPr>
            <a:xfrm>
              <a:off x="841248" y="342900"/>
              <a:ext cx="2907792" cy="937260"/>
              <a:chOff x="841248" y="342900"/>
              <a:chExt cx="2907792" cy="937260"/>
            </a:xfrm>
          </p:grpSpPr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5DB92532-E67A-214B-B40E-7227B445E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0320" y="777240"/>
                <a:ext cx="1188720" cy="3291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Прямоугольник: скругленные противолежащие углы 29">
                <a:extLst>
                  <a:ext uri="{FF2B5EF4-FFF2-40B4-BE49-F238E27FC236}">
                    <a16:creationId xmlns:a16="http://schemas.microsoft.com/office/drawing/2014/main" id="{049B864B-38A8-6979-1797-58E05C1D5B7B}"/>
                  </a:ext>
                </a:extLst>
              </p:cNvPr>
              <p:cNvSpPr/>
              <p:nvPr/>
            </p:nvSpPr>
            <p:spPr>
              <a:xfrm>
                <a:off x="841248" y="342900"/>
                <a:ext cx="1728216" cy="93726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>
                    <a:solidFill>
                      <a:schemeClr val="accent6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Крона</a:t>
                </a:r>
              </a:p>
              <a:p>
                <a:pPr algn="ctr"/>
                <a:r>
                  <a:rPr lang="ru-RU" sz="2800" dirty="0">
                    <a:solidFill>
                      <a:schemeClr val="accent6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дерева</a:t>
                </a:r>
              </a:p>
            </p:txBody>
          </p:sp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BCEDB36F-7106-E393-253D-0BAA7A55A78A}"/>
              </a:ext>
            </a:extLst>
          </p:cNvPr>
          <p:cNvGrpSpPr/>
          <p:nvPr/>
        </p:nvGrpSpPr>
        <p:grpSpPr>
          <a:xfrm>
            <a:off x="2496312" y="3751830"/>
            <a:ext cx="3685032" cy="571486"/>
            <a:chOff x="2496312" y="3751830"/>
            <a:chExt cx="3685032" cy="571486"/>
          </a:xfrm>
        </p:grpSpPr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EF4D0E2D-DFEC-4904-839C-ED90C5345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5928" y="3751830"/>
              <a:ext cx="2185416" cy="25324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Прямоугольник: скругленные противолежащие углы 30">
              <a:extLst>
                <a:ext uri="{FF2B5EF4-FFF2-40B4-BE49-F238E27FC236}">
                  <a16:creationId xmlns:a16="http://schemas.microsoft.com/office/drawing/2014/main" id="{4208A8CC-2E0A-286A-0F9E-93010476D8C0}"/>
                </a:ext>
              </a:extLst>
            </p:cNvPr>
            <p:cNvSpPr/>
            <p:nvPr/>
          </p:nvSpPr>
          <p:spPr>
            <a:xfrm>
              <a:off x="2496312" y="3765532"/>
              <a:ext cx="1499616" cy="557784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accent6">
                      <a:lumMod val="50000"/>
                    </a:schemeClr>
                  </a:solidFill>
                  <a:latin typeface="Arial Black" panose="020B0A04020102020204" pitchFamily="34" charset="0"/>
                </a:rPr>
                <a:t>Ствол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F7CBA5A-366C-FD93-EB81-BEF9B03CA2BB}"/>
              </a:ext>
            </a:extLst>
          </p:cNvPr>
          <p:cNvGrpSpPr/>
          <p:nvPr/>
        </p:nvGrpSpPr>
        <p:grpSpPr>
          <a:xfrm>
            <a:off x="5925312" y="2496312"/>
            <a:ext cx="2837754" cy="1751076"/>
            <a:chOff x="5925312" y="2496312"/>
            <a:chExt cx="2837754" cy="1751076"/>
          </a:xfrm>
        </p:grpSpPr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E5284A4D-E447-E0F6-ACA6-08143DAAE0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55664" y="2496312"/>
              <a:ext cx="822960" cy="14244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C9A00CF7-17FB-760C-5A8F-5A2851F24B0C}"/>
                </a:ext>
              </a:extLst>
            </p:cNvPr>
            <p:cNvCxnSpPr/>
            <p:nvPr/>
          </p:nvCxnSpPr>
          <p:spPr>
            <a:xfrm flipH="1" flipV="1">
              <a:off x="5925312" y="2578608"/>
              <a:ext cx="1353312" cy="134416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Прямоугольник: скругленные противолежащие углы 31">
              <a:extLst>
                <a:ext uri="{FF2B5EF4-FFF2-40B4-BE49-F238E27FC236}">
                  <a16:creationId xmlns:a16="http://schemas.microsoft.com/office/drawing/2014/main" id="{53FD16C4-713E-434D-E608-CA2DE429C375}"/>
                </a:ext>
              </a:extLst>
            </p:cNvPr>
            <p:cNvSpPr/>
            <p:nvPr/>
          </p:nvSpPr>
          <p:spPr>
            <a:xfrm>
              <a:off x="7263450" y="3689604"/>
              <a:ext cx="1499616" cy="557784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accent6">
                      <a:lumMod val="50000"/>
                    </a:schemeClr>
                  </a:solidFill>
                  <a:latin typeface="Arial Black" panose="020B0A04020102020204" pitchFamily="34" charset="0"/>
                </a:rPr>
                <a:t>ветки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D9F73A7-3662-4DD9-5E39-6A9DDA3E0AAE}"/>
              </a:ext>
            </a:extLst>
          </p:cNvPr>
          <p:cNvGrpSpPr/>
          <p:nvPr/>
        </p:nvGrpSpPr>
        <p:grpSpPr>
          <a:xfrm>
            <a:off x="7534656" y="827532"/>
            <a:ext cx="3209544" cy="626364"/>
            <a:chOff x="7534656" y="827532"/>
            <a:chExt cx="3209544" cy="626364"/>
          </a:xfrm>
        </p:grpSpPr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949B8544-0A2F-56D4-3854-8A57F3287B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4656" y="1106424"/>
              <a:ext cx="1490472" cy="3474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Прямоугольник: скругленные противолежащие углы 32">
              <a:extLst>
                <a:ext uri="{FF2B5EF4-FFF2-40B4-BE49-F238E27FC236}">
                  <a16:creationId xmlns:a16="http://schemas.microsoft.com/office/drawing/2014/main" id="{FEFB2A6D-962D-CF88-1B14-761DD6CED55A}"/>
                </a:ext>
              </a:extLst>
            </p:cNvPr>
            <p:cNvSpPr/>
            <p:nvPr/>
          </p:nvSpPr>
          <p:spPr>
            <a:xfrm>
              <a:off x="9025128" y="827532"/>
              <a:ext cx="1719072" cy="557784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accent6">
                      <a:lumMod val="50000"/>
                    </a:schemeClr>
                  </a:solidFill>
                  <a:latin typeface="Arial Black" panose="020B0A04020102020204" pitchFamily="34" charset="0"/>
                </a:rPr>
                <a:t>Листва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DD7F774-5B56-78AC-09BE-3E7B2FE34CD8}"/>
              </a:ext>
            </a:extLst>
          </p:cNvPr>
          <p:cNvGrpSpPr/>
          <p:nvPr/>
        </p:nvGrpSpPr>
        <p:grpSpPr>
          <a:xfrm>
            <a:off x="6821424" y="5277871"/>
            <a:ext cx="3355848" cy="557784"/>
            <a:chOff x="6821424" y="5277871"/>
            <a:chExt cx="3355848" cy="557784"/>
          </a:xfrm>
        </p:grpSpPr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A0E4FE33-DA2D-C141-6552-1848C44D65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21424" y="5330952"/>
              <a:ext cx="1856232" cy="2258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Прямоугольник: скругленные противолежащие углы 33">
              <a:extLst>
                <a:ext uri="{FF2B5EF4-FFF2-40B4-BE49-F238E27FC236}">
                  <a16:creationId xmlns:a16="http://schemas.microsoft.com/office/drawing/2014/main" id="{7C768382-36CF-8E04-40D0-16B42924865E}"/>
                </a:ext>
              </a:extLst>
            </p:cNvPr>
            <p:cNvSpPr/>
            <p:nvPr/>
          </p:nvSpPr>
          <p:spPr>
            <a:xfrm>
              <a:off x="8677656" y="5277871"/>
              <a:ext cx="1499616" cy="557784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accent6">
                      <a:lumMod val="50000"/>
                    </a:schemeClr>
                  </a:solidFill>
                  <a:latin typeface="Arial Black" panose="020B0A04020102020204" pitchFamily="34" charset="0"/>
                </a:rPr>
                <a:t>корни</a:t>
              </a:r>
            </a:p>
          </p:txBody>
        </p:sp>
      </p:grp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5B3E9DC6-05A5-A66E-2EF5-073C3A89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2250" y="-375539"/>
            <a:ext cx="4767072" cy="113449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Из каких частей состоит дерево</a:t>
            </a:r>
          </a:p>
        </p:txBody>
      </p:sp>
    </p:spTree>
    <p:extLst>
      <p:ext uri="{BB962C8B-B14F-4D97-AF65-F5344CB8AC3E}">
        <p14:creationId xmlns:p14="http://schemas.microsoft.com/office/powerpoint/2010/main" val="2862701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1477E-4CE4-E9B9-FDE8-13CCFF82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A1EC2-3248-0D9F-DF3A-578D7BAB40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5609"/>
            <a:ext cx="12192000" cy="86192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F30A46-5668-4EED-CEDD-DF53FC14C0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903" y="-73787"/>
            <a:ext cx="4752323" cy="67222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A38BBA9-8734-1772-4414-FC6D99ED1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674" y="19049"/>
            <a:ext cx="8743748" cy="70524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6D6D2-3B0C-99C3-ACB4-ABC65703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184" y="-302387"/>
            <a:ext cx="6961632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 охотника и у гномика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7B0F54-49E1-264B-4AF4-57998D25EE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8193"/>
            <a:ext cx="2105025" cy="56459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0B656D-B491-6CA8-6B31-AD39016AC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027" y="1023176"/>
            <a:ext cx="5589946" cy="50453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F05780-04CA-898D-7F25-240513C718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006" y="2340552"/>
            <a:ext cx="3037128" cy="27412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E0618B-1975-E1EF-4340-3C69DBD39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380" y="19050"/>
            <a:ext cx="5349240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44D4A2-8F71-6EE2-6530-9ADD3943EB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932" y="1922937"/>
            <a:ext cx="2531745" cy="32458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B681927-6949-378F-BC68-C8DE32BAEF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486" y="0"/>
            <a:ext cx="6499027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3400E4E-CAFA-A61C-060C-5A5E8510F72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844" y="1989405"/>
            <a:ext cx="2679919" cy="28279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74BA48-1FA6-0F90-4F91-5D11554BF6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601" y="2231926"/>
            <a:ext cx="3336925" cy="26914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F21A06-2089-0BFF-3D23-9DF3E41F21C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562" y="607053"/>
            <a:ext cx="7114481" cy="626999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552A81-11EB-993C-5756-75E9A21CF27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83" y="2713290"/>
            <a:ext cx="3037128" cy="267662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255F3CE-112A-1D0D-9987-BDDD36C83C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634" y="320310"/>
            <a:ext cx="7200226" cy="664957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2B0C461-8670-0F43-BF29-B7F40749B4E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629" y="2340552"/>
            <a:ext cx="2433745" cy="224762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0CA302E-C14A-9A22-B12B-2DF109381BA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969" y="533823"/>
            <a:ext cx="5071651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45BAE69-60FC-8290-9041-20FE28578A8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218" y="2223123"/>
            <a:ext cx="2531745" cy="34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7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7656 0.04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28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33399 0.07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37891 0.059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33086 0.098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12 0.06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33255 0.1189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28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37071 0.0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3685 0.0951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37708 0.004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2253 0.0259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38359 0.02824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34219 0.1046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38203 -0.02222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31732 0.0388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51</Words>
  <Application>Microsoft Office PowerPoint</Application>
  <PresentationFormat>Широкоэкранный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Тема Office</vt:lpstr>
      <vt:lpstr>Деревья Лексика-грамматика согласованию существительных с числительными Образование уменьшительно-ласкательной формы слова Правильное употребление падежных окончаний</vt:lpstr>
      <vt:lpstr>Беседа о деревьях</vt:lpstr>
      <vt:lpstr>Беседа о деревьях</vt:lpstr>
      <vt:lpstr>Беседа о деревьях</vt:lpstr>
      <vt:lpstr>Беседа о деревьях</vt:lpstr>
      <vt:lpstr>Из каких частей состоит дерево</vt:lpstr>
      <vt:lpstr>У охотника и у гномика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Селезнева</dc:creator>
  <cp:lastModifiedBy>Ольга Селезнева</cp:lastModifiedBy>
  <cp:revision>5</cp:revision>
  <dcterms:created xsi:type="dcterms:W3CDTF">2024-12-15T11:13:03Z</dcterms:created>
  <dcterms:modified xsi:type="dcterms:W3CDTF">2025-02-14T19:35:16Z</dcterms:modified>
</cp:coreProperties>
</file>