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2" r:id="rId4"/>
    <p:sldId id="257" r:id="rId5"/>
    <p:sldId id="259" r:id="rId6"/>
    <p:sldId id="261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1768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chemeClr val="tx1"/>
                </a:solidFill>
              </a:rPr>
              <a:t>«Использование </a:t>
            </a:r>
            <a:r>
              <a:rPr lang="ru-RU" sz="3600" dirty="0" err="1">
                <a:solidFill>
                  <a:schemeClr val="tx1"/>
                </a:solidFill>
              </a:rPr>
              <a:t>здоровьесберегающей</a:t>
            </a:r>
            <a:r>
              <a:rPr lang="ru-RU" sz="3600" dirty="0">
                <a:solidFill>
                  <a:schemeClr val="tx1"/>
                </a:solidFill>
              </a:rPr>
              <a:t> технологии Су-</a:t>
            </a:r>
            <a:r>
              <a:rPr lang="ru-RU" sz="3600" dirty="0" err="1">
                <a:solidFill>
                  <a:schemeClr val="tx1"/>
                </a:solidFill>
              </a:rPr>
              <a:t>Джок</a:t>
            </a:r>
            <a:r>
              <a:rPr lang="ru-RU" sz="3600" dirty="0">
                <a:solidFill>
                  <a:schemeClr val="tx1"/>
                </a:solidFill>
              </a:rPr>
              <a:t> терапии в работе с детьми с нарушением речи»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3" t="22639" r="22015" b="5321"/>
          <a:stretch/>
        </p:blipFill>
        <p:spPr bwMode="auto">
          <a:xfrm>
            <a:off x="2771800" y="3486662"/>
            <a:ext cx="3960440" cy="286163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368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96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374" y="476672"/>
            <a:ext cx="669674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«Ум </a:t>
            </a:r>
            <a:r>
              <a:rPr lang="ru-RU" dirty="0" smtClean="0">
                <a:solidFill>
                  <a:schemeClr val="tx1"/>
                </a:solidFill>
              </a:rPr>
              <a:t>ребенка находится </a:t>
            </a:r>
            <a:r>
              <a:rPr lang="ru-RU" dirty="0">
                <a:solidFill>
                  <a:schemeClr val="tx1"/>
                </a:solidFill>
              </a:rPr>
              <a:t>на кончиках его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пальцев»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</a:t>
            </a:r>
            <a:r>
              <a:rPr lang="ru-RU" dirty="0">
                <a:solidFill>
                  <a:schemeClr val="tx1"/>
                </a:solidFill>
              </a:rPr>
              <a:t>. А. Сухомлинский.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2664296" cy="231630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61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1748" y="548680"/>
            <a:ext cx="708857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chemeClr val="tx1"/>
                </a:solidFill>
              </a:rPr>
              <a:t>В результате использования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 Су-</a:t>
            </a:r>
            <a:r>
              <a:rPr lang="ru-RU" sz="3600" dirty="0" err="1">
                <a:solidFill>
                  <a:schemeClr val="tx1"/>
                </a:solidFill>
              </a:rPr>
              <a:t>джок</a:t>
            </a:r>
            <a:r>
              <a:rPr lang="ru-RU" sz="3600" dirty="0">
                <a:solidFill>
                  <a:schemeClr val="tx1"/>
                </a:solidFill>
              </a:rPr>
              <a:t> терапии: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30462" y="2060848"/>
            <a:ext cx="65527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400" dirty="0"/>
              <a:t>осуществляется благоприятное воздействие на весь организм;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/>
              <a:t>стимулируются речевые зоны коры головного мозга;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/>
              <a:t>развивается координация движений и мелкая моторика;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/>
              <a:t>развиваются произвольное поведение, внимание, память, речь и другие психические процессы, необходимые для становления полноценной учебной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3384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8407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chemeClr val="tx1"/>
                </a:solidFill>
              </a:rPr>
              <a:t>Су-</a:t>
            </a:r>
            <a:r>
              <a:rPr lang="ru-RU" sz="3200" dirty="0" err="1">
                <a:solidFill>
                  <a:schemeClr val="tx1"/>
                </a:solidFill>
              </a:rPr>
              <a:t>Джок</a:t>
            </a:r>
            <a:r>
              <a:rPr lang="ru-RU" sz="3200" dirty="0">
                <a:solidFill>
                  <a:schemeClr val="tx1"/>
                </a:solidFill>
              </a:rPr>
              <a:t> – эффективная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 err="1">
                <a:solidFill>
                  <a:schemeClr val="tx1"/>
                </a:solidFill>
              </a:rPr>
              <a:t>здоровьесберегающая</a:t>
            </a:r>
            <a:r>
              <a:rPr lang="ru-RU" sz="3200" dirty="0">
                <a:solidFill>
                  <a:schemeClr val="tx1"/>
                </a:solidFill>
              </a:rPr>
              <a:t> технология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2420888"/>
            <a:ext cx="4896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Су-</a:t>
            </a:r>
            <a:r>
              <a:rPr lang="ru-RU" sz="2400" b="1" dirty="0" err="1"/>
              <a:t>Джок</a:t>
            </a:r>
            <a:r>
              <a:rPr lang="ru-RU" sz="2400" b="1" dirty="0"/>
              <a:t> терапия </a:t>
            </a:r>
            <a:r>
              <a:rPr lang="ru-RU" sz="2400" b="1" dirty="0" smtClean="0"/>
              <a:t>–воздействие на определенные </a:t>
            </a:r>
            <a:r>
              <a:rPr lang="ru-RU" sz="2400" b="1" dirty="0"/>
              <a:t>точки</a:t>
            </a:r>
          </a:p>
          <a:p>
            <a:pPr algn="ctr"/>
            <a:r>
              <a:rPr lang="ru-RU" sz="2400" b="1" dirty="0"/>
              <a:t>кистей и стоп с </a:t>
            </a:r>
            <a:r>
              <a:rPr lang="ru-RU" sz="2400" b="1" dirty="0" smtClean="0"/>
              <a:t>целью активизации </a:t>
            </a:r>
            <a:r>
              <a:rPr lang="ru-RU" sz="2400" b="1" dirty="0"/>
              <a:t>работы</a:t>
            </a:r>
          </a:p>
          <a:p>
            <a:pPr algn="ctr"/>
            <a:r>
              <a:rPr lang="ru-RU" sz="2400" b="1" dirty="0"/>
              <a:t>различных органов </a:t>
            </a:r>
            <a:r>
              <a:rPr lang="ru-RU" sz="2400" b="1" dirty="0" smtClean="0"/>
              <a:t>и систем </a:t>
            </a:r>
            <a:r>
              <a:rPr lang="ru-RU" sz="2400" b="1" dirty="0"/>
              <a:t>организма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Основоположник – южнокорейский</a:t>
            </a:r>
            <a:endParaRPr lang="ru-RU" sz="2400" b="1" dirty="0"/>
          </a:p>
          <a:p>
            <a:pPr algn="ctr"/>
            <a:r>
              <a:rPr lang="ru-RU" sz="2400" b="1" dirty="0"/>
              <a:t>профессор Пак </a:t>
            </a:r>
            <a:r>
              <a:rPr lang="ru-RU" sz="2400" b="1" dirty="0" err="1"/>
              <a:t>Чже</a:t>
            </a:r>
            <a:r>
              <a:rPr lang="ru-RU" sz="2400" b="1" dirty="0"/>
              <a:t> </a:t>
            </a:r>
            <a:r>
              <a:rPr lang="ru-RU" sz="2400" b="1" dirty="0" err="1"/>
              <a:t>Ву</a:t>
            </a:r>
            <a:endParaRPr lang="ru-RU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01" y="3225654"/>
            <a:ext cx="2236787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22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433968"/>
            <a:ext cx="763284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Су – кисть       </a:t>
            </a:r>
            <a:r>
              <a:rPr lang="ru-RU" sz="4000" dirty="0" err="1" smtClean="0">
                <a:solidFill>
                  <a:schemeClr val="tx1"/>
                </a:solidFill>
              </a:rPr>
              <a:t>Джок</a:t>
            </a:r>
            <a:r>
              <a:rPr lang="ru-RU" sz="4000" dirty="0" smtClean="0">
                <a:solidFill>
                  <a:schemeClr val="tx1"/>
                </a:solidFill>
              </a:rPr>
              <a:t> - стопа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3424348" cy="435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1292950"/>
            <a:ext cx="3518533" cy="416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5733256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системы соответствия внутренних</a:t>
            </a:r>
          </a:p>
          <a:p>
            <a:pPr algn="ctr"/>
            <a:r>
              <a:rPr lang="ru-RU" sz="2000" b="1" dirty="0"/>
              <a:t>органов точкам на кисти и стопе</a:t>
            </a:r>
          </a:p>
        </p:txBody>
      </p:sp>
    </p:spTree>
    <p:extLst>
      <p:ext uri="{BB962C8B-B14F-4D97-AF65-F5344CB8AC3E}">
        <p14:creationId xmlns:p14="http://schemas.microsoft.com/office/powerpoint/2010/main" val="330617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8407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chemeClr val="tx1"/>
                </a:solidFill>
              </a:rPr>
              <a:t>Достоинства Су-</a:t>
            </a:r>
            <a:r>
              <a:rPr lang="ru-RU" sz="3600" dirty="0" err="1">
                <a:solidFill>
                  <a:schemeClr val="tx1"/>
                </a:solidFill>
              </a:rPr>
              <a:t>Джок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терапии</a:t>
            </a:r>
            <a:r>
              <a:rPr lang="ru-RU" sz="3200" dirty="0" smtClean="0">
                <a:solidFill>
                  <a:schemeClr val="tx1"/>
                </a:solidFill>
              </a:rPr>
              <a:t>: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2132856"/>
            <a:ext cx="51845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800" dirty="0"/>
              <a:t>Высокая эффективность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dirty="0" smtClean="0"/>
              <a:t>Абсолютная </a:t>
            </a:r>
            <a:r>
              <a:rPr lang="ru-RU" sz="2800" dirty="0"/>
              <a:t>безопасность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dirty="0" smtClean="0"/>
              <a:t>Универсальность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dirty="0" smtClean="0"/>
              <a:t>Простота применения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437112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Массаж с помощью Су-</a:t>
            </a:r>
            <a:r>
              <a:rPr lang="ru-RU" dirty="0" err="1"/>
              <a:t>Джок</a:t>
            </a:r>
            <a:r>
              <a:rPr lang="ru-RU" dirty="0"/>
              <a:t> не имеет </a:t>
            </a:r>
            <a:r>
              <a:rPr lang="ru-RU" dirty="0" smtClean="0"/>
              <a:t>возрастных ограничений </a:t>
            </a:r>
            <a:r>
              <a:rPr lang="ru-RU" dirty="0"/>
              <a:t>и противопоказаний. Воздействуя </a:t>
            </a:r>
            <a:r>
              <a:rPr lang="ru-RU" dirty="0" smtClean="0"/>
              <a:t>на нервные </a:t>
            </a:r>
            <a:r>
              <a:rPr lang="ru-RU" dirty="0"/>
              <a:t>окончания пальцев, ладоней и стоп, </a:t>
            </a:r>
            <a:r>
              <a:rPr lang="ru-RU" dirty="0" smtClean="0"/>
              <a:t>вы активизируете </a:t>
            </a:r>
            <a:r>
              <a:rPr lang="ru-RU" dirty="0"/>
              <a:t>в том числе и речевые зоны </a:t>
            </a:r>
            <a:r>
              <a:rPr lang="ru-RU" dirty="0" smtClean="0"/>
              <a:t>головного мозга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520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9525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5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chemeClr val="tx1"/>
                </a:solidFill>
              </a:rPr>
              <a:t>Основные приемы Су-</a:t>
            </a:r>
            <a:r>
              <a:rPr lang="ru-RU" sz="3600" dirty="0" err="1">
                <a:solidFill>
                  <a:schemeClr val="tx1"/>
                </a:solidFill>
              </a:rPr>
              <a:t>Джок</a:t>
            </a:r>
            <a:r>
              <a:rPr lang="ru-RU" sz="3600" dirty="0">
                <a:solidFill>
                  <a:schemeClr val="tx1"/>
                </a:solidFill>
              </a:rPr>
              <a:t> техники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375331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88024" y="2047394"/>
            <a:ext cx="40324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1.Катать мячик от кончиков пальчиков  к запястью</a:t>
            </a:r>
            <a:r>
              <a:rPr lang="ru-RU" dirty="0" smtClean="0"/>
              <a:t>.</a:t>
            </a:r>
          </a:p>
          <a:p>
            <a:endParaRPr lang="ru-RU" sz="1200" dirty="0"/>
          </a:p>
          <a:p>
            <a:r>
              <a:rPr lang="ru-RU" dirty="0" smtClean="0"/>
              <a:t>2</a:t>
            </a:r>
            <a:r>
              <a:rPr lang="ru-RU" dirty="0"/>
              <a:t>. Катать мячик в ладонях по кругу</a:t>
            </a:r>
            <a:r>
              <a:rPr lang="ru-RU" dirty="0" smtClean="0"/>
              <a:t>.</a:t>
            </a:r>
          </a:p>
          <a:p>
            <a:endParaRPr lang="ru-RU" sz="1200" dirty="0"/>
          </a:p>
          <a:p>
            <a:r>
              <a:rPr lang="ru-RU" dirty="0" smtClean="0"/>
              <a:t>3</a:t>
            </a:r>
            <a:r>
              <a:rPr lang="ru-RU" dirty="0"/>
              <a:t>. Перебирать мячик пальчиками</a:t>
            </a:r>
            <a:r>
              <a:rPr lang="ru-RU" dirty="0" smtClean="0"/>
              <a:t>.</a:t>
            </a:r>
          </a:p>
          <a:p>
            <a:endParaRPr lang="ru-RU" sz="1200" dirty="0"/>
          </a:p>
          <a:p>
            <a:r>
              <a:rPr lang="ru-RU" dirty="0"/>
              <a:t>4. Сжимать мячик пальчиками. </a:t>
            </a:r>
            <a:endParaRPr lang="ru-RU" dirty="0" smtClean="0"/>
          </a:p>
          <a:p>
            <a:endParaRPr lang="ru-RU" sz="1200" dirty="0"/>
          </a:p>
          <a:p>
            <a:r>
              <a:rPr lang="ru-RU" dirty="0"/>
              <a:t>5. Крутить мячик пальчикам. </a:t>
            </a:r>
            <a:endParaRPr lang="ru-RU" dirty="0" smtClean="0"/>
          </a:p>
          <a:p>
            <a:endParaRPr lang="ru-RU" sz="1200" dirty="0"/>
          </a:p>
          <a:p>
            <a:r>
              <a:rPr lang="ru-RU" dirty="0"/>
              <a:t>6. Подбрасывать и ловить мячик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7. Сжимать мячик в руках</a:t>
            </a:r>
            <a:r>
              <a:rPr lang="ru-RU" dirty="0" smtClean="0"/>
              <a:t>.</a:t>
            </a:r>
          </a:p>
          <a:p>
            <a:endParaRPr lang="ru-RU" sz="1200" dirty="0"/>
          </a:p>
          <a:p>
            <a:r>
              <a:rPr lang="ru-RU" dirty="0"/>
              <a:t>8. Перекидывать мячик из одной руки  в другую.</a:t>
            </a:r>
          </a:p>
        </p:txBody>
      </p:sp>
    </p:spTree>
    <p:extLst>
      <p:ext uri="{BB962C8B-B14F-4D97-AF65-F5344CB8AC3E}">
        <p14:creationId xmlns:p14="http://schemas.microsoft.com/office/powerpoint/2010/main" val="29888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216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«Использование здоровьесберегающей технологии Су-Джок терапии в работе с детьми с нарушением речи»</vt:lpstr>
      <vt:lpstr>«Ум ребенка находится на кончиках его пальцев»   В. А. Сухомлинский.</vt:lpstr>
      <vt:lpstr>В результате использования  Су-джок терапии:</vt:lpstr>
      <vt:lpstr>Су-Джок – эффективная здоровьесберегающая технология</vt:lpstr>
      <vt:lpstr>Су – кисть       Джок - стопа</vt:lpstr>
      <vt:lpstr>Достоинства Су-Джок терапии:   </vt:lpstr>
      <vt:lpstr>Презентация PowerPoint</vt:lpstr>
      <vt:lpstr>Основные приемы Су-Джок техники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здоровьесберегающей технологии Су-Джок терапии в работе с детьми с нарушением речи»</dc:title>
  <dc:creator>Пользователь</dc:creator>
  <cp:lastModifiedBy>Пользователь</cp:lastModifiedBy>
  <cp:revision>14</cp:revision>
  <dcterms:created xsi:type="dcterms:W3CDTF">2025-01-21T07:14:59Z</dcterms:created>
  <dcterms:modified xsi:type="dcterms:W3CDTF">2025-04-12T05:50:08Z</dcterms:modified>
</cp:coreProperties>
</file>