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3" r:id="rId5"/>
    <p:sldId id="267" r:id="rId6"/>
    <p:sldId id="275" r:id="rId7"/>
    <p:sldId id="259" r:id="rId8"/>
    <p:sldId id="276" r:id="rId9"/>
    <p:sldId id="278" r:id="rId10"/>
    <p:sldId id="277" r:id="rId11"/>
    <p:sldId id="279" r:id="rId12"/>
    <p:sldId id="280" r:id="rId13"/>
    <p:sldId id="281" r:id="rId14"/>
    <p:sldId id="282" r:id="rId15"/>
    <p:sldId id="283" r:id="rId16"/>
    <p:sldId id="284" r:id="rId17"/>
    <p:sldId id="294" r:id="rId18"/>
    <p:sldId id="291" r:id="rId19"/>
    <p:sldId id="296" r:id="rId20"/>
    <p:sldId id="295" r:id="rId21"/>
    <p:sldId id="285" r:id="rId22"/>
    <p:sldId id="286" r:id="rId23"/>
    <p:sldId id="297" r:id="rId24"/>
    <p:sldId id="292" r:id="rId25"/>
    <p:sldId id="293" r:id="rId26"/>
    <p:sldId id="287" r:id="rId27"/>
    <p:sldId id="288" r:id="rId28"/>
    <p:sldId id="310" r:id="rId29"/>
    <p:sldId id="311" r:id="rId30"/>
    <p:sldId id="312" r:id="rId31"/>
    <p:sldId id="289" r:id="rId32"/>
    <p:sldId id="298" r:id="rId33"/>
    <p:sldId id="299" r:id="rId34"/>
    <p:sldId id="300" r:id="rId35"/>
    <p:sldId id="301" r:id="rId36"/>
    <p:sldId id="302" r:id="rId37"/>
    <p:sldId id="303" r:id="rId38"/>
    <p:sldId id="304" r:id="rId39"/>
    <p:sldId id="305" r:id="rId40"/>
    <p:sldId id="306" r:id="rId41"/>
    <p:sldId id="313" r:id="rId42"/>
    <p:sldId id="314"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CBC9E4-1FF5-423C-A837-40056677CCEF}" type="datetimeFigureOut">
              <a:rPr lang="ru-RU" smtClean="0"/>
              <a:pPr/>
              <a:t>26.04.2025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A82675-7047-4CC9-958C-38ADA4D933E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BC9E4-1FF5-423C-A837-40056677CCEF}" type="datetimeFigureOut">
              <a:rPr lang="ru-RU" smtClean="0"/>
              <a:pPr/>
              <a:t>26.04.2025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82675-7047-4CC9-958C-38ADA4D933E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russiatrek.org/images/flag/karelia-republic-flag.gi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zitop-165\Documents\Downloads\28048324_m.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ctrTitle"/>
          </p:nvPr>
        </p:nvSpPr>
        <p:spPr>
          <a:xfrm>
            <a:off x="107504" y="260649"/>
            <a:ext cx="3384376" cy="4320479"/>
          </a:xfrm>
        </p:spPr>
        <p:txBody>
          <a:bodyPr>
            <a:normAutofit/>
          </a:bodyPr>
          <a:lstStyle/>
          <a:p>
            <a:r>
              <a:rPr lang="en-US" b="1" dirty="0" smtClean="0">
                <a:solidFill>
                  <a:srgbClr val="FF0000"/>
                </a:solidFill>
                <a:latin typeface="Bookman Old Style" pitchFamily="18" charset="0"/>
              </a:rPr>
              <a:t>“The soul of Russia – Karelia!”</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zitop-165\Documents\Downloads\9641efe97a5fed0c0b2fb348b05709e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88640"/>
            <a:ext cx="8229600" cy="1008112"/>
          </a:xfrm>
        </p:spPr>
        <p:txBody>
          <a:bodyPr>
            <a:normAutofit fontScale="90000"/>
          </a:bodyPr>
          <a:lstStyle/>
          <a:p>
            <a:pPr lvl="0"/>
            <a:r>
              <a:rPr lang="en-US" dirty="0" smtClean="0"/>
              <a:t> </a:t>
            </a:r>
            <a:br>
              <a:rPr lang="en-US" dirty="0" smtClean="0"/>
            </a:br>
            <a:r>
              <a:rPr lang="en-US" b="1" dirty="0" err="1" smtClean="0">
                <a:solidFill>
                  <a:srgbClr val="FF0000"/>
                </a:solidFill>
                <a:latin typeface="Bookman Old Style" pitchFamily="18" charset="0"/>
              </a:rPr>
              <a:t>Valaam</a:t>
            </a:r>
            <a:r>
              <a:rPr lang="en-US" b="1" dirty="0" smtClean="0">
                <a:solidFill>
                  <a:srgbClr val="FF0000"/>
                </a:solidFill>
                <a:latin typeface="Bookman Old Style" pitchFamily="18" charset="0"/>
              </a:rPr>
              <a:t> Monastery </a:t>
            </a:r>
            <a:br>
              <a:rPr lang="en-US" b="1" dirty="0" smtClean="0">
                <a:solidFill>
                  <a:srgbClr val="FF0000"/>
                </a:solidFill>
                <a:latin typeface="Bookman Old Style" pitchFamily="18" charset="0"/>
              </a:rPr>
            </a:br>
            <a:r>
              <a:rPr lang="en-US" b="1" dirty="0" smtClean="0">
                <a:solidFill>
                  <a:srgbClr val="FF0000"/>
                </a:solidFill>
                <a:latin typeface="Bookman Old Style" pitchFamily="18" charset="0"/>
              </a:rPr>
              <a:t>on Lake Ladoga</a:t>
            </a:r>
            <a:r>
              <a:rPr lang="ru-RU" b="1" dirty="0" smtClean="0">
                <a:solidFill>
                  <a:srgbClr val="FF0000"/>
                </a:solidFill>
                <a:latin typeface="Bookman Old Style" pitchFamily="18" charset="0"/>
              </a:rPr>
              <a:t/>
            </a:r>
            <a:br>
              <a:rPr lang="ru-RU" b="1" dirty="0" smtClean="0">
                <a:solidFill>
                  <a:srgbClr val="FF0000"/>
                </a:solidFill>
                <a:latin typeface="Bookman Old Style" pitchFamily="18" charset="0"/>
              </a:rPr>
            </a:b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zitop-165\Documents\Downloads\7272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188640"/>
            <a:ext cx="8712968" cy="1512168"/>
          </a:xfrm>
        </p:spPr>
        <p:txBody>
          <a:bodyPr>
            <a:normAutofit fontScale="90000"/>
          </a:bodyPr>
          <a:lstStyle/>
          <a:p>
            <a:pPr lvl="0"/>
            <a:r>
              <a:rPr lang="en-US" sz="4000" b="1" dirty="0" smtClean="0">
                <a:solidFill>
                  <a:srgbClr val="FF0000"/>
                </a:solidFill>
                <a:latin typeface="Bookman Old Style" pitchFamily="18" charset="0"/>
              </a:rPr>
              <a:t/>
            </a:r>
            <a:br>
              <a:rPr lang="en-US" sz="4000" b="1" dirty="0" smtClean="0">
                <a:solidFill>
                  <a:srgbClr val="FF0000"/>
                </a:solidFill>
                <a:latin typeface="Bookman Old Style" pitchFamily="18" charset="0"/>
              </a:rPr>
            </a:br>
            <a:r>
              <a:rPr lang="en-US" sz="4000" b="1" dirty="0" err="1" smtClean="0">
                <a:solidFill>
                  <a:srgbClr val="FF0000"/>
                </a:solidFill>
                <a:latin typeface="Bookman Old Style" pitchFamily="18" charset="0"/>
              </a:rPr>
              <a:t>Solovki</a:t>
            </a:r>
            <a:r>
              <a:rPr lang="en-US" sz="4000" b="1" dirty="0" smtClean="0">
                <a:solidFill>
                  <a:srgbClr val="FF0000"/>
                </a:solidFill>
                <a:latin typeface="Bookman Old Style" pitchFamily="18" charset="0"/>
              </a:rPr>
              <a:t> is a historical and cultural complex on the </a:t>
            </a:r>
            <a:r>
              <a:rPr lang="en-US" sz="4000" b="1" dirty="0" err="1" smtClean="0">
                <a:solidFill>
                  <a:srgbClr val="FF0000"/>
                </a:solidFill>
                <a:latin typeface="Bookman Old Style" pitchFamily="18" charset="0"/>
              </a:rPr>
              <a:t>Solovetsky</a:t>
            </a:r>
            <a:r>
              <a:rPr lang="en-US" sz="4000" b="1" dirty="0" smtClean="0">
                <a:solidFill>
                  <a:srgbClr val="FF0000"/>
                </a:solidFill>
                <a:latin typeface="Bookman Old Style" pitchFamily="18" charset="0"/>
              </a:rPr>
              <a:t> Islands.</a:t>
            </a:r>
            <a:r>
              <a:rPr lang="ru-RU" sz="5400" dirty="0" smtClean="0"/>
              <a:t/>
            </a:r>
            <a:br>
              <a:rPr lang="ru-RU" sz="5400" dirty="0" smtClean="0"/>
            </a:br>
            <a:endParaRPr lang="ru-RU" sz="54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zitop-165\Documents\Downloads\bc164dfb167c9da981f5999ff891557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16632"/>
            <a:ext cx="8784976" cy="720080"/>
          </a:xfrm>
        </p:spPr>
        <p:txBody>
          <a:bodyPr>
            <a:normAutofit fontScale="90000"/>
          </a:bodyPr>
          <a:lstStyle/>
          <a:p>
            <a:r>
              <a:rPr lang="en-US" b="1" dirty="0" smtClean="0">
                <a:solidFill>
                  <a:srgbClr val="FF0000"/>
                </a:solidFill>
                <a:latin typeface="Bookman Old Style" pitchFamily="18" charset="0"/>
              </a:rPr>
              <a:t> The “</a:t>
            </a:r>
            <a:r>
              <a:rPr lang="en-US" b="1" dirty="0" err="1" smtClean="0">
                <a:solidFill>
                  <a:srgbClr val="FF0000"/>
                </a:solidFill>
                <a:latin typeface="Bookman Old Style" pitchFamily="18" charset="0"/>
              </a:rPr>
              <a:t>Paanajarvi</a:t>
            </a:r>
            <a:r>
              <a:rPr lang="en-US" b="1" dirty="0" smtClean="0">
                <a:solidFill>
                  <a:srgbClr val="FF0000"/>
                </a:solidFill>
                <a:latin typeface="Bookman Old Style" pitchFamily="18" charset="0"/>
              </a:rPr>
              <a:t>” National Park  </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zitop-165\Documents\Downloads\4489c930497bb623ab845eab364af62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1008112"/>
          </a:xfrm>
        </p:spPr>
        <p:txBody>
          <a:bodyPr>
            <a:normAutofit fontScale="90000"/>
          </a:bodyPr>
          <a:lstStyle/>
          <a:p>
            <a:r>
              <a:rPr lang="en-US" b="1" dirty="0" smtClean="0">
                <a:solidFill>
                  <a:srgbClr val="FF0000"/>
                </a:solidFill>
                <a:latin typeface="Bookman Old Style" pitchFamily="18" charset="0"/>
              </a:rPr>
              <a:t>The </a:t>
            </a:r>
            <a:r>
              <a:rPr lang="en-US" b="1" dirty="0" err="1" smtClean="0">
                <a:solidFill>
                  <a:srgbClr val="FF0000"/>
                </a:solidFill>
                <a:latin typeface="Bookman Old Style" pitchFamily="18" charset="0"/>
              </a:rPr>
              <a:t>Ruskeala</a:t>
            </a:r>
            <a:r>
              <a:rPr lang="en-US" b="1" dirty="0" smtClean="0">
                <a:solidFill>
                  <a:srgbClr val="FF0000"/>
                </a:solidFill>
                <a:latin typeface="Bookman Old Style" pitchFamily="18" charset="0"/>
              </a:rPr>
              <a:t> Mountain Park</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zitop-165\Documents\Downloads\060eb797c665a1e49921e2aaa5225dcf.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268760"/>
          </a:xfrm>
        </p:spPr>
        <p:txBody>
          <a:bodyPr>
            <a:normAutofit fontScale="90000"/>
          </a:bodyPr>
          <a:lstStyle/>
          <a:p>
            <a:pPr lvl="0"/>
            <a:r>
              <a:rPr lang="en-US" b="1" dirty="0" smtClean="0">
                <a:solidFill>
                  <a:srgbClr val="FF0000"/>
                </a:solidFill>
                <a:latin typeface="Bookman Old Style" pitchFamily="18" charset="0"/>
              </a:rPr>
              <a:t/>
            </a:r>
            <a:br>
              <a:rPr lang="en-US" b="1" dirty="0" smtClean="0">
                <a:solidFill>
                  <a:srgbClr val="FF0000"/>
                </a:solidFill>
                <a:latin typeface="Bookman Old Style" pitchFamily="18" charset="0"/>
              </a:rPr>
            </a:br>
            <a:r>
              <a:rPr lang="en-US" b="1" dirty="0" err="1" smtClean="0">
                <a:solidFill>
                  <a:srgbClr val="FF0000"/>
                </a:solidFill>
                <a:latin typeface="Bookman Old Style" pitchFamily="18" charset="0"/>
              </a:rPr>
              <a:t>Ruskeala</a:t>
            </a:r>
            <a:r>
              <a:rPr lang="en-US" b="1" dirty="0" smtClean="0">
                <a:solidFill>
                  <a:srgbClr val="FF0000"/>
                </a:solidFill>
                <a:latin typeface="Bookman Old Style" pitchFamily="18" charset="0"/>
              </a:rPr>
              <a:t> waterfalls on the  </a:t>
            </a:r>
            <a:r>
              <a:rPr lang="en-US" b="1" dirty="0" err="1" smtClean="0">
                <a:solidFill>
                  <a:srgbClr val="FF0000"/>
                </a:solidFill>
                <a:latin typeface="Bookman Old Style" pitchFamily="18" charset="0"/>
              </a:rPr>
              <a:t>Tohmajoki</a:t>
            </a:r>
            <a:r>
              <a:rPr lang="en-US" b="1" dirty="0" smtClean="0">
                <a:solidFill>
                  <a:srgbClr val="FF0000"/>
                </a:solidFill>
                <a:latin typeface="Bookman Old Style" pitchFamily="18" charset="0"/>
              </a:rPr>
              <a:t> River</a:t>
            </a:r>
            <a:r>
              <a:rPr lang="ru-RU" dirty="0" smtClean="0"/>
              <a:t/>
            </a:r>
            <a:br>
              <a:rPr lang="ru-RU" dirty="0" smtClean="0"/>
            </a:b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zitop-165\Documents\Downloads\c01ab39cd0d9643589d276b70b78b909.jpg"/>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179512" y="116632"/>
            <a:ext cx="8784976" cy="1728192"/>
          </a:xfrm>
        </p:spPr>
        <p:txBody>
          <a:bodyPr>
            <a:normAutofit fontScale="90000"/>
          </a:bodyPr>
          <a:lstStyle/>
          <a:p>
            <a:pPr lvl="0"/>
            <a:r>
              <a:rPr lang="en-US" b="1" dirty="0" smtClean="0">
                <a:solidFill>
                  <a:srgbClr val="FF0000"/>
                </a:solidFill>
                <a:latin typeface="Bookman Old Style" pitchFamily="18" charset="0"/>
              </a:rPr>
              <a:t> </a:t>
            </a:r>
            <a:r>
              <a:rPr lang="en-US" sz="4000" b="1" dirty="0" smtClean="0">
                <a:solidFill>
                  <a:srgbClr val="FF0000"/>
                </a:solidFill>
                <a:latin typeface="Bookman Old Style" pitchFamily="18" charset="0"/>
              </a:rPr>
              <a:t>Nature Reserve </a:t>
            </a:r>
            <a:r>
              <a:rPr lang="en-US" sz="4000" b="1" dirty="0" err="1" smtClean="0">
                <a:solidFill>
                  <a:srgbClr val="FF0000"/>
                </a:solidFill>
                <a:latin typeface="Bookman Old Style" pitchFamily="18" charset="0"/>
              </a:rPr>
              <a:t>Kivach</a:t>
            </a:r>
            <a:r>
              <a:rPr lang="en-US" sz="4000" b="1" dirty="0" smtClean="0">
                <a:solidFill>
                  <a:srgbClr val="FF0000"/>
                </a:solidFill>
                <a:latin typeface="Bookman Old Style" pitchFamily="18" charset="0"/>
              </a:rPr>
              <a:t> on the </a:t>
            </a:r>
            <a:r>
              <a:rPr lang="en-US" sz="4000" b="1" dirty="0" err="1" smtClean="0">
                <a:solidFill>
                  <a:srgbClr val="FF0000"/>
                </a:solidFill>
                <a:latin typeface="Bookman Old Style" pitchFamily="18" charset="0"/>
              </a:rPr>
              <a:t>Suna</a:t>
            </a:r>
            <a:r>
              <a:rPr lang="en-US" sz="4000" b="1" dirty="0" smtClean="0">
                <a:solidFill>
                  <a:srgbClr val="FF0000"/>
                </a:solidFill>
                <a:latin typeface="Bookman Old Style" pitchFamily="18" charset="0"/>
              </a:rPr>
              <a:t> River, founded in 1932, is one of the oldest in Russia.  </a:t>
            </a:r>
            <a:endParaRPr lang="ru-RU" sz="4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179512" y="116632"/>
            <a:ext cx="8712968" cy="936104"/>
          </a:xfrm>
        </p:spPr>
        <p:txBody>
          <a:bodyPr>
            <a:normAutofit fontScale="90000"/>
          </a:bodyPr>
          <a:lstStyle/>
          <a:p>
            <a:r>
              <a:rPr lang="en-US" b="1" dirty="0" smtClean="0">
                <a:solidFill>
                  <a:srgbClr val="FF0000"/>
                </a:solidFill>
                <a:latin typeface="Bookman Old Style" pitchFamily="18" charset="0"/>
              </a:rPr>
              <a:t>The </a:t>
            </a:r>
            <a:r>
              <a:rPr lang="en-US" b="1" dirty="0" err="1" smtClean="0">
                <a:solidFill>
                  <a:srgbClr val="FF0000"/>
                </a:solidFill>
                <a:latin typeface="Bookman Old Style" pitchFamily="18" charset="0"/>
              </a:rPr>
              <a:t>Vedlozersky</a:t>
            </a:r>
            <a:r>
              <a:rPr lang="en-US" b="1" dirty="0" smtClean="0">
                <a:solidFill>
                  <a:srgbClr val="FF0000"/>
                </a:solidFill>
                <a:latin typeface="Bookman Old Style" pitchFamily="18" charset="0"/>
              </a:rPr>
              <a:t> National Park</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izitop-165\Documents\Downloads\d25bf1d417d5306a4f3e1ab111c2303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936104"/>
          </a:xfrm>
        </p:spPr>
        <p:txBody>
          <a:bodyPr>
            <a:normAutofit fontScale="90000"/>
          </a:bodyPr>
          <a:lstStyle/>
          <a:p>
            <a:r>
              <a:rPr lang="en-US" b="1" dirty="0" smtClean="0">
                <a:solidFill>
                  <a:srgbClr val="FF0000"/>
                </a:solidFill>
                <a:latin typeface="Bookman Old Style" pitchFamily="18" charset="0"/>
              </a:rPr>
              <a:t>The </a:t>
            </a:r>
            <a:r>
              <a:rPr lang="en-US" b="1" dirty="0" err="1" smtClean="0">
                <a:solidFill>
                  <a:srgbClr val="FF0000"/>
                </a:solidFill>
                <a:latin typeface="Bookman Old Style" pitchFamily="18" charset="0"/>
              </a:rPr>
              <a:t>Sortavala</a:t>
            </a:r>
            <a:r>
              <a:rPr lang="en-US" b="1" dirty="0" smtClean="0">
                <a:solidFill>
                  <a:srgbClr val="FF0000"/>
                </a:solidFill>
                <a:latin typeface="Bookman Old Style" pitchFamily="18" charset="0"/>
              </a:rPr>
              <a:t> National Park   </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izitop-165\Documents\Downloads\44cbcbd8d6bd9bce7c95266fd652133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864096"/>
          </a:xfrm>
        </p:spPr>
        <p:txBody>
          <a:bodyPr>
            <a:normAutofit/>
          </a:bodyPr>
          <a:lstStyle/>
          <a:p>
            <a:r>
              <a:rPr lang="en-US" b="1" dirty="0" smtClean="0">
                <a:solidFill>
                  <a:srgbClr val="FF0000"/>
                </a:solidFill>
                <a:latin typeface="Bookman Old Style" pitchFamily="18" charset="0"/>
              </a:rPr>
              <a:t> “White bridges” waterfall </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zitop-165\Documents\Downloads\db9bf16b43e0665afd285820057e9d0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1080120"/>
          </a:xfrm>
        </p:spPr>
        <p:txBody>
          <a:bodyPr>
            <a:normAutofit fontScale="90000"/>
          </a:bodyPr>
          <a:lstStyle/>
          <a:p>
            <a:r>
              <a:rPr lang="en-US" b="1" dirty="0" err="1" smtClean="0">
                <a:solidFill>
                  <a:srgbClr val="FF0000"/>
                </a:solidFill>
                <a:latin typeface="Bookman Old Style" pitchFamily="18" charset="0"/>
              </a:rPr>
              <a:t>Kivakkakoski</a:t>
            </a:r>
            <a:r>
              <a:rPr lang="en-US" b="1" dirty="0" smtClean="0">
                <a:solidFill>
                  <a:srgbClr val="FF0000"/>
                </a:solidFill>
                <a:latin typeface="Bookman Old Style" pitchFamily="18" charset="0"/>
              </a:rPr>
              <a:t> waterfall on the </a:t>
            </a:r>
            <a:r>
              <a:rPr lang="en-US" b="1" dirty="0" err="1" smtClean="0">
                <a:solidFill>
                  <a:srgbClr val="FF0000"/>
                </a:solidFill>
                <a:latin typeface="Bookman Old Style" pitchFamily="18" charset="0"/>
              </a:rPr>
              <a:t>Olanga</a:t>
            </a:r>
            <a:r>
              <a:rPr lang="en-US" b="1" dirty="0" smtClean="0">
                <a:solidFill>
                  <a:srgbClr val="FF0000"/>
                </a:solidFill>
                <a:latin typeface="Bookman Old Style" pitchFamily="18" charset="0"/>
              </a:rPr>
              <a:t> River</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1700808"/>
          </a:xfrm>
        </p:spPr>
        <p:txBody>
          <a:bodyPr>
            <a:noAutofit/>
          </a:bodyPr>
          <a:lstStyle/>
          <a:p>
            <a:pPr algn="just"/>
            <a:r>
              <a:rPr lang="en-US" sz="1800" b="1" dirty="0" smtClean="0">
                <a:latin typeface="Bookman Old Style" pitchFamily="18" charset="0"/>
              </a:rPr>
              <a:t>The Republic of Karelia </a:t>
            </a:r>
            <a:r>
              <a:rPr lang="en-US" sz="1800" dirty="0" smtClean="0">
                <a:latin typeface="Bookman Old Style" pitchFamily="18" charset="0"/>
              </a:rPr>
              <a:t>is a territorial subject of the Russian Federation. It is situated in northern Europe, in the north-western part of Russia. Its area makes up 180 520  km². In the north-east the region is washed by the White Sea. The western border of Karelia (798 km) is the state border of the Russian Federation and Finland, the European Union. </a:t>
            </a:r>
            <a:endParaRPr lang="ru-RU" sz="1800" dirty="0">
              <a:solidFill>
                <a:srgbClr val="0070C0"/>
              </a:solidFill>
              <a:latin typeface="Bookman Old Style" pitchFamily="18" charset="0"/>
            </a:endParaRPr>
          </a:p>
        </p:txBody>
      </p:sp>
      <p:sp>
        <p:nvSpPr>
          <p:cNvPr id="5" name="Заголовок 1"/>
          <p:cNvSpPr>
            <a:spLocks noGrp="1"/>
          </p:cNvSpPr>
          <p:nvPr>
            <p:ph sz="half" idx="2"/>
          </p:nvPr>
        </p:nvSpPr>
        <p:spPr/>
        <p:txBody>
          <a:bodyPr>
            <a:noAutofit/>
          </a:bodyPr>
          <a:lstStyle/>
          <a:p>
            <a:pPr>
              <a:buNone/>
            </a:pPr>
            <a:r>
              <a:rPr lang="en-US" sz="3200" dirty="0" smtClean="0">
                <a:latin typeface="Bookman Old Style" pitchFamily="18" charset="0"/>
              </a:rPr>
              <a:t/>
            </a:r>
            <a:br>
              <a:rPr lang="en-US" sz="3200" dirty="0" smtClean="0">
                <a:latin typeface="Bookman Old Style" pitchFamily="18" charset="0"/>
              </a:rPr>
            </a:br>
            <a:endParaRPr lang="ru-RU" sz="3200" dirty="0">
              <a:latin typeface="Bookman Old Style" pitchFamily="18" charset="0"/>
            </a:endParaRPr>
          </a:p>
        </p:txBody>
      </p:sp>
      <p:pic>
        <p:nvPicPr>
          <p:cNvPr id="6" name="Рисунок 5" descr="Герб Карелии — Википедия"/>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932040" y="1772816"/>
            <a:ext cx="3888432" cy="4824536"/>
          </a:xfrm>
          <a:prstGeom prst="rect">
            <a:avLst/>
          </a:prstGeom>
          <a:noFill/>
          <a:ln>
            <a:noFill/>
          </a:ln>
        </p:spPr>
      </p:pic>
      <p:pic>
        <p:nvPicPr>
          <p:cNvPr id="7" name="Picture 2" descr="C:\Users\izitop-165\Documents\Downloads\karelia-republic-map.gif"/>
          <p:cNvPicPr>
            <a:picLocks noGrp="1" noChangeAspect="1" noChangeArrowheads="1"/>
          </p:cNvPicPr>
          <p:nvPr>
            <p:ph sz="half" idx="1"/>
          </p:nvPr>
        </p:nvPicPr>
        <p:blipFill>
          <a:blip r:embed="rId3" cstate="print"/>
          <a:srcRect/>
          <a:stretch>
            <a:fillRect/>
          </a:stretch>
        </p:blipFill>
        <p:spPr bwMode="auto">
          <a:xfrm>
            <a:off x="179512" y="1556792"/>
            <a:ext cx="4320480" cy="51845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zitop-165\Documents\Downloads\69361ce123cb2810f3ea6d3c1a4d429f.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504" y="188640"/>
            <a:ext cx="8856984" cy="792088"/>
          </a:xfrm>
        </p:spPr>
        <p:txBody>
          <a:bodyPr>
            <a:normAutofit fontScale="90000"/>
          </a:bodyPr>
          <a:lstStyle/>
          <a:p>
            <a:r>
              <a:rPr lang="en-US" b="1" dirty="0" err="1" smtClean="0">
                <a:solidFill>
                  <a:srgbClr val="FF0000"/>
                </a:solidFill>
                <a:latin typeface="Bookman Old Style" pitchFamily="18" charset="0"/>
              </a:rPr>
              <a:t>Kostomukshsky</a:t>
            </a:r>
            <a:r>
              <a:rPr lang="en-US" b="1" dirty="0" smtClean="0">
                <a:solidFill>
                  <a:srgbClr val="FF0000"/>
                </a:solidFill>
                <a:latin typeface="Bookman Old Style" pitchFamily="18" charset="0"/>
              </a:rPr>
              <a:t> State Natural Reserve</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zitop-165\Documents\Downloads\95150355d3ac521310a52d5a63ce0d0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792088"/>
          </a:xfrm>
        </p:spPr>
        <p:txBody>
          <a:bodyPr>
            <a:noAutofit/>
          </a:bodyPr>
          <a:lstStyle/>
          <a:p>
            <a:r>
              <a:rPr lang="en-US" sz="5400" b="1" dirty="0" smtClean="0">
                <a:solidFill>
                  <a:srgbClr val="FF0000"/>
                </a:solidFill>
                <a:latin typeface="Bookman Old Style" pitchFamily="18" charset="0"/>
              </a:rPr>
              <a:t>Lake Ladoga </a:t>
            </a:r>
            <a:endParaRPr lang="ru-RU" sz="54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zitop-165\Documents\Downloads\a1c28c5427146e53de4dfb09573653e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1008112"/>
          </a:xfrm>
        </p:spPr>
        <p:txBody>
          <a:bodyPr>
            <a:normAutofit/>
          </a:bodyPr>
          <a:lstStyle/>
          <a:p>
            <a:r>
              <a:rPr lang="en-US" sz="4800" b="1" dirty="0" smtClean="0">
                <a:solidFill>
                  <a:srgbClr val="FF0000"/>
                </a:solidFill>
                <a:latin typeface="Bookman Old Style" pitchFamily="18" charset="0"/>
              </a:rPr>
              <a:t>Lake Onega </a:t>
            </a:r>
            <a:endParaRPr lang="ru-RU" sz="48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zitop-165\Documents\Downloads\36fd7bcc1c1f83071f9d8175dae572a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188640"/>
            <a:ext cx="8229600" cy="792088"/>
          </a:xfrm>
        </p:spPr>
        <p:txBody>
          <a:bodyPr/>
          <a:lstStyle/>
          <a:p>
            <a:r>
              <a:rPr lang="en-US" b="1" dirty="0" err="1" smtClean="0">
                <a:solidFill>
                  <a:srgbClr val="FF0000"/>
                </a:solidFill>
                <a:latin typeface="Bookman Old Style" pitchFamily="18" charset="0"/>
              </a:rPr>
              <a:t>Janisjarvi</a:t>
            </a:r>
            <a:r>
              <a:rPr lang="en-US" b="1" dirty="0" smtClean="0">
                <a:solidFill>
                  <a:srgbClr val="FF0000"/>
                </a:solidFill>
                <a:latin typeface="Bookman Old Style" pitchFamily="18" charset="0"/>
              </a:rPr>
              <a:t> lake</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zitop-165\Documents\Downloads\6769bdc50e450f65e2a853e5a9c2a1fa.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720080"/>
          </a:xfrm>
        </p:spPr>
        <p:txBody>
          <a:bodyPr>
            <a:noAutofit/>
          </a:bodyPr>
          <a:lstStyle/>
          <a:p>
            <a:r>
              <a:rPr lang="en-US" sz="4800" b="1" dirty="0" smtClean="0">
                <a:solidFill>
                  <a:srgbClr val="FF0000"/>
                </a:solidFill>
                <a:latin typeface="Bookman Old Style" pitchFamily="18" charset="0"/>
              </a:rPr>
              <a:t>Ur lake</a:t>
            </a:r>
            <a:endParaRPr lang="ru-RU" sz="48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zitop-165\Documents\Downloads\2f509f9e664fbc750dc18a6fa032c54f.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864096"/>
          </a:xfrm>
        </p:spPr>
        <p:txBody>
          <a:bodyPr>
            <a:normAutofit/>
          </a:bodyPr>
          <a:lstStyle/>
          <a:p>
            <a:r>
              <a:rPr lang="en-US" sz="4800" b="1" dirty="0" err="1" smtClean="0">
                <a:solidFill>
                  <a:srgbClr val="FF0000"/>
                </a:solidFill>
                <a:latin typeface="Bookman Old Style" pitchFamily="18" charset="0"/>
              </a:rPr>
              <a:t>Vyg</a:t>
            </a:r>
            <a:r>
              <a:rPr lang="en-US" sz="4800" b="1" dirty="0" smtClean="0">
                <a:solidFill>
                  <a:srgbClr val="FF0000"/>
                </a:solidFill>
                <a:latin typeface="Bookman Old Style" pitchFamily="18" charset="0"/>
              </a:rPr>
              <a:t> lake</a:t>
            </a:r>
            <a:endParaRPr lang="ru-RU" sz="48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zitop-165\Documents\Downloads\737bc60f3e0c058699ca29ced235dfd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116632"/>
            <a:ext cx="8712968" cy="1368152"/>
          </a:xfrm>
        </p:spPr>
        <p:txBody>
          <a:bodyPr>
            <a:normAutofit fontScale="90000"/>
          </a:bodyPr>
          <a:lstStyle/>
          <a:p>
            <a:pPr lvl="0"/>
            <a:r>
              <a:rPr lang="en-US" b="1" dirty="0" smtClean="0">
                <a:solidFill>
                  <a:srgbClr val="FF0000"/>
                </a:solidFill>
                <a:latin typeface="Bookman Old Style" pitchFamily="18" charset="0"/>
              </a:rPr>
              <a:t/>
            </a:r>
            <a:br>
              <a:rPr lang="en-US" b="1" dirty="0" smtClean="0">
                <a:solidFill>
                  <a:srgbClr val="FF0000"/>
                </a:solidFill>
                <a:latin typeface="Bookman Old Style" pitchFamily="18" charset="0"/>
              </a:rPr>
            </a:br>
            <a:r>
              <a:rPr lang="en-US" sz="4000" b="1" dirty="0" err="1" smtClean="0">
                <a:solidFill>
                  <a:srgbClr val="FF0000"/>
                </a:solidFill>
                <a:latin typeface="Bookman Old Style" pitchFamily="18" charset="0"/>
              </a:rPr>
              <a:t>Petroglyphs</a:t>
            </a:r>
            <a:r>
              <a:rPr lang="en-US" sz="4000" b="1" dirty="0" smtClean="0">
                <a:solidFill>
                  <a:srgbClr val="FF0000"/>
                </a:solidFill>
                <a:latin typeface="Bookman Old Style" pitchFamily="18" charset="0"/>
              </a:rPr>
              <a:t> of Lake Onega are images of the Neolithic period </a:t>
            </a:r>
            <a:br>
              <a:rPr lang="en-US" sz="4000" b="1" dirty="0" smtClean="0">
                <a:solidFill>
                  <a:srgbClr val="FF0000"/>
                </a:solidFill>
                <a:latin typeface="Bookman Old Style" pitchFamily="18" charset="0"/>
              </a:rPr>
            </a:br>
            <a:r>
              <a:rPr lang="en-US" sz="4000" b="1" dirty="0" smtClean="0">
                <a:solidFill>
                  <a:srgbClr val="FF0000"/>
                </a:solidFill>
                <a:latin typeface="Bookman Old Style" pitchFamily="18" charset="0"/>
              </a:rPr>
              <a:t>near </a:t>
            </a:r>
            <a:r>
              <a:rPr lang="en-US" sz="4000" b="1" dirty="0" err="1" smtClean="0">
                <a:solidFill>
                  <a:srgbClr val="FF0000"/>
                </a:solidFill>
                <a:latin typeface="Bookman Old Style" pitchFamily="18" charset="0"/>
              </a:rPr>
              <a:t>Pudozh</a:t>
            </a:r>
            <a:r>
              <a:rPr lang="en-US" sz="4000" b="1" dirty="0" smtClean="0">
                <a:solidFill>
                  <a:srgbClr val="FF0000"/>
                </a:solidFill>
                <a:latin typeface="Bookman Old Style" pitchFamily="18" charset="0"/>
              </a:rPr>
              <a:t>.</a:t>
            </a:r>
            <a:r>
              <a:rPr lang="ru-RU" dirty="0" smtClean="0"/>
              <a:t/>
            </a:r>
            <a:br>
              <a:rPr lang="ru-RU" dirty="0" smtClean="0"/>
            </a:b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zitop-165\Documents\Downloads\738ee089f85b50942a7b04eadb09a53d.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16632"/>
            <a:ext cx="8784976" cy="1512168"/>
          </a:xfrm>
        </p:spPr>
        <p:txBody>
          <a:bodyPr>
            <a:normAutofit fontScale="90000"/>
          </a:bodyPr>
          <a:lstStyle/>
          <a:p>
            <a:pPr lvl="0"/>
            <a:r>
              <a:rPr lang="en-US" sz="3600" b="1" dirty="0" smtClean="0">
                <a:solidFill>
                  <a:srgbClr val="FF0000"/>
                </a:solidFill>
                <a:latin typeface="Bookman Old Style" pitchFamily="18" charset="0"/>
              </a:rPr>
              <a:t/>
            </a:r>
            <a:br>
              <a:rPr lang="en-US" sz="3600" b="1" dirty="0" smtClean="0">
                <a:solidFill>
                  <a:srgbClr val="FF0000"/>
                </a:solidFill>
                <a:latin typeface="Bookman Old Style" pitchFamily="18" charset="0"/>
              </a:rPr>
            </a:br>
            <a:r>
              <a:rPr lang="en-US" sz="3600" b="1" dirty="0" smtClean="0">
                <a:solidFill>
                  <a:srgbClr val="FF0000"/>
                </a:solidFill>
                <a:latin typeface="Bookman Old Style" pitchFamily="18" charset="0"/>
              </a:rPr>
              <a:t>The White Sea </a:t>
            </a:r>
            <a:r>
              <a:rPr lang="en-US" sz="3600" b="1" dirty="0" err="1" smtClean="0">
                <a:solidFill>
                  <a:srgbClr val="FF0000"/>
                </a:solidFill>
                <a:latin typeface="Bookman Old Style" pitchFamily="18" charset="0"/>
              </a:rPr>
              <a:t>petroglyphs</a:t>
            </a:r>
            <a:r>
              <a:rPr lang="en-US" sz="3600" b="1" dirty="0" smtClean="0">
                <a:solidFill>
                  <a:srgbClr val="FF0000"/>
                </a:solidFill>
                <a:latin typeface="Bookman Old Style" pitchFamily="18" charset="0"/>
              </a:rPr>
              <a:t> are</a:t>
            </a:r>
            <a:r>
              <a:rPr lang="en-US" sz="3600" dirty="0" smtClean="0"/>
              <a:t> </a:t>
            </a:r>
            <a:r>
              <a:rPr lang="en-US" sz="3600" b="1" dirty="0" smtClean="0">
                <a:solidFill>
                  <a:srgbClr val="FF0000"/>
                </a:solidFill>
                <a:latin typeface="Bookman Old Style" pitchFamily="18" charset="0"/>
              </a:rPr>
              <a:t>ancient pictures carved into the rocks near </a:t>
            </a:r>
            <a:r>
              <a:rPr lang="en-US" sz="3600" b="1" dirty="0" err="1" smtClean="0">
                <a:solidFill>
                  <a:srgbClr val="FF0000"/>
                </a:solidFill>
                <a:latin typeface="Bookman Old Style" pitchFamily="18" charset="0"/>
              </a:rPr>
              <a:t>Belomorsk</a:t>
            </a:r>
            <a:r>
              <a:rPr lang="en-US" sz="3600" b="1" dirty="0" smtClean="0">
                <a:solidFill>
                  <a:srgbClr val="FF0000"/>
                </a:solidFill>
                <a:latin typeface="Bookman Old Style" pitchFamily="18" charset="0"/>
              </a:rPr>
              <a:t>.</a:t>
            </a:r>
            <a:r>
              <a:rPr lang="ru-RU" dirty="0" smtClean="0"/>
              <a:t/>
            </a:r>
            <a:br>
              <a:rPr lang="ru-RU" dirty="0" smtClean="0"/>
            </a:b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izitop-165\Documents\Downloads\5d46ee770d097a64f28525a5ef8e631b.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936104"/>
          </a:xfrm>
        </p:spPr>
        <p:txBody>
          <a:bodyPr>
            <a:normAutofit/>
          </a:bodyPr>
          <a:lstStyle/>
          <a:p>
            <a:r>
              <a:rPr lang="en-US" b="1" dirty="0" smtClean="0">
                <a:solidFill>
                  <a:srgbClr val="FF0000"/>
                </a:solidFill>
                <a:latin typeface="Bookman Old Style" pitchFamily="18" charset="0"/>
              </a:rPr>
              <a:t>Mount </a:t>
            </a:r>
            <a:r>
              <a:rPr lang="en-US" b="1" dirty="0" err="1" smtClean="0">
                <a:solidFill>
                  <a:srgbClr val="FF0000"/>
                </a:solidFill>
                <a:latin typeface="Bookman Old Style" pitchFamily="18" charset="0"/>
              </a:rPr>
              <a:t>Vottovaara</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izitop-165\Documents\Downloads\2d78ed96a06a9c4de5ecb5cdca0d0add.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936104"/>
          </a:xfrm>
        </p:spPr>
        <p:txBody>
          <a:bodyPr/>
          <a:lstStyle/>
          <a:p>
            <a:r>
              <a:rPr lang="en-US" b="1" dirty="0" smtClean="0">
                <a:solidFill>
                  <a:srgbClr val="FF0000"/>
                </a:solidFill>
                <a:latin typeface="Bookman Old Style" pitchFamily="18" charset="0"/>
              </a:rPr>
              <a:t>Mount </a:t>
            </a:r>
            <a:r>
              <a:rPr lang="en-US" b="1" dirty="0" err="1" smtClean="0">
                <a:solidFill>
                  <a:srgbClr val="FF0000"/>
                </a:solidFill>
                <a:latin typeface="Bookman Old Style" pitchFamily="18" charset="0"/>
              </a:rPr>
              <a:t>Paaso</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zitop-165\Documents\Downloads\34233058_m.jpg"/>
          <p:cNvPicPr>
            <a:picLocks noGrp="1" noChangeAspect="1" noChangeArrowheads="1"/>
          </p:cNvPicPr>
          <p:nvPr>
            <p:ph idx="1"/>
          </p:nvPr>
        </p:nvPicPr>
        <p:blipFill>
          <a:blip r:embed="rId2" cstate="print"/>
          <a:srcRect/>
          <a:stretch>
            <a:fillRect/>
          </a:stretch>
        </p:blipFill>
        <p:spPr bwMode="auto">
          <a:xfrm>
            <a:off x="-14239" y="0"/>
            <a:ext cx="9158239" cy="6858000"/>
          </a:xfrm>
          <a:prstGeom prst="rect">
            <a:avLst/>
          </a:prstGeom>
          <a:noFill/>
        </p:spPr>
      </p:pic>
      <p:sp>
        <p:nvSpPr>
          <p:cNvPr id="2" name="Заголовок 1"/>
          <p:cNvSpPr>
            <a:spLocks noGrp="1"/>
          </p:cNvSpPr>
          <p:nvPr>
            <p:ph type="title"/>
          </p:nvPr>
        </p:nvSpPr>
        <p:spPr>
          <a:xfrm>
            <a:off x="3995936" y="548680"/>
            <a:ext cx="4536504" cy="3888432"/>
          </a:xfrm>
        </p:spPr>
        <p:txBody>
          <a:bodyPr>
            <a:normAutofit/>
          </a:bodyPr>
          <a:lstStyle/>
          <a:p>
            <a:r>
              <a:rPr lang="en-US" sz="2800" b="1" dirty="0" smtClean="0">
                <a:solidFill>
                  <a:srgbClr val="0070C0"/>
                </a:solidFill>
                <a:latin typeface="Bookman Old Style" pitchFamily="18" charset="0"/>
              </a:rPr>
              <a:t>The capital </a:t>
            </a:r>
            <a:r>
              <a:rPr lang="en-US" sz="2800" dirty="0" smtClean="0">
                <a:solidFill>
                  <a:srgbClr val="0070C0"/>
                </a:solidFill>
                <a:latin typeface="Bookman Old Style" pitchFamily="18" charset="0"/>
              </a:rPr>
              <a:t>of the region is </a:t>
            </a:r>
            <a:r>
              <a:rPr lang="en-US" sz="2800" b="1" dirty="0" smtClean="0">
                <a:solidFill>
                  <a:srgbClr val="0070C0"/>
                </a:solidFill>
                <a:latin typeface="Bookman Old Style" pitchFamily="18" charset="0"/>
              </a:rPr>
              <a:t>Petrozavodsk </a:t>
            </a:r>
            <a:r>
              <a:rPr lang="en-US" sz="2800" dirty="0" smtClean="0">
                <a:solidFill>
                  <a:srgbClr val="0070C0"/>
                </a:solidFill>
                <a:latin typeface="Bookman Old Style" pitchFamily="18" charset="0"/>
              </a:rPr>
              <a:t>(275,000).</a:t>
            </a:r>
            <a:r>
              <a:rPr lang="en-US" sz="2800" dirty="0" smtClean="0"/>
              <a:t> </a:t>
            </a:r>
            <a:r>
              <a:rPr lang="en-US" sz="2800" dirty="0" smtClean="0">
                <a:solidFill>
                  <a:srgbClr val="0070C0"/>
                </a:solidFill>
                <a:latin typeface="Bookman Old Style" pitchFamily="18" charset="0"/>
              </a:rPr>
              <a:t>The largest cities in Karelia are </a:t>
            </a:r>
            <a:r>
              <a:rPr lang="en-US" sz="2800" dirty="0" err="1" smtClean="0">
                <a:solidFill>
                  <a:srgbClr val="0070C0"/>
                </a:solidFill>
                <a:latin typeface="Bookman Old Style" pitchFamily="18" charset="0"/>
              </a:rPr>
              <a:t>Kondopoga</a:t>
            </a:r>
            <a:r>
              <a:rPr lang="en-US" sz="2800" dirty="0" smtClean="0">
                <a:solidFill>
                  <a:srgbClr val="0070C0"/>
                </a:solidFill>
                <a:latin typeface="Bookman Old Style" pitchFamily="18" charset="0"/>
              </a:rPr>
              <a:t> (31</a:t>
            </a:r>
            <a:r>
              <a:rPr lang="ru-RU" sz="2800" dirty="0" smtClean="0">
                <a:solidFill>
                  <a:srgbClr val="0070C0"/>
                </a:solidFill>
                <a:latin typeface="Bookman Old Style" pitchFamily="18" charset="0"/>
              </a:rPr>
              <a:t> </a:t>
            </a:r>
            <a:r>
              <a:rPr lang="en-US" sz="2800" dirty="0" smtClean="0">
                <a:solidFill>
                  <a:srgbClr val="0070C0"/>
                </a:solidFill>
                <a:latin typeface="Bookman Old Style" pitchFamily="18" charset="0"/>
              </a:rPr>
              <a:t>000), </a:t>
            </a:r>
            <a:r>
              <a:rPr lang="en-US" sz="2800" dirty="0" err="1" smtClean="0">
                <a:solidFill>
                  <a:srgbClr val="0070C0"/>
                </a:solidFill>
                <a:latin typeface="Bookman Old Style" pitchFamily="18" charset="0"/>
              </a:rPr>
              <a:t>Kostomuksha</a:t>
            </a:r>
            <a:r>
              <a:rPr lang="en-US" sz="2800" dirty="0" smtClean="0">
                <a:solidFill>
                  <a:srgbClr val="0070C0"/>
                </a:solidFill>
                <a:latin typeface="Bookman Old Style" pitchFamily="18" charset="0"/>
              </a:rPr>
              <a:t> (29</a:t>
            </a:r>
            <a:r>
              <a:rPr lang="ru-RU" sz="2800" dirty="0" smtClean="0">
                <a:solidFill>
                  <a:srgbClr val="0070C0"/>
                </a:solidFill>
                <a:latin typeface="Bookman Old Style" pitchFamily="18" charset="0"/>
              </a:rPr>
              <a:t> </a:t>
            </a:r>
            <a:r>
              <a:rPr lang="en-US" sz="2800" dirty="0" smtClean="0">
                <a:solidFill>
                  <a:srgbClr val="0070C0"/>
                </a:solidFill>
                <a:latin typeface="Bookman Old Style" pitchFamily="18" charset="0"/>
              </a:rPr>
              <a:t>000), </a:t>
            </a:r>
            <a:r>
              <a:rPr lang="en-US" sz="2800" dirty="0" err="1" smtClean="0">
                <a:solidFill>
                  <a:srgbClr val="0070C0"/>
                </a:solidFill>
                <a:latin typeface="Bookman Old Style" pitchFamily="18" charset="0"/>
              </a:rPr>
              <a:t>Segezha</a:t>
            </a:r>
            <a:r>
              <a:rPr lang="en-US" sz="2800" dirty="0" smtClean="0">
                <a:solidFill>
                  <a:srgbClr val="0070C0"/>
                </a:solidFill>
                <a:latin typeface="Bookman Old Style" pitchFamily="18" charset="0"/>
              </a:rPr>
              <a:t> (27</a:t>
            </a:r>
            <a:r>
              <a:rPr lang="ru-RU" sz="2800" dirty="0" smtClean="0">
                <a:solidFill>
                  <a:srgbClr val="0070C0"/>
                </a:solidFill>
                <a:latin typeface="Bookman Old Style" pitchFamily="18" charset="0"/>
              </a:rPr>
              <a:t> </a:t>
            </a:r>
            <a:r>
              <a:rPr lang="en-US" sz="2800" dirty="0" smtClean="0">
                <a:solidFill>
                  <a:srgbClr val="0070C0"/>
                </a:solidFill>
                <a:latin typeface="Bookman Old Style" pitchFamily="18" charset="0"/>
              </a:rPr>
              <a:t>000).</a:t>
            </a:r>
            <a:r>
              <a:rPr lang="ru-RU" sz="2800" dirty="0" smtClean="0"/>
              <a:t/>
            </a:r>
            <a:br>
              <a:rPr lang="ru-RU" sz="2800" dirty="0" smtClean="0"/>
            </a:br>
            <a:endParaRPr lang="ru-RU" sz="2800"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izitop-165\Documents\Downloads\89a312953b31d8720c4ddb6ac9ce7bd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792088"/>
          </a:xfrm>
        </p:spPr>
        <p:txBody>
          <a:bodyPr>
            <a:normAutofit/>
          </a:bodyPr>
          <a:lstStyle/>
          <a:p>
            <a:r>
              <a:rPr lang="en-US" b="1" dirty="0" err="1" smtClean="0">
                <a:solidFill>
                  <a:srgbClr val="FF0000"/>
                </a:solidFill>
                <a:latin typeface="Bookman Old Style" pitchFamily="18" charset="0"/>
              </a:rPr>
              <a:t>Girvas</a:t>
            </a:r>
            <a:r>
              <a:rPr lang="en-US" b="1" dirty="0" smtClean="0">
                <a:solidFill>
                  <a:srgbClr val="FF0000"/>
                </a:solidFill>
                <a:latin typeface="Bookman Old Style" pitchFamily="18" charset="0"/>
              </a:rPr>
              <a:t> volcano</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zitop-165\Documents\Downloads\f437e4ea0d3138c16a16854a5a559ecc.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16632"/>
            <a:ext cx="8784976" cy="2304256"/>
          </a:xfrm>
        </p:spPr>
        <p:txBody>
          <a:bodyPr>
            <a:normAutofit fontScale="90000"/>
          </a:bodyPr>
          <a:lstStyle/>
          <a:p>
            <a:pPr lvl="0"/>
            <a:r>
              <a:rPr lang="en-US" sz="4000" b="1" dirty="0" smtClean="0">
                <a:solidFill>
                  <a:srgbClr val="FF0000"/>
                </a:solidFill>
                <a:latin typeface="Bookman Old Style" pitchFamily="18" charset="0"/>
              </a:rPr>
              <a:t/>
            </a:r>
            <a:br>
              <a:rPr lang="en-US" sz="4000" b="1" dirty="0" smtClean="0">
                <a:solidFill>
                  <a:srgbClr val="FF0000"/>
                </a:solidFill>
                <a:latin typeface="Bookman Old Style" pitchFamily="18" charset="0"/>
              </a:rPr>
            </a:br>
            <a:r>
              <a:rPr lang="en-US" sz="4000" b="1" dirty="0" smtClean="0">
                <a:solidFill>
                  <a:srgbClr val="FF0000"/>
                </a:solidFill>
                <a:latin typeface="Bookman Old Style" pitchFamily="18" charset="0"/>
              </a:rPr>
              <a:t>The first Russian spa resort “</a:t>
            </a:r>
            <a:r>
              <a:rPr lang="en-US" sz="4000" b="1" dirty="0" err="1" smtClean="0">
                <a:solidFill>
                  <a:srgbClr val="FF0000"/>
                </a:solidFill>
                <a:latin typeface="Bookman Old Style" pitchFamily="18" charset="0"/>
              </a:rPr>
              <a:t>Marcial</a:t>
            </a:r>
            <a:r>
              <a:rPr lang="en-US" sz="4000" b="1" dirty="0" smtClean="0">
                <a:solidFill>
                  <a:srgbClr val="FF0000"/>
                </a:solidFill>
                <a:latin typeface="Bookman Old Style" pitchFamily="18" charset="0"/>
              </a:rPr>
              <a:t> Waters”</a:t>
            </a:r>
            <a:r>
              <a:rPr lang="en-US" sz="4000" dirty="0" smtClean="0">
                <a:solidFill>
                  <a:srgbClr val="FF0000"/>
                </a:solidFill>
              </a:rPr>
              <a:t> </a:t>
            </a:r>
            <a:r>
              <a:rPr lang="en-US" sz="4000" b="1" dirty="0" smtClean="0">
                <a:solidFill>
                  <a:srgbClr val="FF0000"/>
                </a:solidFill>
                <a:latin typeface="Bookman Old Style" pitchFamily="18" charset="0"/>
              </a:rPr>
              <a:t>was founded by decree of Peter the Great in 1719.</a:t>
            </a:r>
            <a:r>
              <a:rPr lang="ru-RU" dirty="0" smtClean="0"/>
              <a:t/>
            </a:r>
            <a:br>
              <a:rPr lang="ru-RU" dirty="0" smtClean="0"/>
            </a:br>
            <a:r>
              <a:rPr lang="en-US" b="1" dirty="0" smtClean="0">
                <a:solidFill>
                  <a:srgbClr val="FF0000"/>
                </a:solidFill>
                <a:latin typeface="Bookman Old Style" pitchFamily="18" charset="0"/>
              </a:rPr>
              <a:t/>
            </a:r>
            <a:br>
              <a:rPr lang="en-US" b="1" dirty="0" smtClean="0">
                <a:solidFill>
                  <a:srgbClr val="FF0000"/>
                </a:solidFill>
                <a:latin typeface="Bookman Old Style" pitchFamily="18" charset="0"/>
              </a:rPr>
            </a:br>
            <a:r>
              <a:rPr lang="en-US" b="1" dirty="0" smtClean="0">
                <a:solidFill>
                  <a:srgbClr val="FF0000"/>
                </a:solidFill>
                <a:latin typeface="Bookman Old Style" pitchFamily="18" charset="0"/>
              </a:rPr>
              <a:t> </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zitop-165\Documents\Downloads\360d154ac1465e1b0fb8e03f3b23ece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1512168"/>
          </a:xfrm>
        </p:spPr>
        <p:txBody>
          <a:bodyPr>
            <a:normAutofit fontScale="90000"/>
          </a:bodyPr>
          <a:lstStyle/>
          <a:p>
            <a:r>
              <a:rPr lang="en-US" b="1" dirty="0" smtClean="0">
                <a:solidFill>
                  <a:srgbClr val="FF0000"/>
                </a:solidFill>
                <a:latin typeface="Bookman Old Style" pitchFamily="18" charset="0"/>
              </a:rPr>
              <a:t/>
            </a:r>
            <a:br>
              <a:rPr lang="en-US" b="1" dirty="0" smtClean="0">
                <a:solidFill>
                  <a:srgbClr val="FF0000"/>
                </a:solidFill>
                <a:latin typeface="Bookman Old Style" pitchFamily="18" charset="0"/>
              </a:rPr>
            </a:br>
            <a:r>
              <a:rPr lang="en-US" b="1" dirty="0" smtClean="0">
                <a:solidFill>
                  <a:srgbClr val="FF0000"/>
                </a:solidFill>
                <a:latin typeface="Bookman Old Style" pitchFamily="18" charset="0"/>
              </a:rPr>
              <a:t>Architectural ensemble of </a:t>
            </a:r>
            <a:r>
              <a:rPr lang="en-US" b="1" dirty="0" err="1" smtClean="0">
                <a:solidFill>
                  <a:srgbClr val="FF0000"/>
                </a:solidFill>
                <a:latin typeface="Bookman Old Style" pitchFamily="18" charset="0"/>
              </a:rPr>
              <a:t>Ilyinsky</a:t>
            </a:r>
            <a:r>
              <a:rPr lang="en-US" b="1" dirty="0" smtClean="0">
                <a:solidFill>
                  <a:srgbClr val="FF0000"/>
                </a:solidFill>
                <a:latin typeface="Bookman Old Style" pitchFamily="18" charset="0"/>
              </a:rPr>
              <a:t> churchyard </a:t>
            </a:r>
            <a:r>
              <a:rPr lang="ru-RU" dirty="0" smtClean="0"/>
              <a:t/>
            </a:r>
            <a:br>
              <a:rPr lang="ru-RU" dirty="0" smtClean="0"/>
            </a:b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zitop-165\Documents\Downloads\d610981b78efec79f190de8afec680c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792088"/>
          </a:xfrm>
        </p:spPr>
        <p:txBody>
          <a:bodyPr>
            <a:normAutofit/>
          </a:bodyPr>
          <a:lstStyle/>
          <a:p>
            <a:r>
              <a:rPr lang="en-US" b="1" dirty="0" smtClean="0">
                <a:solidFill>
                  <a:srgbClr val="FF0000"/>
                </a:solidFill>
                <a:latin typeface="Bookman Old Style" pitchFamily="18" charset="0"/>
              </a:rPr>
              <a:t>Murom Monastery</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zitop-165\Documents\Downloads\4faf880fa5bc5913db5aae56b1b386c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792088"/>
          </a:xfrm>
        </p:spPr>
        <p:txBody>
          <a:bodyPr>
            <a:noAutofit/>
          </a:bodyPr>
          <a:lstStyle/>
          <a:p>
            <a:r>
              <a:rPr lang="en-US" sz="4800" b="1" dirty="0" smtClean="0">
                <a:solidFill>
                  <a:srgbClr val="FF0000"/>
                </a:solidFill>
                <a:latin typeface="Bookman Old Style" pitchFamily="18" charset="0"/>
              </a:rPr>
              <a:t>The village of </a:t>
            </a:r>
            <a:r>
              <a:rPr lang="en-US" sz="4800" b="1" dirty="0" err="1" smtClean="0">
                <a:solidFill>
                  <a:srgbClr val="FF0000"/>
                </a:solidFill>
                <a:latin typeface="Bookman Old Style" pitchFamily="18" charset="0"/>
              </a:rPr>
              <a:t>Kinerma</a:t>
            </a:r>
            <a:endParaRPr lang="ru-RU" sz="48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zitop-165\Documents\Downloads\6bbbafbeeec2d42bd6098af7f2367eae.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504" y="188640"/>
            <a:ext cx="8928992" cy="1872208"/>
          </a:xfrm>
        </p:spPr>
        <p:txBody>
          <a:bodyPr>
            <a:noAutofit/>
          </a:bodyPr>
          <a:lstStyle/>
          <a:p>
            <a:r>
              <a:rPr lang="en-US" sz="3600" b="1" dirty="0" smtClean="0">
                <a:solidFill>
                  <a:srgbClr val="FF0000"/>
                </a:solidFill>
                <a:latin typeface="Bookman Old Style" pitchFamily="18" charset="0"/>
              </a:rPr>
              <a:t>The Church of the Epiphany in the village of </a:t>
            </a:r>
            <a:r>
              <a:rPr lang="en-US" sz="3600" b="1" dirty="0" err="1" smtClean="0">
                <a:solidFill>
                  <a:srgbClr val="FF0000"/>
                </a:solidFill>
                <a:latin typeface="Bookman Old Style" pitchFamily="18" charset="0"/>
              </a:rPr>
              <a:t>Chelmuzhi</a:t>
            </a:r>
            <a:r>
              <a:rPr lang="en-US" sz="3600" b="1" dirty="0" smtClean="0">
                <a:solidFill>
                  <a:srgbClr val="FF0000"/>
                </a:solidFill>
                <a:latin typeface="Bookman Old Style" pitchFamily="18" charset="0"/>
              </a:rPr>
              <a:t> </a:t>
            </a:r>
            <a:br>
              <a:rPr lang="en-US" sz="3600" b="1" dirty="0" smtClean="0">
                <a:solidFill>
                  <a:srgbClr val="FF0000"/>
                </a:solidFill>
                <a:latin typeface="Bookman Old Style" pitchFamily="18" charset="0"/>
              </a:rPr>
            </a:br>
            <a:endParaRPr lang="ru-RU" sz="36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zitop-165\Documents\Downloads\cabca74536435c02e0e9ccbf4d3246b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504" y="116632"/>
            <a:ext cx="8928992" cy="720080"/>
          </a:xfrm>
        </p:spPr>
        <p:txBody>
          <a:bodyPr>
            <a:noAutofit/>
          </a:bodyPr>
          <a:lstStyle/>
          <a:p>
            <a:pPr lvl="0"/>
            <a:r>
              <a:rPr lang="ru-RU" sz="3600" b="1" dirty="0" smtClean="0">
                <a:solidFill>
                  <a:srgbClr val="FF0000"/>
                </a:solidFill>
                <a:latin typeface="Bookman Old Style" pitchFamily="18" charset="0"/>
              </a:rPr>
              <a:t/>
            </a:r>
            <a:br>
              <a:rPr lang="ru-RU" sz="3600" b="1" dirty="0" smtClean="0">
                <a:solidFill>
                  <a:srgbClr val="FF0000"/>
                </a:solidFill>
                <a:latin typeface="Bookman Old Style" pitchFamily="18" charset="0"/>
              </a:rPr>
            </a:br>
            <a:r>
              <a:rPr lang="ru-RU" sz="3600" b="1" dirty="0" smtClean="0">
                <a:solidFill>
                  <a:srgbClr val="FF0000"/>
                </a:solidFill>
                <a:latin typeface="Bookman Old Style" pitchFamily="18" charset="0"/>
              </a:rPr>
              <a:t/>
            </a:r>
            <a:br>
              <a:rPr lang="ru-RU" sz="3600" b="1" dirty="0" smtClean="0">
                <a:solidFill>
                  <a:srgbClr val="FF0000"/>
                </a:solidFill>
                <a:latin typeface="Bookman Old Style" pitchFamily="18" charset="0"/>
              </a:rPr>
            </a:br>
            <a:r>
              <a:rPr lang="en-US" sz="3200" b="1" dirty="0" smtClean="0">
                <a:solidFill>
                  <a:srgbClr val="FF0000"/>
                </a:solidFill>
                <a:latin typeface="Bookman Old Style" pitchFamily="18" charset="0"/>
              </a:rPr>
              <a:t>Church of the </a:t>
            </a:r>
            <a:r>
              <a:rPr lang="ru-RU" sz="3200" b="1" dirty="0" err="1" smtClean="0">
                <a:solidFill>
                  <a:srgbClr val="FF0000"/>
                </a:solidFill>
                <a:latin typeface="Bookman Old Style" pitchFamily="18" charset="0"/>
              </a:rPr>
              <a:t>Assumption</a:t>
            </a:r>
            <a:r>
              <a:rPr lang="ru-RU" sz="3200" b="1" dirty="0" smtClean="0">
                <a:solidFill>
                  <a:srgbClr val="FF0000"/>
                </a:solidFill>
                <a:latin typeface="Bookman Old Style" pitchFamily="18" charset="0"/>
              </a:rPr>
              <a:t> </a:t>
            </a:r>
            <a:r>
              <a:rPr lang="en-US" sz="3200" b="1" dirty="0" smtClean="0">
                <a:solidFill>
                  <a:srgbClr val="FF0000"/>
                </a:solidFill>
                <a:latin typeface="Bookman Old Style" pitchFamily="18" charset="0"/>
              </a:rPr>
              <a:t>of the Blessed Virgin </a:t>
            </a:r>
            <a:r>
              <a:rPr lang="ru-RU" sz="3200" b="1" dirty="0" smtClean="0">
                <a:solidFill>
                  <a:srgbClr val="FF0000"/>
                </a:solidFill>
                <a:latin typeface="Bookman Old Style" pitchFamily="18" charset="0"/>
              </a:rPr>
              <a:t>(1774) </a:t>
            </a:r>
            <a:r>
              <a:rPr lang="ru-RU" sz="3200" b="1" dirty="0" err="1" smtClean="0">
                <a:solidFill>
                  <a:srgbClr val="FF0000"/>
                </a:solidFill>
                <a:latin typeface="Bookman Old Style" pitchFamily="18" charset="0"/>
              </a:rPr>
              <a:t>in</a:t>
            </a:r>
            <a:r>
              <a:rPr lang="ru-RU" sz="3200" b="1" dirty="0" smtClean="0">
                <a:solidFill>
                  <a:srgbClr val="FF0000"/>
                </a:solidFill>
                <a:latin typeface="Bookman Old Style" pitchFamily="18" charset="0"/>
              </a:rPr>
              <a:t> </a:t>
            </a:r>
            <a:r>
              <a:rPr lang="ru-RU" sz="3200" b="1" dirty="0" err="1" smtClean="0">
                <a:solidFill>
                  <a:srgbClr val="FF0000"/>
                </a:solidFill>
                <a:latin typeface="Bookman Old Style" pitchFamily="18" charset="0"/>
              </a:rPr>
              <a:t>Kondopoga</a:t>
            </a:r>
            <a:r>
              <a:rPr lang="ru-RU" sz="3200" b="1" dirty="0" smtClean="0">
                <a:solidFill>
                  <a:srgbClr val="FF0000"/>
                </a:solidFill>
                <a:latin typeface="Bookman Old Style" pitchFamily="18" charset="0"/>
              </a:rPr>
              <a:t/>
            </a:r>
            <a:br>
              <a:rPr lang="ru-RU" sz="3200" b="1" dirty="0" smtClean="0">
                <a:solidFill>
                  <a:srgbClr val="FF0000"/>
                </a:solidFill>
                <a:latin typeface="Bookman Old Style" pitchFamily="18" charset="0"/>
              </a:rPr>
            </a:br>
            <a:endParaRPr lang="ru-RU" sz="32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izitop-165\Documents\Downloads\5d533390cf2ce93b0e973fae324b347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504" y="260648"/>
            <a:ext cx="8856984" cy="1224136"/>
          </a:xfrm>
        </p:spPr>
        <p:txBody>
          <a:bodyPr>
            <a:normAutofit fontScale="90000"/>
          </a:bodyPr>
          <a:lstStyle/>
          <a:p>
            <a:r>
              <a:rPr lang="en-US" sz="4000" b="1" dirty="0" smtClean="0">
                <a:solidFill>
                  <a:srgbClr val="FF0000"/>
                </a:solidFill>
                <a:latin typeface="Bookman Old Style" pitchFamily="18" charset="0"/>
              </a:rPr>
              <a:t>The </a:t>
            </a:r>
            <a:r>
              <a:rPr lang="en-US" sz="4000" b="1" dirty="0" err="1" smtClean="0">
                <a:solidFill>
                  <a:srgbClr val="FF0000"/>
                </a:solidFill>
                <a:latin typeface="Bookman Old Style" pitchFamily="18" charset="0"/>
              </a:rPr>
              <a:t>Veps</a:t>
            </a:r>
            <a:r>
              <a:rPr lang="en-US" sz="4000" b="1" dirty="0" smtClean="0">
                <a:solidFill>
                  <a:srgbClr val="FF0000"/>
                </a:solidFill>
                <a:latin typeface="Bookman Old Style" pitchFamily="18" charset="0"/>
              </a:rPr>
              <a:t>’</a:t>
            </a:r>
            <a:r>
              <a:rPr lang="en-US" sz="4000" b="1" dirty="0" smtClean="0">
                <a:solidFill>
                  <a:srgbClr val="FF0000"/>
                </a:solidFill>
                <a:latin typeface="Calibri"/>
              </a:rPr>
              <a:t> </a:t>
            </a:r>
            <a:r>
              <a:rPr lang="en-US" sz="4000" b="1" dirty="0" smtClean="0">
                <a:solidFill>
                  <a:srgbClr val="FF0000"/>
                </a:solidFill>
                <a:latin typeface="Bookman Old Style" pitchFamily="18" charset="0"/>
              </a:rPr>
              <a:t>ethnographical Museum in the village of </a:t>
            </a:r>
            <a:r>
              <a:rPr lang="en-US" sz="4000" b="1" dirty="0" err="1" smtClean="0">
                <a:solidFill>
                  <a:srgbClr val="FF0000"/>
                </a:solidFill>
                <a:latin typeface="Bookman Old Style" pitchFamily="18" charset="0"/>
              </a:rPr>
              <a:t>Sheltozero</a:t>
            </a:r>
            <a:r>
              <a:rPr lang="en-US" sz="4000" b="1" dirty="0" smtClean="0">
                <a:solidFill>
                  <a:srgbClr val="FF0000"/>
                </a:solidFill>
                <a:latin typeface="Bookman Old Style" pitchFamily="18" charset="0"/>
              </a:rPr>
              <a:t> </a:t>
            </a:r>
            <a:br>
              <a:rPr lang="en-US" sz="4000" b="1" dirty="0" smtClean="0">
                <a:solidFill>
                  <a:srgbClr val="FF0000"/>
                </a:solidFill>
                <a:latin typeface="Bookman Old Style" pitchFamily="18" charset="0"/>
              </a:rPr>
            </a:br>
            <a:endParaRPr lang="ru-RU" sz="4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izitop-165\Documents\Downloads\8e80635f504125a506dfc7402c5f622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116632"/>
            <a:ext cx="8712968" cy="1296144"/>
          </a:xfrm>
        </p:spPr>
        <p:txBody>
          <a:bodyPr>
            <a:noAutofit/>
          </a:bodyPr>
          <a:lstStyle/>
          <a:p>
            <a:r>
              <a:rPr lang="en-US" sz="3600" b="1" dirty="0" smtClean="0">
                <a:solidFill>
                  <a:srgbClr val="FF0000"/>
                </a:solidFill>
                <a:latin typeface="Bookman Old Style" pitchFamily="18" charset="0"/>
              </a:rPr>
              <a:t>The National Museum of the Republic of Karelia </a:t>
            </a:r>
            <a:endParaRPr lang="ru-RU" sz="36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izitop-165\Documents\Downloads\eed9da36c408c3504cf4db0ad6ea5cc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792088"/>
          </a:xfrm>
        </p:spPr>
        <p:txBody>
          <a:bodyPr>
            <a:normAutofit/>
          </a:bodyPr>
          <a:lstStyle/>
          <a:p>
            <a:r>
              <a:rPr lang="en-US" b="1" dirty="0" smtClean="0">
                <a:solidFill>
                  <a:srgbClr val="FF0000"/>
                </a:solidFill>
                <a:latin typeface="Bookman Old Style" pitchFamily="18" charset="0"/>
              </a:rPr>
              <a:t>The Maritime </a:t>
            </a:r>
            <a:r>
              <a:rPr lang="ru-RU" b="1" dirty="0" smtClean="0">
                <a:solidFill>
                  <a:srgbClr val="FF0000"/>
                </a:solidFill>
                <a:latin typeface="Bookman Old Style" pitchFamily="18" charset="0"/>
              </a:rPr>
              <a:t>М</a:t>
            </a:r>
            <a:r>
              <a:rPr lang="en-US" b="1" dirty="0" err="1" smtClean="0">
                <a:solidFill>
                  <a:srgbClr val="FF0000"/>
                </a:solidFill>
                <a:latin typeface="Bookman Old Style" pitchFamily="18" charset="0"/>
              </a:rPr>
              <a:t>useum</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zitop-165\Documents\Downloads\7a818f57532c4eccce02726aab74145b.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188640"/>
            <a:ext cx="9036496" cy="1512168"/>
          </a:xfrm>
        </p:spPr>
        <p:txBody>
          <a:bodyPr>
            <a:noAutofit/>
          </a:bodyPr>
          <a:lstStyle/>
          <a:p>
            <a:pPr algn="l"/>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000" b="1" dirty="0" smtClean="0">
                <a:solidFill>
                  <a:srgbClr val="FF0000"/>
                </a:solidFill>
                <a:latin typeface="Bookman Old Style" pitchFamily="18" charset="0"/>
              </a:rPr>
              <a:t>The population of Karelia </a:t>
            </a:r>
            <a:r>
              <a:rPr lang="en-US" sz="2000" dirty="0" smtClean="0">
                <a:solidFill>
                  <a:srgbClr val="FF0000"/>
                </a:solidFill>
                <a:latin typeface="Bookman Old Style" pitchFamily="18" charset="0"/>
              </a:rPr>
              <a:t>is about 630 000 people: Russians (82.2%), </a:t>
            </a:r>
            <a:r>
              <a:rPr lang="en-US" sz="2000" dirty="0" err="1" smtClean="0">
                <a:solidFill>
                  <a:srgbClr val="FF0000"/>
                </a:solidFill>
                <a:latin typeface="Bookman Old Style" pitchFamily="18" charset="0"/>
              </a:rPr>
              <a:t>Karels</a:t>
            </a:r>
            <a:r>
              <a:rPr lang="en-US" sz="2000" dirty="0" smtClean="0">
                <a:solidFill>
                  <a:srgbClr val="FF0000"/>
                </a:solidFill>
                <a:latin typeface="Bookman Old Style" pitchFamily="18" charset="0"/>
              </a:rPr>
              <a:t> (7.4%), </a:t>
            </a:r>
            <a:r>
              <a:rPr lang="en-US" sz="2000" dirty="0" err="1" smtClean="0">
                <a:solidFill>
                  <a:srgbClr val="FF0000"/>
                </a:solidFill>
                <a:latin typeface="Bookman Old Style" pitchFamily="18" charset="0"/>
              </a:rPr>
              <a:t>Belarussians</a:t>
            </a:r>
            <a:r>
              <a:rPr lang="en-US" sz="2000" dirty="0" smtClean="0">
                <a:solidFill>
                  <a:srgbClr val="FF0000"/>
                </a:solidFill>
                <a:latin typeface="Bookman Old Style" pitchFamily="18" charset="0"/>
              </a:rPr>
              <a:t> (3.8%), Ukrainians (2%), Finns (1.4%), </a:t>
            </a:r>
            <a:r>
              <a:rPr lang="en-US" sz="2000" dirty="0" err="1" smtClean="0">
                <a:solidFill>
                  <a:srgbClr val="FF0000"/>
                </a:solidFill>
                <a:latin typeface="Bookman Old Style" pitchFamily="18" charset="0"/>
              </a:rPr>
              <a:t>Veps</a:t>
            </a:r>
            <a:r>
              <a:rPr lang="en-US" sz="2000" dirty="0" smtClean="0">
                <a:solidFill>
                  <a:srgbClr val="FF0000"/>
                </a:solidFill>
                <a:latin typeface="Bookman Old Style" pitchFamily="18" charset="0"/>
              </a:rPr>
              <a:t> (0.5%). The official language in Karelia is Russian. At the same time, there are peoples whose written language is based on the Roman alphabet (</a:t>
            </a:r>
            <a:r>
              <a:rPr lang="en-US" sz="2000" dirty="0" err="1" smtClean="0">
                <a:solidFill>
                  <a:srgbClr val="FF0000"/>
                </a:solidFill>
                <a:latin typeface="Bookman Old Style" pitchFamily="18" charset="0"/>
              </a:rPr>
              <a:t>Karels</a:t>
            </a:r>
            <a:r>
              <a:rPr lang="en-US" sz="2000" dirty="0" smtClean="0">
                <a:solidFill>
                  <a:srgbClr val="FF0000"/>
                </a:solidFill>
                <a:latin typeface="Bookman Old Style" pitchFamily="18" charset="0"/>
              </a:rPr>
              <a:t> and </a:t>
            </a:r>
            <a:r>
              <a:rPr lang="en-US" sz="2000" dirty="0" err="1" smtClean="0">
                <a:solidFill>
                  <a:srgbClr val="FF0000"/>
                </a:solidFill>
                <a:latin typeface="Bookman Old Style" pitchFamily="18" charset="0"/>
              </a:rPr>
              <a:t>Veps</a:t>
            </a:r>
            <a:r>
              <a:rPr lang="en-US" sz="2000" dirty="0" smtClean="0">
                <a:solidFill>
                  <a:srgbClr val="FF0000"/>
                </a:solidFill>
                <a:latin typeface="Bookman Old Style" pitchFamily="18" charset="0"/>
              </a:rPr>
              <a:t>).</a:t>
            </a:r>
            <a:r>
              <a:rPr lang="ru-RU" sz="2000" dirty="0" smtClean="0">
                <a:solidFill>
                  <a:srgbClr val="FF0000"/>
                </a:solidFill>
                <a:latin typeface="Bookman Old Style" pitchFamily="18" charset="0"/>
              </a:rPr>
              <a:t/>
            </a:r>
            <a:br>
              <a:rPr lang="ru-RU" sz="2000" dirty="0" smtClean="0">
                <a:solidFill>
                  <a:srgbClr val="FF0000"/>
                </a:solidFill>
                <a:latin typeface="Bookman Old Style" pitchFamily="18" charset="0"/>
              </a:rPr>
            </a:b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
            </a:r>
            <a:br>
              <a:rPr lang="ru-RU" sz="2400" dirty="0" smtClean="0">
                <a:latin typeface="Bookman Old Style" pitchFamily="18" charset="0"/>
              </a:rPr>
            </a:br>
            <a:r>
              <a:rPr lang="en-US" sz="2400" dirty="0" smtClean="0">
                <a:latin typeface="Bookman Old Style" pitchFamily="18" charset="0"/>
              </a:rPr>
              <a:t/>
            </a:r>
            <a:br>
              <a:rPr lang="en-US" sz="2400" dirty="0" smtClean="0">
                <a:latin typeface="Bookman Old Style" pitchFamily="18" charset="0"/>
              </a:rPr>
            </a:br>
            <a:endParaRPr lang="ru-R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izitop-165\Documents\Downloads\5b7292308034ebccf87259f8babb5f8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864096"/>
          </a:xfrm>
        </p:spPr>
        <p:txBody>
          <a:bodyPr>
            <a:normAutofit/>
          </a:bodyPr>
          <a:lstStyle/>
          <a:p>
            <a:r>
              <a:rPr lang="en-US" sz="4800" b="1" dirty="0" smtClean="0">
                <a:solidFill>
                  <a:srgbClr val="FF0000"/>
                </a:solidFill>
                <a:latin typeface="Bookman Old Style" pitchFamily="18" charset="0"/>
              </a:rPr>
              <a:t>The Karelian Zoo</a:t>
            </a:r>
            <a:endParaRPr lang="ru-RU" sz="48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izitop-165\Documents\Downloads\712979b0433d450acc8c9922a40ede2d.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88640"/>
            <a:ext cx="8712968" cy="6480720"/>
          </a:xfrm>
        </p:spPr>
        <p:txBody>
          <a:bodyPr>
            <a:normAutofit fontScale="90000"/>
          </a:bodyPr>
          <a:lstStyle/>
          <a:p>
            <a:pPr algn="l"/>
            <a:r>
              <a:rPr lang="en-US" sz="3100" b="1" dirty="0" smtClean="0">
                <a:solidFill>
                  <a:srgbClr val="FF0000"/>
                </a:solidFill>
                <a:latin typeface="Bookman Old Style" pitchFamily="18" charset="0"/>
              </a:rPr>
              <a:t>Karelia is a historical museum of national culture, world-famous monuments and picturesque  landscape as well as charming hospitable people.</a:t>
            </a:r>
            <a:br>
              <a:rPr lang="en-US" sz="3100" b="1" dirty="0" smtClean="0">
                <a:solidFill>
                  <a:srgbClr val="FF0000"/>
                </a:solidFill>
                <a:latin typeface="Bookman Old Style" pitchFamily="18" charset="0"/>
              </a:rPr>
            </a:br>
            <a:r>
              <a:rPr lang="en-US" sz="3100" b="1" dirty="0" smtClean="0">
                <a:solidFill>
                  <a:srgbClr val="FF0000"/>
                </a:solidFill>
                <a:latin typeface="Bookman Old Style" pitchFamily="18" charset="0"/>
              </a:rPr>
              <a:t>This fantastic tour is a wonderful holiday for you with lots attractive places to visit and unique sights to see.</a:t>
            </a:r>
            <a:br>
              <a:rPr lang="en-US" sz="3100" b="1" dirty="0" smtClean="0">
                <a:solidFill>
                  <a:srgbClr val="FF0000"/>
                </a:solidFill>
                <a:latin typeface="Bookman Old Style" pitchFamily="18" charset="0"/>
              </a:rPr>
            </a:br>
            <a:r>
              <a:rPr lang="en-US" sz="3100" b="1" dirty="0" smtClean="0">
                <a:solidFill>
                  <a:srgbClr val="FF0000"/>
                </a:solidFill>
                <a:latin typeface="Bookman Old Style" pitchFamily="18" charset="0"/>
              </a:rPr>
              <a:t>You will travel to well-known towns with beautiful ancient cathedrals and magnificent houses.</a:t>
            </a:r>
            <a:br>
              <a:rPr lang="en-US" sz="3100" b="1" dirty="0" smtClean="0">
                <a:solidFill>
                  <a:srgbClr val="FF0000"/>
                </a:solidFill>
                <a:latin typeface="Bookman Old Style" pitchFamily="18" charset="0"/>
              </a:rPr>
            </a:br>
            <a:r>
              <a:rPr lang="en-US" sz="3100" b="1" dirty="0" smtClean="0">
                <a:solidFill>
                  <a:srgbClr val="FF0000"/>
                </a:solidFill>
                <a:latin typeface="Bookman Old Style" pitchFamily="18" charset="0"/>
              </a:rPr>
              <a:t>You will also take part in an enjoyable trip to the amazing lakes of Karelia.</a:t>
            </a:r>
            <a:br>
              <a:rPr lang="en-US" sz="3100" b="1" dirty="0" smtClean="0">
                <a:solidFill>
                  <a:srgbClr val="FF0000"/>
                </a:solidFill>
                <a:latin typeface="Bookman Old Style" pitchFamily="18" charset="0"/>
              </a:rPr>
            </a:br>
            <a:r>
              <a:rPr lang="en-US" sz="3100" b="1" dirty="0" smtClean="0">
                <a:solidFill>
                  <a:srgbClr val="FF0000"/>
                </a:solidFill>
                <a:latin typeface="Bookman Old Style" pitchFamily="18" charset="0"/>
              </a:rPr>
              <a:t/>
            </a:r>
            <a:br>
              <a:rPr lang="en-US" sz="3100" b="1" dirty="0" smtClean="0">
                <a:solidFill>
                  <a:srgbClr val="FF0000"/>
                </a:solidFill>
                <a:latin typeface="Bookman Old Style" pitchFamily="18" charset="0"/>
              </a:rPr>
            </a:br>
            <a:r>
              <a:rPr lang="en-US" sz="3100" b="1" dirty="0" smtClean="0">
                <a:solidFill>
                  <a:srgbClr val="FF0000"/>
                </a:solidFill>
                <a:latin typeface="Bookman Old Style" pitchFamily="18" charset="0"/>
              </a:rPr>
              <a:t>     </a:t>
            </a:r>
            <a:endParaRPr lang="ru-RU" sz="31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izitop-165\Documents\Downloads\291d7a190506770e0a9297b6db4a699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860032" y="2132856"/>
            <a:ext cx="4032448" cy="3960440"/>
          </a:xfrm>
        </p:spPr>
        <p:txBody>
          <a:bodyPr>
            <a:normAutofit/>
          </a:bodyPr>
          <a:lstStyle/>
          <a:p>
            <a:r>
              <a:rPr lang="en-US" sz="5400" b="1" dirty="0" smtClean="0">
                <a:solidFill>
                  <a:srgbClr val="FF0000"/>
                </a:solidFill>
                <a:latin typeface="Bookman Old Style" pitchFamily="18" charset="0"/>
              </a:rPr>
              <a:t>Welcome </a:t>
            </a:r>
            <a:br>
              <a:rPr lang="en-US" sz="5400" b="1" dirty="0" smtClean="0">
                <a:solidFill>
                  <a:srgbClr val="FF0000"/>
                </a:solidFill>
                <a:latin typeface="Bookman Old Style" pitchFamily="18" charset="0"/>
              </a:rPr>
            </a:br>
            <a:r>
              <a:rPr lang="en-US" sz="5400" b="1" dirty="0" smtClean="0">
                <a:solidFill>
                  <a:srgbClr val="FF0000"/>
                </a:solidFill>
                <a:latin typeface="Bookman Old Style" pitchFamily="18" charset="0"/>
              </a:rPr>
              <a:t>to Karelia!</a:t>
            </a:r>
            <a:r>
              <a:rPr lang="ru-RU" sz="5400" b="1" dirty="0" smtClean="0">
                <a:solidFill>
                  <a:srgbClr val="FFFF00"/>
                </a:solidFill>
                <a:latin typeface="Bookman Old Style" pitchFamily="18" charset="0"/>
              </a:rPr>
              <a:t/>
            </a:r>
            <a:br>
              <a:rPr lang="ru-RU" sz="5400" b="1" dirty="0" smtClean="0">
                <a:solidFill>
                  <a:srgbClr val="FFFF00"/>
                </a:solidFill>
                <a:latin typeface="Bookman Old Style" pitchFamily="18" charset="0"/>
              </a:rPr>
            </a:br>
            <a:r>
              <a:rPr lang="ru-RU" sz="5400" b="1" dirty="0" smtClean="0">
                <a:solidFill>
                  <a:srgbClr val="FF0000"/>
                </a:solidFill>
                <a:latin typeface="Bookman Old Style" pitchFamily="18" charset="0"/>
              </a:rPr>
              <a:t/>
            </a:r>
            <a:br>
              <a:rPr lang="ru-RU" sz="5400" b="1" dirty="0" smtClean="0">
                <a:solidFill>
                  <a:srgbClr val="FF0000"/>
                </a:solidFill>
                <a:latin typeface="Bookman Old Style" pitchFamily="18" charset="0"/>
              </a:rPr>
            </a:br>
            <a:endParaRPr lang="ru-RU" sz="54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arelia republic flag">
            <a:hlinkClick r:id="rId2" tooltip="&quot;Karelia republic flag&quot;"/>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116632"/>
            <a:ext cx="8229600" cy="432048"/>
          </a:xfrm>
        </p:spPr>
        <p:txBody>
          <a:bodyPr>
            <a:noAutofit/>
          </a:bodyPr>
          <a:lstStyle/>
          <a:p>
            <a:r>
              <a:rPr lang="en-US" sz="4000" b="1" dirty="0" smtClean="0">
                <a:latin typeface="Bookman Old Style" pitchFamily="18" charset="0"/>
              </a:rPr>
              <a:t>History of Karelia</a:t>
            </a:r>
            <a:endParaRPr lang="ru-RU" sz="4000" dirty="0"/>
          </a:p>
        </p:txBody>
      </p:sp>
      <p:sp>
        <p:nvSpPr>
          <p:cNvPr id="3" name="Содержимое 2"/>
          <p:cNvSpPr>
            <a:spLocks noGrp="1"/>
          </p:cNvSpPr>
          <p:nvPr>
            <p:ph idx="1"/>
          </p:nvPr>
        </p:nvSpPr>
        <p:spPr>
          <a:xfrm>
            <a:off x="251520" y="620688"/>
            <a:ext cx="8712968" cy="6048672"/>
          </a:xfrm>
        </p:spPr>
        <p:txBody>
          <a:bodyPr>
            <a:noAutofit/>
          </a:bodyPr>
          <a:lstStyle/>
          <a:p>
            <a:r>
              <a:rPr lang="en-US" sz="1800" dirty="0" smtClean="0">
                <a:latin typeface="Bookman Old Style" pitchFamily="18" charset="0"/>
              </a:rPr>
              <a:t>People began to settle in Karelia in the 7th-6th millennium BC. The main occupations of the ancient inhabitants of this land were hunting and fishing. At the end of the 1st millennium AD, various tribes of Finno-Ugric groups lived in this region: </a:t>
            </a:r>
            <a:r>
              <a:rPr lang="en-US" sz="1800" dirty="0" err="1" smtClean="0">
                <a:latin typeface="Bookman Old Style" pitchFamily="18" charset="0"/>
              </a:rPr>
              <a:t>Karels</a:t>
            </a:r>
            <a:r>
              <a:rPr lang="en-US" sz="1800" dirty="0" smtClean="0">
                <a:latin typeface="Bookman Old Style" pitchFamily="18" charset="0"/>
              </a:rPr>
              <a:t> - on the Karelian Isthmus and the Northern Ladoga region, </a:t>
            </a:r>
            <a:r>
              <a:rPr lang="en-US" sz="1800" dirty="0" err="1" smtClean="0">
                <a:latin typeface="Bookman Old Style" pitchFamily="18" charset="0"/>
              </a:rPr>
              <a:t>Veps</a:t>
            </a:r>
            <a:r>
              <a:rPr lang="en-US" sz="1800" dirty="0" smtClean="0">
                <a:latin typeface="Bookman Old Style" pitchFamily="18" charset="0"/>
              </a:rPr>
              <a:t> - between Lakes Ladoga and Onega, </a:t>
            </a:r>
            <a:r>
              <a:rPr lang="en-US" sz="1800" dirty="0" err="1" smtClean="0">
                <a:latin typeface="Bookman Old Style" pitchFamily="18" charset="0"/>
              </a:rPr>
              <a:t>Saami</a:t>
            </a:r>
            <a:r>
              <a:rPr lang="en-US" sz="1800" dirty="0" smtClean="0">
                <a:latin typeface="Bookman Old Style" pitchFamily="18" charset="0"/>
              </a:rPr>
              <a:t> (Lop’) - further north.</a:t>
            </a:r>
          </a:p>
          <a:p>
            <a:r>
              <a:rPr lang="en-US" sz="1800" dirty="0" smtClean="0">
                <a:latin typeface="Bookman Old Style" pitchFamily="18" charset="0"/>
              </a:rPr>
              <a:t>In the 9th century, the territory of Karelia went into the sphere of influence of </a:t>
            </a:r>
            <a:r>
              <a:rPr lang="en-US" sz="1800" dirty="0" err="1" smtClean="0">
                <a:latin typeface="Bookman Old Style" pitchFamily="18" charset="0"/>
              </a:rPr>
              <a:t>Kievan</a:t>
            </a:r>
            <a:r>
              <a:rPr lang="en-US" sz="1800" dirty="0" smtClean="0">
                <a:latin typeface="Bookman Old Style" pitchFamily="18" charset="0"/>
              </a:rPr>
              <a:t> Rus. </a:t>
            </a:r>
          </a:p>
          <a:p>
            <a:r>
              <a:rPr lang="en-US" sz="1800" dirty="0" smtClean="0">
                <a:latin typeface="Bookman Old Style" pitchFamily="18" charset="0"/>
              </a:rPr>
              <a:t>In the 12th century Karelia became part of another ancient Russian state - Novgorod Republic. The town of </a:t>
            </a:r>
            <a:r>
              <a:rPr lang="en-US" sz="1800" dirty="0" err="1" smtClean="0">
                <a:latin typeface="Bookman Old Style" pitchFamily="18" charset="0"/>
              </a:rPr>
              <a:t>Korela</a:t>
            </a:r>
            <a:r>
              <a:rPr lang="en-US" sz="1800" dirty="0" smtClean="0">
                <a:latin typeface="Bookman Old Style" pitchFamily="18" charset="0"/>
              </a:rPr>
              <a:t> (present </a:t>
            </a:r>
            <a:r>
              <a:rPr lang="en-US" sz="1800" dirty="0" err="1" smtClean="0">
                <a:latin typeface="Bookman Old Style" pitchFamily="18" charset="0"/>
              </a:rPr>
              <a:t>Priozersk</a:t>
            </a:r>
            <a:r>
              <a:rPr lang="en-US" sz="1800" dirty="0" smtClean="0">
                <a:latin typeface="Bookman Old Style" pitchFamily="18" charset="0"/>
              </a:rPr>
              <a:t> in the Leningrad region) became its centre. </a:t>
            </a:r>
          </a:p>
          <a:p>
            <a:r>
              <a:rPr lang="en-US" sz="1800" dirty="0" smtClean="0">
                <a:latin typeface="Bookman Old Style" pitchFamily="18" charset="0"/>
              </a:rPr>
              <a:t>In 1227, Novgorod prince </a:t>
            </a:r>
            <a:r>
              <a:rPr lang="en-US" sz="1800" dirty="0" err="1" smtClean="0">
                <a:latin typeface="Bookman Old Style" pitchFamily="18" charset="0"/>
              </a:rPr>
              <a:t>Yaroslav</a:t>
            </a:r>
            <a:r>
              <a:rPr lang="en-US" sz="1800" dirty="0" smtClean="0">
                <a:latin typeface="Bookman Old Style" pitchFamily="18" charset="0"/>
              </a:rPr>
              <a:t> </a:t>
            </a:r>
            <a:r>
              <a:rPr lang="en-US" sz="1800" dirty="0" err="1" smtClean="0">
                <a:latin typeface="Bookman Old Style" pitchFamily="18" charset="0"/>
              </a:rPr>
              <a:t>Vsevolodovich</a:t>
            </a:r>
            <a:r>
              <a:rPr lang="en-US" sz="1800" dirty="0" smtClean="0">
                <a:latin typeface="Bookman Old Style" pitchFamily="18" charset="0"/>
              </a:rPr>
              <a:t> baptized </a:t>
            </a:r>
            <a:r>
              <a:rPr lang="en-US" sz="1800" dirty="0" err="1" smtClean="0">
                <a:latin typeface="Bookman Old Style" pitchFamily="18" charset="0"/>
              </a:rPr>
              <a:t>Karels</a:t>
            </a:r>
            <a:r>
              <a:rPr lang="en-US" sz="1800" dirty="0" smtClean="0">
                <a:latin typeface="Bookman Old Style" pitchFamily="18" charset="0"/>
              </a:rPr>
              <a:t> in the Orthodox faith. </a:t>
            </a:r>
            <a:r>
              <a:rPr lang="en-US" sz="1800" dirty="0" err="1" smtClean="0">
                <a:latin typeface="Bookman Old Style" pitchFamily="18" charset="0"/>
              </a:rPr>
              <a:t>Veps</a:t>
            </a:r>
            <a:r>
              <a:rPr lang="en-US" sz="1800" dirty="0" smtClean="0">
                <a:latin typeface="Bookman Old Style" pitchFamily="18" charset="0"/>
              </a:rPr>
              <a:t> also became Orthodox Christians.</a:t>
            </a:r>
          </a:p>
          <a:p>
            <a:r>
              <a:rPr lang="en-US" sz="1800" dirty="0" smtClean="0">
                <a:latin typeface="Bookman Old Style" pitchFamily="18" charset="0"/>
              </a:rPr>
              <a:t>At the end of the 13th century, Swedes seized part of the land in the western Karelia, where they founded the fortress of Vyborg (1293). However, their further advance was stopped by Russians and </a:t>
            </a:r>
            <a:r>
              <a:rPr lang="en-US" sz="1800" dirty="0" err="1" smtClean="0">
                <a:latin typeface="Bookman Old Style" pitchFamily="18" charset="0"/>
              </a:rPr>
              <a:t>Karels</a:t>
            </a:r>
            <a:r>
              <a:rPr lang="en-US" sz="1800" dirty="0" smtClean="0">
                <a:latin typeface="Bookman Old Style" pitchFamily="18" charset="0"/>
              </a:rPr>
              <a:t>. </a:t>
            </a:r>
          </a:p>
          <a:p>
            <a:r>
              <a:rPr lang="en-US" sz="1800" dirty="0" smtClean="0">
                <a:latin typeface="Bookman Old Style" pitchFamily="18" charset="0"/>
              </a:rPr>
              <a:t>In 1478, Karelia together with other lands of Novgorod Republic was annexed to the Russian state (the Moscow State). </a:t>
            </a:r>
          </a:p>
          <a:p>
            <a:r>
              <a:rPr lang="en-US" sz="1800" dirty="0" smtClean="0">
                <a:latin typeface="Bookman Old Style" pitchFamily="18" charset="0"/>
              </a:rPr>
              <a:t>In the late 16th - early 17th centuries, Swedes continued to expand eastward. According to </a:t>
            </a:r>
            <a:r>
              <a:rPr lang="en-US" sz="1800" dirty="0" err="1" smtClean="0">
                <a:latin typeface="Bookman Old Style" pitchFamily="18" charset="0"/>
              </a:rPr>
              <a:t>Stolbovsky</a:t>
            </a:r>
            <a:r>
              <a:rPr lang="en-US" sz="1800" dirty="0" smtClean="0">
                <a:latin typeface="Bookman Old Style" pitchFamily="18" charset="0"/>
              </a:rPr>
              <a:t> Treaty of 1617, Russia lost the Karelian Isthmus.</a:t>
            </a:r>
            <a:r>
              <a:rPr lang="ru-RU" sz="1800" dirty="0" smtClean="0">
                <a:latin typeface="Bookman Old Style" pitchFamily="18" charset="0"/>
              </a:rPr>
              <a:t/>
            </a:r>
            <a:br>
              <a:rPr lang="ru-RU" sz="1800" dirty="0" smtClean="0">
                <a:latin typeface="Bookman Old Style" pitchFamily="18" charset="0"/>
              </a:rPr>
            </a:br>
            <a:endParaRPr lang="ru-RU"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Чайки. Кончезеро. Автор - Виктор Журавлёв"/>
          <p:cNvPicPr>
            <a:picLocks/>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9144000" cy="6858000"/>
          </a:xfrm>
          <a:prstGeom prst="rect">
            <a:avLst/>
          </a:prstGeom>
          <a:noFill/>
          <a:ln>
            <a:noFill/>
          </a:ln>
        </p:spPr>
      </p:pic>
      <p:sp>
        <p:nvSpPr>
          <p:cNvPr id="2" name="Заголовок 1"/>
          <p:cNvSpPr>
            <a:spLocks noGrp="1"/>
          </p:cNvSpPr>
          <p:nvPr>
            <p:ph type="title"/>
          </p:nvPr>
        </p:nvSpPr>
        <p:spPr>
          <a:xfrm>
            <a:off x="179512" y="274638"/>
            <a:ext cx="8784976" cy="1143000"/>
          </a:xfrm>
        </p:spPr>
        <p:txBody>
          <a:bodyPr>
            <a:normAutofit/>
          </a:bodyPr>
          <a:lstStyle/>
          <a:p>
            <a:r>
              <a:rPr lang="en-US" sz="2800" b="1" dirty="0" smtClean="0">
                <a:latin typeface="Bookman Old Style" pitchFamily="18" charset="0"/>
              </a:rPr>
              <a:t>Karelia</a:t>
            </a:r>
            <a:r>
              <a:rPr lang="en-US" sz="2800" dirty="0" smtClean="0">
                <a:latin typeface="Bookman Old Style" pitchFamily="18" charset="0"/>
              </a:rPr>
              <a:t> is a beautiful land of white nights, boundless forests and blue lakes. </a:t>
            </a:r>
            <a:endParaRPr lang="ru-RU" sz="2800" dirty="0"/>
          </a:p>
        </p:txBody>
      </p:sp>
      <p:sp>
        <p:nvSpPr>
          <p:cNvPr id="3" name="Содержимое 2"/>
          <p:cNvSpPr>
            <a:spLocks noGrp="1"/>
          </p:cNvSpPr>
          <p:nvPr>
            <p:ph sz="half" idx="1"/>
          </p:nvPr>
        </p:nvSpPr>
        <p:spPr>
          <a:xfrm>
            <a:off x="179512" y="1412776"/>
            <a:ext cx="4392488" cy="5184576"/>
          </a:xfrm>
        </p:spPr>
        <p:txBody>
          <a:bodyPr>
            <a:normAutofit fontScale="62500" lnSpcReduction="20000"/>
          </a:bodyPr>
          <a:lstStyle/>
          <a:p>
            <a:r>
              <a:rPr lang="en-US" sz="3200" dirty="0" smtClean="0">
                <a:solidFill>
                  <a:srgbClr val="FF0000"/>
                </a:solidFill>
                <a:latin typeface="Bookman Old Style" pitchFamily="18" charset="0"/>
              </a:rPr>
              <a:t>It has about 60,000 lakes, including the two largest lakes in Europe - Ladoga and Onega. Other large lakes: Nook, </a:t>
            </a:r>
            <a:r>
              <a:rPr lang="en-US" sz="3200" dirty="0" err="1" smtClean="0">
                <a:solidFill>
                  <a:srgbClr val="FF0000"/>
                </a:solidFill>
                <a:latin typeface="Bookman Old Style" pitchFamily="18" charset="0"/>
              </a:rPr>
              <a:t>Pyaozero</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Segozero</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Syamozero</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Topozero</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Vygozero</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Yushkozero</a:t>
            </a:r>
            <a:r>
              <a:rPr lang="en-US" sz="3200" dirty="0" smtClean="0">
                <a:solidFill>
                  <a:srgbClr val="FF0000"/>
                </a:solidFill>
                <a:latin typeface="Bookman Old Style" pitchFamily="18" charset="0"/>
              </a:rPr>
              <a:t>. </a:t>
            </a:r>
          </a:p>
          <a:p>
            <a:r>
              <a:rPr lang="en-US" sz="3200" dirty="0" smtClean="0">
                <a:solidFill>
                  <a:srgbClr val="FF0000"/>
                </a:solidFill>
                <a:latin typeface="Bookman Old Style" pitchFamily="18" charset="0"/>
              </a:rPr>
              <a:t>The White Sea-Baltic Canal (228 km) connects the basins of the Baltic and White seas.</a:t>
            </a:r>
            <a:endParaRPr lang="ru-RU" sz="3200" dirty="0" smtClean="0">
              <a:solidFill>
                <a:srgbClr val="FF0000"/>
              </a:solidFill>
              <a:latin typeface="Bookman Old Style" pitchFamily="18" charset="0"/>
            </a:endParaRPr>
          </a:p>
          <a:p>
            <a:r>
              <a:rPr lang="en-US" sz="3200" dirty="0" smtClean="0">
                <a:solidFill>
                  <a:srgbClr val="FF0000"/>
                </a:solidFill>
                <a:latin typeface="Bookman Old Style" pitchFamily="18" charset="0"/>
              </a:rPr>
              <a:t>There are about 27</a:t>
            </a:r>
            <a:r>
              <a:rPr lang="ru-RU" sz="3200" dirty="0" smtClean="0">
                <a:solidFill>
                  <a:srgbClr val="FF0000"/>
                </a:solidFill>
                <a:latin typeface="Bookman Old Style" pitchFamily="18" charset="0"/>
              </a:rPr>
              <a:t> </a:t>
            </a:r>
            <a:r>
              <a:rPr lang="en-US" sz="3200" dirty="0" smtClean="0">
                <a:solidFill>
                  <a:srgbClr val="FF0000"/>
                </a:solidFill>
                <a:latin typeface="Bookman Old Style" pitchFamily="18" charset="0"/>
              </a:rPr>
              <a:t>000 rivers in the region. The largest rivers are </a:t>
            </a:r>
            <a:r>
              <a:rPr lang="en-US" sz="3200" dirty="0" err="1" smtClean="0">
                <a:solidFill>
                  <a:srgbClr val="FF0000"/>
                </a:solidFill>
                <a:latin typeface="Bookman Old Style" pitchFamily="18" charset="0"/>
              </a:rPr>
              <a:t>Vodla</a:t>
            </a:r>
            <a:r>
              <a:rPr lang="en-US" sz="3200" dirty="0" smtClean="0">
                <a:solidFill>
                  <a:srgbClr val="FF0000"/>
                </a:solidFill>
                <a:latin typeface="Bookman Old Style" pitchFamily="18" charset="0"/>
              </a:rPr>
              <a:t> (149 km), </a:t>
            </a:r>
            <a:r>
              <a:rPr lang="en-US" sz="3200" dirty="0" err="1" smtClean="0">
                <a:solidFill>
                  <a:srgbClr val="FF0000"/>
                </a:solidFill>
                <a:latin typeface="Bookman Old Style" pitchFamily="18" charset="0"/>
              </a:rPr>
              <a:t>Kem</a:t>
            </a:r>
            <a:r>
              <a:rPr lang="en-US" sz="3200" dirty="0" smtClean="0">
                <a:solidFill>
                  <a:srgbClr val="FF0000"/>
                </a:solidFill>
                <a:latin typeface="Bookman Old Style" pitchFamily="18" charset="0"/>
              </a:rPr>
              <a:t> (191 km), </a:t>
            </a:r>
            <a:r>
              <a:rPr lang="en-US" sz="3200" dirty="0" err="1" smtClean="0">
                <a:solidFill>
                  <a:srgbClr val="FF0000"/>
                </a:solidFill>
                <a:latin typeface="Bookman Old Style" pitchFamily="18" charset="0"/>
              </a:rPr>
              <a:t>Onda</a:t>
            </a:r>
            <a:r>
              <a:rPr lang="en-US" sz="3200" dirty="0" smtClean="0">
                <a:solidFill>
                  <a:srgbClr val="FF0000"/>
                </a:solidFill>
                <a:latin typeface="Bookman Old Style" pitchFamily="18" charset="0"/>
              </a:rPr>
              <a:t> (197 km), </a:t>
            </a:r>
            <a:r>
              <a:rPr lang="en-US" sz="3200" dirty="0" err="1" smtClean="0">
                <a:solidFill>
                  <a:srgbClr val="FF0000"/>
                </a:solidFill>
                <a:latin typeface="Bookman Old Style" pitchFamily="18" charset="0"/>
              </a:rPr>
              <a:t>Unga</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Chirka-Kem</a:t>
            </a:r>
            <a:r>
              <a:rPr lang="en-US" sz="3200" dirty="0" smtClean="0">
                <a:solidFill>
                  <a:srgbClr val="FF0000"/>
                </a:solidFill>
                <a:latin typeface="Bookman Old Style" pitchFamily="18" charset="0"/>
              </a:rPr>
              <a:t> (221 km), </a:t>
            </a:r>
            <a:r>
              <a:rPr lang="en-US" sz="3200" dirty="0" err="1" smtClean="0">
                <a:solidFill>
                  <a:srgbClr val="FF0000"/>
                </a:solidFill>
                <a:latin typeface="Bookman Old Style" pitchFamily="18" charset="0"/>
              </a:rPr>
              <a:t>Kovda</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Shuya</a:t>
            </a:r>
            <a:r>
              <a:rPr lang="en-US" sz="3200" dirty="0" smtClean="0">
                <a:solidFill>
                  <a:srgbClr val="FF0000"/>
                </a:solidFill>
                <a:latin typeface="Bookman Old Style" pitchFamily="18" charset="0"/>
              </a:rPr>
              <a:t>, </a:t>
            </a:r>
            <a:r>
              <a:rPr lang="en-US" sz="3200" dirty="0" err="1" smtClean="0">
                <a:solidFill>
                  <a:srgbClr val="FF0000"/>
                </a:solidFill>
                <a:latin typeface="Bookman Old Style" pitchFamily="18" charset="0"/>
              </a:rPr>
              <a:t>Suna</a:t>
            </a:r>
            <a:r>
              <a:rPr lang="en-US" sz="3200" dirty="0" smtClean="0">
                <a:solidFill>
                  <a:srgbClr val="FF0000"/>
                </a:solidFill>
                <a:latin typeface="Bookman Old Style" pitchFamily="18" charset="0"/>
              </a:rPr>
              <a:t> with </a:t>
            </a:r>
            <a:r>
              <a:rPr lang="en-US" sz="3200" dirty="0" err="1" smtClean="0">
                <a:solidFill>
                  <a:srgbClr val="FF0000"/>
                </a:solidFill>
                <a:latin typeface="Bookman Old Style" pitchFamily="18" charset="0"/>
              </a:rPr>
              <a:t>Kivach</a:t>
            </a:r>
            <a:r>
              <a:rPr lang="en-US" sz="3200" dirty="0" smtClean="0">
                <a:solidFill>
                  <a:srgbClr val="FF0000"/>
                </a:solidFill>
                <a:latin typeface="Bookman Old Style" pitchFamily="18" charset="0"/>
              </a:rPr>
              <a:t> and </a:t>
            </a:r>
            <a:r>
              <a:rPr lang="en-US" sz="3200" dirty="0" err="1" smtClean="0">
                <a:solidFill>
                  <a:srgbClr val="FF0000"/>
                </a:solidFill>
                <a:latin typeface="Bookman Old Style" pitchFamily="18" charset="0"/>
              </a:rPr>
              <a:t>Vyg</a:t>
            </a:r>
            <a:r>
              <a:rPr lang="en-US" sz="3200" dirty="0" smtClean="0">
                <a:solidFill>
                  <a:srgbClr val="FF0000"/>
                </a:solidFill>
                <a:latin typeface="Bookman Old Style" pitchFamily="18" charset="0"/>
              </a:rPr>
              <a:t> waterfalls.</a:t>
            </a:r>
            <a:endParaRPr lang="ru-RU" sz="3200" dirty="0" smtClean="0">
              <a:solidFill>
                <a:srgbClr val="FF0000"/>
              </a:solidFill>
              <a:latin typeface="Bookman Old Style" pitchFamily="18" charset="0"/>
            </a:endParaRPr>
          </a:p>
          <a:p>
            <a:endParaRPr lang="ru-RU" dirty="0"/>
          </a:p>
        </p:txBody>
      </p:sp>
      <p:sp>
        <p:nvSpPr>
          <p:cNvPr id="4" name="Содержимое 3"/>
          <p:cNvSpPr>
            <a:spLocks noGrp="1"/>
          </p:cNvSpPr>
          <p:nvPr>
            <p:ph sz="half" idx="2"/>
          </p:nvPr>
        </p:nvSpPr>
        <p:spPr>
          <a:xfrm>
            <a:off x="4716016" y="1412776"/>
            <a:ext cx="4176464" cy="4713387"/>
          </a:xfrm>
        </p:spPr>
        <p:txBody>
          <a:bodyPr>
            <a:normAutofit fontScale="62500" lnSpcReduction="20000"/>
          </a:bodyPr>
          <a:lstStyle/>
          <a:p>
            <a:r>
              <a:rPr lang="en-US" sz="3400" dirty="0" smtClean="0">
                <a:solidFill>
                  <a:srgbClr val="FF0000"/>
                </a:solidFill>
                <a:latin typeface="Bookman Old Style" pitchFamily="18" charset="0"/>
              </a:rPr>
              <a:t>Forests cover about 85% of the territory of Karelia. The main minerals are iron ore, titanium, vanadium, molybdenum, precious metals, diamonds, mica, building materials. </a:t>
            </a:r>
          </a:p>
          <a:p>
            <a:r>
              <a:rPr lang="en-US" sz="3400" dirty="0" smtClean="0">
                <a:solidFill>
                  <a:srgbClr val="FF0000"/>
                </a:solidFill>
                <a:latin typeface="Bookman Old Style" pitchFamily="18" charset="0"/>
              </a:rPr>
              <a:t>The economy of Karelia is based on metallurgy, mining, wood and paper industries. </a:t>
            </a:r>
            <a:endParaRPr lang="ru-RU" sz="3400" dirty="0" smtClean="0">
              <a:solidFill>
                <a:srgbClr val="FF0000"/>
              </a:solidFill>
              <a:latin typeface="Bookman Old Style" pitchFamily="18" charset="0"/>
            </a:endParaRP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zitop-165\Documents\Downloads\Фотка_1193382.jpg"/>
          <p:cNvPicPr>
            <a:picLocks noGrp="1" noChangeAspect="1" noChangeArrowheads="1"/>
          </p:cNvPicPr>
          <p:nvPr>
            <p:ph idx="1"/>
          </p:nvPr>
        </p:nvPicPr>
        <p:blipFill>
          <a:blip r:embed="rId2" cstate="print"/>
          <a:srcRect/>
          <a:stretch>
            <a:fillRect/>
          </a:stretch>
        </p:blipFill>
        <p:spPr bwMode="auto">
          <a:xfrm>
            <a:off x="-4892" y="0"/>
            <a:ext cx="9148892" cy="6858000"/>
          </a:xfrm>
          <a:prstGeom prst="rect">
            <a:avLst/>
          </a:prstGeom>
          <a:noFill/>
        </p:spPr>
      </p:pic>
      <p:sp>
        <p:nvSpPr>
          <p:cNvPr id="2" name="Заголовок 1"/>
          <p:cNvSpPr>
            <a:spLocks noGrp="1"/>
          </p:cNvSpPr>
          <p:nvPr>
            <p:ph type="title"/>
          </p:nvPr>
        </p:nvSpPr>
        <p:spPr>
          <a:xfrm>
            <a:off x="179512" y="274638"/>
            <a:ext cx="8784976" cy="2506290"/>
          </a:xfrm>
        </p:spPr>
        <p:txBody>
          <a:bodyPr>
            <a:noAutofit/>
          </a:bodyPr>
          <a:lstStyle/>
          <a:p>
            <a:r>
              <a:rPr lang="en-US" sz="2400" b="1" dirty="0" smtClean="0">
                <a:latin typeface="Bookman Old Style" pitchFamily="18" charset="0"/>
              </a:rPr>
              <a:t>Karelia</a:t>
            </a:r>
            <a:r>
              <a:rPr lang="en-US" sz="2400" dirty="0" smtClean="0">
                <a:latin typeface="Bookman Old Style" pitchFamily="18" charset="0"/>
              </a:rPr>
              <a:t> is attractive for Russian and foreign tourists. It is one of the most famous Russian territories in international tourism thanks to the presence of unique architectural, cultural and historical sites on the islands (</a:t>
            </a:r>
            <a:r>
              <a:rPr lang="en-US" sz="2400" dirty="0" err="1" smtClean="0">
                <a:latin typeface="Bookman Old Style" pitchFamily="18" charset="0"/>
              </a:rPr>
              <a:t>Kizhi</a:t>
            </a:r>
            <a:r>
              <a:rPr lang="en-US" sz="2400" dirty="0" smtClean="0">
                <a:latin typeface="Bookman Old Style" pitchFamily="18" charset="0"/>
              </a:rPr>
              <a:t>, </a:t>
            </a:r>
            <a:r>
              <a:rPr lang="en-US" sz="2400" dirty="0" err="1" smtClean="0">
                <a:latin typeface="Bookman Old Style" pitchFamily="18" charset="0"/>
              </a:rPr>
              <a:t>Valaam</a:t>
            </a:r>
            <a:r>
              <a:rPr lang="en-US" sz="2400" dirty="0" smtClean="0">
                <a:latin typeface="Bookman Old Style" pitchFamily="18" charset="0"/>
              </a:rPr>
              <a:t> and </a:t>
            </a:r>
            <a:r>
              <a:rPr lang="en-US" sz="2400" dirty="0" err="1" smtClean="0">
                <a:latin typeface="Bookman Old Style" pitchFamily="18" charset="0"/>
              </a:rPr>
              <a:t>Solovki</a:t>
            </a:r>
            <a:r>
              <a:rPr lang="en-US" sz="2400" dirty="0" smtClean="0">
                <a:latin typeface="Bookman Old Style" pitchFamily="18" charset="0"/>
              </a:rPr>
              <a:t>). They are included in the list of UNESCO World Heritage Sites and are a national treasure of Russia.</a:t>
            </a:r>
            <a:r>
              <a:rPr lang="ru-RU" sz="2400" dirty="0" smtClean="0"/>
              <a:t/>
            </a:r>
            <a:br>
              <a:rPr lang="ru-RU" sz="2400" dirty="0" smtClean="0"/>
            </a:br>
            <a:endParaRPr lang="ru-RU" sz="2400" b="1"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zitop-165\Documents\Downloads\06f4136fb284d0e9c435139e11ed9c7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16632"/>
            <a:ext cx="8229600" cy="1008112"/>
          </a:xfrm>
        </p:spPr>
        <p:txBody>
          <a:bodyPr>
            <a:normAutofit/>
          </a:bodyPr>
          <a:lstStyle/>
          <a:p>
            <a:r>
              <a:rPr lang="en-US" b="1" dirty="0" smtClean="0">
                <a:solidFill>
                  <a:srgbClr val="FF0000"/>
                </a:solidFill>
                <a:latin typeface="Bookman Old Style" pitchFamily="18" charset="0"/>
              </a:rPr>
              <a:t>Sights of Karelia</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zitop-165\Documents\Downloads\0bf1185df3b1df77d409af166b9f740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16632"/>
            <a:ext cx="8712968" cy="1800200"/>
          </a:xfrm>
        </p:spPr>
        <p:txBody>
          <a:bodyPr>
            <a:normAutofit fontScale="90000"/>
          </a:bodyPr>
          <a:lstStyle/>
          <a:p>
            <a:pPr lvl="0"/>
            <a:r>
              <a:rPr lang="ru-RU" sz="3600" b="1" dirty="0" smtClean="0">
                <a:latin typeface="Bookman Old Style" pitchFamily="18" charset="0"/>
              </a:rPr>
              <a:t/>
            </a:r>
            <a:br>
              <a:rPr lang="ru-RU" sz="3600" b="1" dirty="0" smtClean="0">
                <a:latin typeface="Bookman Old Style" pitchFamily="18" charset="0"/>
              </a:rPr>
            </a:br>
            <a:r>
              <a:rPr lang="en-US" sz="3600" b="1" dirty="0" smtClean="0">
                <a:solidFill>
                  <a:srgbClr val="FF0000"/>
                </a:solidFill>
                <a:latin typeface="Bookman Old Style" pitchFamily="18" charset="0"/>
              </a:rPr>
              <a:t>The</a:t>
            </a:r>
            <a:r>
              <a:rPr lang="en-US" sz="3600" b="1" dirty="0" smtClean="0">
                <a:latin typeface="Bookman Old Style" pitchFamily="18" charset="0"/>
              </a:rPr>
              <a:t> </a:t>
            </a:r>
            <a:r>
              <a:rPr lang="en-US" sz="3600" b="1" dirty="0" smtClean="0">
                <a:solidFill>
                  <a:srgbClr val="FF0000"/>
                </a:solidFill>
                <a:latin typeface="Bookman Old Style" pitchFamily="18" charset="0"/>
              </a:rPr>
              <a:t>unique </a:t>
            </a:r>
            <a:r>
              <a:rPr lang="en-US" sz="3600" b="1" dirty="0" err="1" smtClean="0">
                <a:solidFill>
                  <a:srgbClr val="FF0000"/>
                </a:solidFill>
                <a:latin typeface="Bookman Old Style" pitchFamily="18" charset="0"/>
              </a:rPr>
              <a:t>Kizhi</a:t>
            </a:r>
            <a:r>
              <a:rPr lang="en-US" sz="3600" b="1" dirty="0" smtClean="0">
                <a:solidFill>
                  <a:srgbClr val="FF0000"/>
                </a:solidFill>
                <a:latin typeface="Bookman Old Style" pitchFamily="18" charset="0"/>
              </a:rPr>
              <a:t> open-air museum  on Lake Onega is the world famous monument of wooden architecture</a:t>
            </a:r>
            <a:r>
              <a:rPr lang="ru-RU" sz="3600" b="1" dirty="0" smtClean="0">
                <a:solidFill>
                  <a:srgbClr val="FF0000"/>
                </a:solidFill>
                <a:latin typeface="Bookman Old Style" pitchFamily="18" charset="0"/>
              </a:rPr>
              <a:t>.</a:t>
            </a:r>
            <a:r>
              <a:rPr lang="ru-RU" dirty="0" smtClean="0"/>
              <a:t/>
            </a:r>
            <a:br>
              <a:rPr lang="ru-RU" dirty="0" smtClean="0"/>
            </a:b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716</Words>
  <Application>Microsoft Office PowerPoint</Application>
  <PresentationFormat>Экран (4:3)</PresentationFormat>
  <Paragraphs>55</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“The soul of Russia – Karelia!”</vt:lpstr>
      <vt:lpstr>The Republic of Karelia is a territorial subject of the Russian Federation. It is situated in northern Europe, in the north-western part of Russia. Its area makes up 180 520  km². In the north-east the region is washed by the White Sea. The western border of Karelia (798 km) is the state border of the Russian Federation and Finland, the European Union. </vt:lpstr>
      <vt:lpstr>The capital of the region is Petrozavodsk (275,000). The largest cities in Karelia are Kondopoga (31 000), Kostomuksha (29 000), Segezha (27 000). </vt:lpstr>
      <vt:lpstr>   The population of Karelia is about 630 000 people: Russians (82.2%), Karels (7.4%), Belarussians (3.8%), Ukrainians (2%), Finns (1.4%), Veps (0.5%). The official language in Karelia is Russian. At the same time, there are peoples whose written language is based on the Roman alphabet (Karels and Veps).    </vt:lpstr>
      <vt:lpstr>History of Karelia</vt:lpstr>
      <vt:lpstr>Karelia is a beautiful land of white nights, boundless forests and blue lakes. </vt:lpstr>
      <vt:lpstr>Karelia is attractive for Russian and foreign tourists. It is one of the most famous Russian territories in international tourism thanks to the presence of unique architectural, cultural and historical sites on the islands (Kizhi, Valaam and Solovki). They are included in the list of UNESCO World Heritage Sites and are a national treasure of Russia. </vt:lpstr>
      <vt:lpstr>Sights of Karelia</vt:lpstr>
      <vt:lpstr> The unique Kizhi open-air museum  on Lake Onega is the world famous monument of wooden architecture. </vt:lpstr>
      <vt:lpstr>  Valaam Monastery  on Lake Ladoga </vt:lpstr>
      <vt:lpstr> Solovki is a historical and cultural complex on the Solovetsky Islands. </vt:lpstr>
      <vt:lpstr> The “Paanajarvi” National Park  </vt:lpstr>
      <vt:lpstr>The Ruskeala Mountain Park</vt:lpstr>
      <vt:lpstr> Ruskeala waterfalls on the  Tohmajoki River </vt:lpstr>
      <vt:lpstr> Nature Reserve Kivach on the Suna River, founded in 1932, is one of the oldest in Russia.  </vt:lpstr>
      <vt:lpstr>The Vedlozersky National Park</vt:lpstr>
      <vt:lpstr>The Sortavala National Park   </vt:lpstr>
      <vt:lpstr> “White bridges” waterfall </vt:lpstr>
      <vt:lpstr>Kivakkakoski waterfall on the Olanga River</vt:lpstr>
      <vt:lpstr>Kostomukshsky State Natural Reserve</vt:lpstr>
      <vt:lpstr>Lake Ladoga </vt:lpstr>
      <vt:lpstr>Lake Onega </vt:lpstr>
      <vt:lpstr>Janisjarvi lake</vt:lpstr>
      <vt:lpstr>Ur lake</vt:lpstr>
      <vt:lpstr>Vyg lake</vt:lpstr>
      <vt:lpstr> Petroglyphs of Lake Onega are images of the Neolithic period  near Pudozh. </vt:lpstr>
      <vt:lpstr> The White Sea petroglyphs are ancient pictures carved into the rocks near Belomorsk. </vt:lpstr>
      <vt:lpstr>Mount Vottovaara</vt:lpstr>
      <vt:lpstr>Mount Paaso</vt:lpstr>
      <vt:lpstr>Girvas volcano</vt:lpstr>
      <vt:lpstr> The first Russian spa resort “Marcial Waters” was founded by decree of Peter the Great in 1719.   </vt:lpstr>
      <vt:lpstr> Architectural ensemble of Ilyinsky churchyard  </vt:lpstr>
      <vt:lpstr>Murom Monastery</vt:lpstr>
      <vt:lpstr>The village of Kinerma</vt:lpstr>
      <vt:lpstr>The Church of the Epiphany in the village of Chelmuzhi  </vt:lpstr>
      <vt:lpstr>  Church of the Assumption of the Blessed Virgin (1774) in Kondopoga </vt:lpstr>
      <vt:lpstr>The Veps’ ethnographical Museum in the village of Sheltozero  </vt:lpstr>
      <vt:lpstr>The National Museum of the Republic of Karelia </vt:lpstr>
      <vt:lpstr>The Maritime Мuseum</vt:lpstr>
      <vt:lpstr>The Karelian Zoo</vt:lpstr>
      <vt:lpstr>Karelia is a historical museum of national culture, world-famous monuments and picturesque  landscape as well as charming hospitable people. This fantastic tour is a wonderful holiday for you with lots attractive places to visit and unique sights to see. You will travel to well-known towns with beautiful ancient cathedrals and magnificent houses. You will also take part in an enjoyable trip to the amazing lakes of Karelia.       </vt:lpstr>
      <vt:lpstr>Welcome  to Karelia!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Karelia</dc:title>
  <dc:creator>izotop-165</dc:creator>
  <cp:lastModifiedBy>izotop-165</cp:lastModifiedBy>
  <cp:revision>78</cp:revision>
  <dcterms:created xsi:type="dcterms:W3CDTF">2021-04-18T08:08:30Z</dcterms:created>
  <dcterms:modified xsi:type="dcterms:W3CDTF">2025-04-26T09:49:06Z</dcterms:modified>
</cp:coreProperties>
</file>