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11/7/2024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verywellhealth.com/tenex-procedure-5081685" TargetMode="External"/><Relationship Id="rId2" Type="http://schemas.openxmlformats.org/officeDocument/2006/relationships/hyperlink" Target="https://www.verywellhealth.com/gastritis-treatment-8631186"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britannica.com/science/bleeding" TargetMode="External"/><Relationship Id="rId13" Type="http://schemas.openxmlformats.org/officeDocument/2006/relationships/hyperlink" Target="https://www.britannica.com/science/palate" TargetMode="External"/><Relationship Id="rId3" Type="http://schemas.openxmlformats.org/officeDocument/2006/relationships/hyperlink" Target="https://www.britannica.com/science/fatigue-physiology" TargetMode="External"/><Relationship Id="rId7" Type="http://schemas.openxmlformats.org/officeDocument/2006/relationships/hyperlink" Target="https://www.britannica.com/science/protein" TargetMode="External"/><Relationship Id="rId12" Type="http://schemas.openxmlformats.org/officeDocument/2006/relationships/hyperlink" Target="https://www.britannica.com/science/human-nervous-system" TargetMode="External"/><Relationship Id="rId2" Type="http://schemas.openxmlformats.org/officeDocument/2006/relationships/hyperlink" Target="https://www.britannica.com/science/fever" TargetMode="External"/><Relationship Id="rId1" Type="http://schemas.openxmlformats.org/officeDocument/2006/relationships/slideLayout" Target="../slideLayouts/slideLayout2.xml"/><Relationship Id="rId6" Type="http://schemas.openxmlformats.org/officeDocument/2006/relationships/hyperlink" Target="https://www.britannica.com/science/fibrin" TargetMode="External"/><Relationship Id="rId11" Type="http://schemas.openxmlformats.org/officeDocument/2006/relationships/hyperlink" Target="https://www.britannica.com/science/paralysis" TargetMode="External"/><Relationship Id="rId5" Type="http://schemas.openxmlformats.org/officeDocument/2006/relationships/hyperlink" Target="https://www.merriam-webster.com/dictionary/propagation" TargetMode="External"/><Relationship Id="rId10" Type="http://schemas.openxmlformats.org/officeDocument/2006/relationships/hyperlink" Target="https://www.britannica.com/science/inflammation" TargetMode="External"/><Relationship Id="rId4" Type="http://schemas.openxmlformats.org/officeDocument/2006/relationships/hyperlink" Target="https://www.britannica.com/science/sore-throat" TargetMode="External"/><Relationship Id="rId9" Type="http://schemas.openxmlformats.org/officeDocument/2006/relationships/hyperlink" Target="https://www.britannica.com/science/pharynx" TargetMode="External"/><Relationship Id="rId14" Type="http://schemas.openxmlformats.org/officeDocument/2006/relationships/hyperlink" Target="https://www.merriam-webster.com/dictionary/transie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ritannica.com/science/swallow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57581" y="650632"/>
            <a:ext cx="8689976" cy="888022"/>
          </a:xfrm>
        </p:spPr>
        <p:txBody>
          <a:bodyPr>
            <a:normAutofit fontScale="90000"/>
          </a:bodyPr>
          <a:lstStyle/>
          <a:p>
            <a:r>
              <a:rPr lang="ru-RU" sz="1600" dirty="0">
                <a:solidFill>
                  <a:srgbClr val="000000"/>
                </a:solidFill>
                <a:latin typeface="Times New Roman" pitchFamily="16" charset="0"/>
                <a:ea typeface="SimSun" charset="-122"/>
                <a:cs typeface="Times New Roman" pitchFamily="16" charset="0"/>
              </a:rPr>
              <a:t>Министерство Здравоохранения Республики Дагестан</a:t>
            </a:r>
            <a:r>
              <a:rPr lang="ru-RU" sz="1400" dirty="0">
                <a:solidFill>
                  <a:srgbClr val="000000"/>
                </a:solidFill>
                <a:latin typeface="Calibri" pitchFamily="34" charset="0"/>
                <a:ea typeface="Calibri" pitchFamily="34" charset="0"/>
                <a:cs typeface="Times New Roman" pitchFamily="16" charset="0"/>
              </a:rPr>
              <a:t/>
            </a:r>
            <a:br>
              <a:rPr lang="ru-RU" sz="1400" dirty="0">
                <a:solidFill>
                  <a:srgbClr val="000000"/>
                </a:solidFill>
                <a:latin typeface="Calibri" pitchFamily="34" charset="0"/>
                <a:ea typeface="Calibri" pitchFamily="34" charset="0"/>
                <a:cs typeface="Times New Roman" pitchFamily="16" charset="0"/>
              </a:rPr>
            </a:br>
            <a:r>
              <a:rPr lang="ru-RU" sz="1600" dirty="0">
                <a:solidFill>
                  <a:srgbClr val="000000"/>
                </a:solidFill>
                <a:latin typeface="Times New Roman" pitchFamily="16" charset="0"/>
                <a:ea typeface="SimSun" charset="-122"/>
                <a:cs typeface="Times New Roman" pitchFamily="16" charset="0"/>
              </a:rPr>
              <a:t> </a:t>
            </a:r>
            <a:r>
              <a:rPr lang="ru-RU" sz="1400" dirty="0">
                <a:solidFill>
                  <a:srgbClr val="000000"/>
                </a:solidFill>
                <a:latin typeface="Calibri" pitchFamily="34" charset="0"/>
                <a:ea typeface="SimSun" charset="-122"/>
                <a:cs typeface="Calibri" pitchFamily="34" charset="0"/>
              </a:rPr>
              <a:t/>
            </a:r>
            <a:br>
              <a:rPr lang="ru-RU" sz="1400" dirty="0">
                <a:solidFill>
                  <a:srgbClr val="000000"/>
                </a:solidFill>
                <a:latin typeface="Calibri" pitchFamily="34" charset="0"/>
                <a:ea typeface="SimSun" charset="-122"/>
                <a:cs typeface="Calibri" pitchFamily="34" charset="0"/>
              </a:rPr>
            </a:br>
            <a:r>
              <a:rPr lang="ru-RU" sz="1600" dirty="0">
                <a:solidFill>
                  <a:srgbClr val="000000"/>
                </a:solidFill>
                <a:latin typeface="Times New Roman" pitchFamily="16" charset="0"/>
                <a:ea typeface="SimSun" charset="-122"/>
                <a:cs typeface="Times New Roman" pitchFamily="16" charset="0"/>
              </a:rPr>
              <a:t>Государственное бюджетное профессиональное образовательное учреждение Республики Дагестан «Дагестанский базовый медицинский колледж им. </a:t>
            </a:r>
            <a:r>
              <a:rPr lang="ru-RU" sz="1600" dirty="0" err="1">
                <a:solidFill>
                  <a:srgbClr val="000000"/>
                </a:solidFill>
                <a:latin typeface="Times New Roman" pitchFamily="16" charset="0"/>
                <a:ea typeface="SimSun" charset="-122"/>
                <a:cs typeface="Times New Roman" pitchFamily="16" charset="0"/>
              </a:rPr>
              <a:t>Р.П.Аскерханова</a:t>
            </a:r>
            <a:r>
              <a:rPr lang="ru-RU" sz="1600" dirty="0">
                <a:solidFill>
                  <a:srgbClr val="000000"/>
                </a:solidFill>
                <a:latin typeface="Times New Roman" pitchFamily="16" charset="0"/>
                <a:ea typeface="SimSun" charset="-122"/>
                <a:cs typeface="Times New Roman" pitchFamily="16" charset="0"/>
              </a:rPr>
              <a:t>»</a:t>
            </a:r>
            <a:r>
              <a:rPr lang="ru-RU" sz="1400" dirty="0">
                <a:solidFill>
                  <a:srgbClr val="000000"/>
                </a:solidFill>
                <a:latin typeface="Calibri" pitchFamily="34" charset="0"/>
                <a:ea typeface="SimSun" charset="-122"/>
                <a:cs typeface="Calibri" pitchFamily="34" charset="0"/>
              </a:rPr>
              <a:t/>
            </a:r>
            <a:br>
              <a:rPr lang="ru-RU" sz="1400" dirty="0">
                <a:solidFill>
                  <a:srgbClr val="000000"/>
                </a:solidFill>
                <a:latin typeface="Calibri" pitchFamily="34" charset="0"/>
                <a:ea typeface="SimSun" charset="-122"/>
                <a:cs typeface="Calibri" pitchFamily="34" charset="0"/>
              </a:rPr>
            </a:br>
            <a:r>
              <a:rPr lang="ru-RU" sz="1600" dirty="0">
                <a:solidFill>
                  <a:srgbClr val="000000"/>
                </a:solidFill>
                <a:latin typeface="Times New Roman" pitchFamily="16" charset="0"/>
                <a:ea typeface="SimSun" charset="-122"/>
                <a:cs typeface="Times New Roman" pitchFamily="16" charset="0"/>
              </a:rPr>
              <a:t>(ГБПОУ РД «ДБМК»)</a:t>
            </a:r>
            <a:endParaRPr lang="ru-RU" sz="1600" dirty="0"/>
          </a:p>
        </p:txBody>
      </p:sp>
      <p:sp>
        <p:nvSpPr>
          <p:cNvPr id="3" name="TextBox 2"/>
          <p:cNvSpPr txBox="1"/>
          <p:nvPr/>
        </p:nvSpPr>
        <p:spPr>
          <a:xfrm>
            <a:off x="73152" y="2057401"/>
            <a:ext cx="11969496" cy="5213863"/>
          </a:xfrm>
          <a:prstGeom prst="rect">
            <a:avLst/>
          </a:prstGeom>
          <a:noFill/>
        </p:spPr>
        <p:txBody>
          <a:bodyPr wrap="square" rtlCol="0">
            <a:spAutoFit/>
          </a:bodyPr>
          <a:lstStyle/>
          <a:p>
            <a:pPr algn="ctr"/>
            <a:r>
              <a:rPr lang="ru-RU" b="1" dirty="0"/>
              <a:t>Презентация практического занятия</a:t>
            </a:r>
          </a:p>
          <a:p>
            <a:pPr algn="ctr"/>
            <a:r>
              <a:rPr lang="ru-RU" b="1" dirty="0"/>
              <a:t>по теме:</a:t>
            </a:r>
          </a:p>
          <a:p>
            <a:pPr algn="ctr"/>
            <a:r>
              <a:rPr lang="ru-RU" b="1" dirty="0" smtClean="0"/>
              <a:t>Дифтерия. </a:t>
            </a:r>
            <a:r>
              <a:rPr lang="en-US" b="1" dirty="0" smtClean="0"/>
              <a:t>The Future Simple Tense.</a:t>
            </a:r>
            <a:endParaRPr lang="ru-RU" b="1" dirty="0" smtClean="0"/>
          </a:p>
          <a:p>
            <a:pPr algn="ctr"/>
            <a:endParaRPr lang="ru-RU" b="1" dirty="0"/>
          </a:p>
          <a:p>
            <a:r>
              <a:rPr lang="ru-RU" b="1" dirty="0">
                <a:latin typeface="Times New Roman" panose="02020603050405020304" pitchFamily="18" charset="0"/>
                <a:cs typeface="Times New Roman" panose="02020603050405020304" pitchFamily="18" charset="0"/>
              </a:rPr>
              <a:t>Дисциплина</a:t>
            </a:r>
            <a:r>
              <a:rPr lang="ru-RU" dirty="0">
                <a:latin typeface="Times New Roman" panose="02020603050405020304" pitchFamily="18" charset="0"/>
                <a:cs typeface="Times New Roman" panose="02020603050405020304" pitchFamily="18" charset="0"/>
              </a:rPr>
              <a:t> : </a:t>
            </a:r>
            <a:r>
              <a:rPr lang="ru-RU" dirty="0" smtClean="0">
                <a:latin typeface="Times New Roman" panose="02020603050405020304" pitchFamily="18" charset="0"/>
                <a:cs typeface="Times New Roman" panose="02020603050405020304" pitchFamily="18" charset="0"/>
              </a:rPr>
              <a:t>ОГСЭ.03.Иностранный </a:t>
            </a:r>
            <a:r>
              <a:rPr lang="ru-RU" dirty="0">
                <a:latin typeface="Times New Roman" panose="02020603050405020304" pitchFamily="18" charset="0"/>
                <a:cs typeface="Times New Roman" panose="02020603050405020304" pitchFamily="18" charset="0"/>
              </a:rPr>
              <a:t>язык </a:t>
            </a:r>
            <a:endParaRPr lang="ru-RU"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Специальность</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31.02.02Лечебное дело</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Автор </a:t>
            </a:r>
            <a:r>
              <a:rPr lang="ru-RU" b="1" dirty="0">
                <a:latin typeface="Times New Roman" panose="02020603050405020304" pitchFamily="18" charset="0"/>
                <a:cs typeface="Times New Roman" panose="02020603050405020304" pitchFamily="18" charset="0"/>
              </a:rPr>
              <a:t>–составитель:</a:t>
            </a:r>
            <a:r>
              <a:rPr lang="ru-RU" dirty="0">
                <a:latin typeface="Times New Roman" panose="02020603050405020304" pitchFamily="18" charset="0"/>
                <a:cs typeface="Times New Roman" panose="02020603050405020304" pitchFamily="18" charset="0"/>
              </a:rPr>
              <a:t> Гимбатова П.Г</a:t>
            </a:r>
            <a:r>
              <a:rPr lang="ru-RU" dirty="0" smtClean="0">
                <a:latin typeface="Times New Roman" panose="02020603050405020304" pitchFamily="18" charset="0"/>
                <a:cs typeface="Times New Roman" panose="02020603050405020304" pitchFamily="18" charset="0"/>
              </a:rPr>
              <a:t>.</a:t>
            </a:r>
          </a:p>
          <a:p>
            <a:pPr>
              <a:lnSpc>
                <a:spcPct val="107000"/>
              </a:lnSpc>
              <a:buClr>
                <a:srgbClr val="000000"/>
              </a:buClr>
              <a:buSzPct val="100000"/>
              <a:defRPr/>
            </a:pPr>
            <a:r>
              <a:rPr lang="ru-RU" dirty="0" smtClean="0">
                <a:latin typeface="Times New Roman" panose="02020603050405020304" pitchFamily="18" charset="0"/>
                <a:ea typeface="Calibri" panose="020F0502020204030204" pitchFamily="34" charset="0"/>
                <a:cs typeface="Times New Roman" panose="02020603050405020304" pitchFamily="18" charset="0"/>
              </a:rPr>
              <a:t>Рассмотрено </a:t>
            </a:r>
            <a:r>
              <a:rPr lang="ru-RU" dirty="0">
                <a:latin typeface="Times New Roman" panose="02020603050405020304" pitchFamily="18" charset="0"/>
                <a:ea typeface="Calibri" panose="020F0502020204030204" pitchFamily="34" charset="0"/>
                <a:cs typeface="Times New Roman" panose="02020603050405020304" pitchFamily="18" charset="0"/>
              </a:rPr>
              <a:t>и утверждено </a:t>
            </a:r>
          </a:p>
          <a:p>
            <a:pPr>
              <a:lnSpc>
                <a:spcPct val="107000"/>
              </a:lnSpc>
              <a:buClr>
                <a:srgbClr val="000000"/>
              </a:buClr>
              <a:buSzPct val="100000"/>
              <a:defRPr/>
            </a:pPr>
            <a:r>
              <a:rPr lang="ru-RU" dirty="0">
                <a:latin typeface="Times New Roman" panose="02020603050405020304" pitchFamily="18" charset="0"/>
                <a:ea typeface="Calibri" panose="020F0502020204030204" pitchFamily="34" charset="0"/>
                <a:cs typeface="Times New Roman" panose="02020603050405020304" pitchFamily="18" charset="0"/>
              </a:rPr>
              <a:t>на заседании цикловой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rgbClr val="000000"/>
              </a:buClr>
              <a:buSzPct val="100000"/>
              <a:defRPr/>
            </a:pPr>
            <a:r>
              <a:rPr lang="ru-RU" dirty="0">
                <a:latin typeface="Times New Roman" panose="02020603050405020304" pitchFamily="18" charset="0"/>
                <a:ea typeface="Calibri" panose="020F0502020204030204" pitchFamily="34" charset="0"/>
                <a:cs typeface="Times New Roman" panose="02020603050405020304" pitchFamily="18" charset="0"/>
              </a:rPr>
              <a:t>методической комиссии </a:t>
            </a:r>
            <a:r>
              <a:rPr lang="ru-RU" i="1" dirty="0">
                <a:latin typeface="Times New Roman" panose="02020603050405020304" pitchFamily="18" charset="0"/>
                <a:ea typeface="Calibri" panose="020F0502020204030204" pitchFamily="34" charset="0"/>
                <a:cs typeface="Times New Roman" panose="02020603050405020304" pitchFamily="18" charset="0"/>
              </a:rPr>
              <a:t>общественных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rgbClr val="000000"/>
              </a:buClr>
              <a:buSzPct val="100000"/>
              <a:defRPr/>
            </a:pPr>
            <a:r>
              <a:rPr lang="ru-RU" i="1" dirty="0">
                <a:latin typeface="Times New Roman" panose="02020603050405020304" pitchFamily="18" charset="0"/>
                <a:ea typeface="Calibri" panose="020F0502020204030204" pitchFamily="34" charset="0"/>
                <a:cs typeface="Times New Roman" panose="02020603050405020304" pitchFamily="18" charset="0"/>
              </a:rPr>
              <a:t>и общеобразовательных дисциплин </a:t>
            </a:r>
            <a:r>
              <a:rPr lang="en-US" i="1" dirty="0">
                <a:latin typeface="Times New Roman" panose="02020603050405020304" pitchFamily="18" charset="0"/>
                <a:ea typeface="Calibri" panose="020F0502020204030204" pitchFamily="34" charset="0"/>
                <a:cs typeface="Times New Roman" panose="02020603050405020304" pitchFamily="18" charset="0"/>
              </a:rPr>
              <a:t>N</a:t>
            </a:r>
            <a:r>
              <a:rPr lang="ru-RU" i="1" dirty="0">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rgbClr val="000000"/>
              </a:buClr>
              <a:buSzPct val="100000"/>
              <a:defRPr/>
            </a:pPr>
            <a:r>
              <a:rPr lang="ru-RU" dirty="0">
                <a:latin typeface="Times New Roman" panose="02020603050405020304" pitchFamily="18" charset="0"/>
                <a:ea typeface="Calibri" panose="020F0502020204030204" pitchFamily="34" charset="0"/>
                <a:cs typeface="Times New Roman" panose="02020603050405020304" pitchFamily="18" charset="0"/>
              </a:rPr>
              <a:t>Протокол __</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rgbClr val="000000"/>
              </a:buClr>
              <a:buSzPct val="100000"/>
              <a:defRPr/>
            </a:pPr>
            <a:r>
              <a:rPr lang="ru-RU" dirty="0" smtClean="0">
                <a:latin typeface="Times New Roman" panose="02020603050405020304" pitchFamily="18" charset="0"/>
                <a:ea typeface="Calibri" panose="020F0502020204030204" pitchFamily="34" charset="0"/>
                <a:cs typeface="Times New Roman" panose="02020603050405020304" pitchFamily="18" charset="0"/>
              </a:rPr>
              <a:t>_____________</a:t>
            </a:r>
            <a:endParaRPr lang="ru-RU"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rgbClr val="000000"/>
              </a:buClr>
              <a:buSzPct val="100000"/>
              <a:defRPr/>
            </a:pPr>
            <a:r>
              <a:rPr lang="ru-RU" dirty="0" smtClean="0">
                <a:latin typeface="Times New Roman" panose="02020603050405020304" pitchFamily="18" charset="0"/>
                <a:ea typeface="Calibri" panose="020F0502020204030204" pitchFamily="34" charset="0"/>
                <a:cs typeface="Times New Roman" panose="02020603050405020304" pitchFamily="18" charset="0"/>
              </a:rPr>
              <a:t>Председатель </a:t>
            </a:r>
            <a:r>
              <a:rPr lang="ru-RU" dirty="0">
                <a:latin typeface="Times New Roman" panose="02020603050405020304" pitchFamily="18" charset="0"/>
                <a:ea typeface="Calibri" panose="020F0502020204030204" pitchFamily="34" charset="0"/>
                <a:cs typeface="Times New Roman" panose="02020603050405020304" pitchFamily="18" charset="0"/>
              </a:rPr>
              <a:t>ЦМК  </a:t>
            </a:r>
            <a:r>
              <a:rPr lang="ru-RU" dirty="0">
                <a:latin typeface="Times New Roman" panose="02020603050405020304" pitchFamily="18" charset="0"/>
                <a:ea typeface="Calibri" panose="020F0502020204030204" pitchFamily="34" charset="0"/>
              </a:rPr>
              <a:t>___________  </a:t>
            </a:r>
            <a:r>
              <a:rPr lang="ru-RU" dirty="0" err="1">
                <a:latin typeface="Times New Roman" panose="02020603050405020304" pitchFamily="18" charset="0"/>
                <a:ea typeface="Calibri" panose="020F0502020204030204" pitchFamily="34" charset="0"/>
              </a:rPr>
              <a:t>Э.Б.Рамазанова</a:t>
            </a:r>
            <a:endParaRPr lang="ru-RU" dirty="0">
              <a:latin typeface="Arial" charset="0"/>
              <a:ea typeface="SimSun" charset="-122"/>
            </a:endParaRPr>
          </a:p>
          <a:p>
            <a:endParaRPr lang="ru-RU" dirty="0">
              <a:latin typeface="Times New Roman" panose="02020603050405020304" pitchFamily="18" charset="0"/>
              <a:cs typeface="Times New Roman" panose="02020603050405020304" pitchFamily="18" charset="0"/>
            </a:endParaRPr>
          </a:p>
          <a:p>
            <a:pPr algn="ctr"/>
            <a:endParaRPr lang="ru-RU" b="1" dirty="0" smtClean="0"/>
          </a:p>
          <a:p>
            <a:pPr algn="ctr"/>
            <a:endParaRPr lang="ru-RU" b="1" dirty="0"/>
          </a:p>
        </p:txBody>
      </p:sp>
      <p:pic>
        <p:nvPicPr>
          <p:cNvPr id="4" name="Рисунок 3"/>
          <p:cNvPicPr>
            <a:picLocks noChangeAspect="1"/>
          </p:cNvPicPr>
          <p:nvPr/>
        </p:nvPicPr>
        <p:blipFill>
          <a:blip r:embed="rId2"/>
          <a:stretch>
            <a:fillRect/>
          </a:stretch>
        </p:blipFill>
        <p:spPr>
          <a:xfrm>
            <a:off x="5303425" y="6272762"/>
            <a:ext cx="2188654" cy="493819"/>
          </a:xfrm>
          <a:prstGeom prst="rect">
            <a:avLst/>
          </a:prstGeom>
        </p:spPr>
      </p:pic>
    </p:spTree>
    <p:extLst>
      <p:ext uri="{BB962C8B-B14F-4D97-AF65-F5344CB8AC3E}">
        <p14:creationId xmlns:p14="http://schemas.microsoft.com/office/powerpoint/2010/main" val="3208505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6815" y="395655"/>
            <a:ext cx="10251831" cy="6278642"/>
          </a:xfrm>
          <a:prstGeom prst="rect">
            <a:avLst/>
          </a:prstGeom>
          <a:noFill/>
        </p:spPr>
        <p:txBody>
          <a:bodyPr wrap="square" rtlCol="0">
            <a:spAutoFit/>
          </a:bodyPr>
          <a:lstStyle/>
          <a:p>
            <a:pPr fontAlgn="base"/>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Future</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Simple</a:t>
            </a:r>
            <a:r>
              <a:rPr lang="ru-RU" sz="1600" b="1" dirty="0">
                <a:latin typeface="Times New Roman" panose="02020603050405020304" pitchFamily="18" charset="0"/>
                <a:cs typeface="Times New Roman" panose="02020603050405020304" pitchFamily="18" charset="0"/>
              </a:rPr>
              <a:t> </a:t>
            </a:r>
            <a:r>
              <a:rPr lang="ru-RU" sz="1600" b="1" dirty="0" err="1" smtClean="0">
                <a:latin typeface="Times New Roman" panose="02020603050405020304" pitchFamily="18" charset="0"/>
                <a:cs typeface="Times New Roman" panose="02020603050405020304" pitchFamily="18" charset="0"/>
              </a:rPr>
              <a:t>Tense</a:t>
            </a:r>
            <a:r>
              <a:rPr lang="ru-RU" sz="1600" b="1" dirty="0">
                <a:latin typeface="Times New Roman" panose="02020603050405020304" pitchFamily="18" charset="0"/>
                <a:cs typeface="Times New Roman" panose="02020603050405020304" pitchFamily="18" charset="0"/>
              </a:rPr>
              <a:t>.</a:t>
            </a:r>
          </a:p>
          <a:p>
            <a:pPr fontAlgn="base"/>
            <a:r>
              <a:rPr lang="ru-RU" sz="1600" dirty="0" err="1">
                <a:latin typeface="Times New Roman" panose="02020603050405020304" pitchFamily="18" charset="0"/>
                <a:cs typeface="Times New Roman" panose="02020603050405020304" pitchFamily="18" charset="0"/>
              </a:rPr>
              <a:t>Future</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Simple</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Tense</a:t>
            </a:r>
            <a:r>
              <a:rPr lang="ru-RU" sz="1600" dirty="0">
                <a:latin typeface="Times New Roman" panose="02020603050405020304" pitchFamily="18" charset="0"/>
                <a:cs typeface="Times New Roman" panose="02020603050405020304" pitchFamily="18" charset="0"/>
              </a:rPr>
              <a:t> (или просто </a:t>
            </a:r>
            <a:r>
              <a:rPr lang="ru-RU" sz="1600" dirty="0" err="1">
                <a:latin typeface="Times New Roman" panose="02020603050405020304" pitchFamily="18" charset="0"/>
                <a:cs typeface="Times New Roman" panose="02020603050405020304" pitchFamily="18" charset="0"/>
              </a:rPr>
              <a:t>Future</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Simple</a:t>
            </a:r>
            <a:r>
              <a:rPr lang="ru-RU" sz="1600" dirty="0">
                <a:latin typeface="Times New Roman" panose="02020603050405020304" pitchFamily="18" charset="0"/>
                <a:cs typeface="Times New Roman" panose="02020603050405020304" pitchFamily="18" charset="0"/>
              </a:rPr>
              <a:t>) — это простое будущее время в английском языке.</a:t>
            </a:r>
          </a:p>
          <a:p>
            <a:pPr fontAlgn="base"/>
            <a:r>
              <a:rPr lang="ru-RU" sz="1600" dirty="0">
                <a:latin typeface="Times New Roman" panose="02020603050405020304" pitchFamily="18" charset="0"/>
                <a:cs typeface="Times New Roman" panose="02020603050405020304" pitchFamily="18" charset="0"/>
              </a:rPr>
              <a:t>Мы используем </a:t>
            </a:r>
            <a:r>
              <a:rPr lang="ru-RU" sz="1600" dirty="0" err="1">
                <a:latin typeface="Times New Roman" panose="02020603050405020304" pitchFamily="18" charset="0"/>
                <a:cs typeface="Times New Roman" panose="02020603050405020304" pitchFamily="18" charset="0"/>
              </a:rPr>
              <a:t>Future</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Simple</a:t>
            </a:r>
            <a:r>
              <a:rPr lang="ru-RU" sz="1600" dirty="0">
                <a:latin typeface="Times New Roman" panose="02020603050405020304" pitchFamily="18" charset="0"/>
                <a:cs typeface="Times New Roman" panose="02020603050405020304" pitchFamily="18" charset="0"/>
              </a:rPr>
              <a:t>, чтобы высказать предположения о будущем или о событиях, которые точно произойдут и на которые мы не можем повлиять. А также, для обещаний, угроз, предупреждений и предостережений</a:t>
            </a:r>
            <a:r>
              <a:rPr lang="ru-RU" sz="1600" dirty="0" smtClean="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Future</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Simple</a:t>
            </a:r>
            <a:r>
              <a:rPr lang="ru-RU" sz="1600" dirty="0">
                <a:latin typeface="Times New Roman" panose="02020603050405020304" pitchFamily="18" charset="0"/>
                <a:cs typeface="Times New Roman" panose="02020603050405020304" pitchFamily="18" charset="0"/>
              </a:rPr>
              <a:t> образуется при помощи одного вспомогательного глагола </a:t>
            </a:r>
            <a:r>
              <a:rPr lang="ru-RU" sz="1600" dirty="0" err="1">
                <a:latin typeface="Times New Roman" panose="02020603050405020304" pitchFamily="18" charset="0"/>
                <a:cs typeface="Times New Roman" panose="02020603050405020304" pitchFamily="18" charset="0"/>
              </a:rPr>
              <a:t>will</a:t>
            </a:r>
            <a:r>
              <a:rPr lang="ru-RU" sz="1600" dirty="0">
                <a:latin typeface="Times New Roman" panose="02020603050405020304" pitchFamily="18" charset="0"/>
                <a:cs typeface="Times New Roman" panose="02020603050405020304" pitchFamily="18" charset="0"/>
              </a:rPr>
              <a:t>. Он употребляется со всеми числами и лицами. Не важно, говорим мы о 1-м лице единственного числа (I), о 3-м лице единственного числа (</a:t>
            </a:r>
            <a:r>
              <a:rPr lang="ru-RU" sz="1600" dirty="0" err="1">
                <a:latin typeface="Times New Roman" panose="02020603050405020304" pitchFamily="18" charset="0"/>
                <a:cs typeface="Times New Roman" panose="02020603050405020304" pitchFamily="18" charset="0"/>
              </a:rPr>
              <a:t>She</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He</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It</a:t>
            </a:r>
            <a:r>
              <a:rPr lang="ru-RU" sz="1600" dirty="0">
                <a:latin typeface="Times New Roman" panose="02020603050405020304" pitchFamily="18" charset="0"/>
                <a:cs typeface="Times New Roman" panose="02020603050405020304" pitchFamily="18" charset="0"/>
              </a:rPr>
              <a:t>) или же обо всех лицах множественного числа (</a:t>
            </a:r>
            <a:r>
              <a:rPr lang="ru-RU" sz="1600" dirty="0" err="1">
                <a:latin typeface="Times New Roman" panose="02020603050405020304" pitchFamily="18" charset="0"/>
                <a:cs typeface="Times New Roman" panose="02020603050405020304" pitchFamily="18" charset="0"/>
              </a:rPr>
              <a:t>We</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You</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They</a:t>
            </a:r>
            <a:r>
              <a:rPr lang="ru-RU" sz="1600" dirty="0">
                <a:latin typeface="Times New Roman" panose="02020603050405020304" pitchFamily="18" charset="0"/>
                <a:cs typeface="Times New Roman" panose="02020603050405020304" pitchFamily="18" charset="0"/>
              </a:rPr>
              <a:t>) — во всех случаях употребляем вспомогательный глагол </a:t>
            </a:r>
            <a:r>
              <a:rPr lang="ru-RU" sz="1600" dirty="0" err="1">
                <a:latin typeface="Times New Roman" panose="02020603050405020304" pitchFamily="18" charset="0"/>
                <a:cs typeface="Times New Roman" panose="02020603050405020304" pitchFamily="18" charset="0"/>
              </a:rPr>
              <a:t>will</a:t>
            </a:r>
            <a:r>
              <a:rPr lang="ru-RU" sz="1600" dirty="0">
                <a:latin typeface="Times New Roman" panose="02020603050405020304" pitchFamily="18" charset="0"/>
                <a:cs typeface="Times New Roman" panose="02020603050405020304" pitchFamily="18" charset="0"/>
              </a:rPr>
              <a:t>.</a:t>
            </a:r>
          </a:p>
          <a:p>
            <a:pPr fontAlgn="base"/>
            <a:r>
              <a:rPr lang="ru-RU" sz="1600" b="1" dirty="0">
                <a:latin typeface="Times New Roman" panose="02020603050405020304" pitchFamily="18" charset="0"/>
                <a:cs typeface="Times New Roman" panose="02020603050405020304" pitchFamily="18" charset="0"/>
              </a:rPr>
              <a:t>ВАЖНО: </a:t>
            </a:r>
            <a:r>
              <a:rPr lang="ru-RU" sz="1600" dirty="0">
                <a:latin typeface="Times New Roman" panose="02020603050405020304" pitchFamily="18" charset="0"/>
                <a:cs typeface="Times New Roman" panose="02020603050405020304" pitchFamily="18" charset="0"/>
              </a:rPr>
              <a:t>Иногда в британском английском с подлежащими I и </a:t>
            </a:r>
            <a:r>
              <a:rPr lang="ru-RU" sz="1600" dirty="0" err="1">
                <a:latin typeface="Times New Roman" panose="02020603050405020304" pitchFamily="18" charset="0"/>
                <a:cs typeface="Times New Roman" panose="02020603050405020304" pitchFamily="18" charset="0"/>
              </a:rPr>
              <a:t>We</a:t>
            </a:r>
            <a:r>
              <a:rPr lang="ru-RU" sz="1600" dirty="0">
                <a:latin typeface="Times New Roman" panose="02020603050405020304" pitchFamily="18" charset="0"/>
                <a:cs typeface="Times New Roman" panose="02020603050405020304" pitchFamily="18" charset="0"/>
              </a:rPr>
              <a:t> употребляется глагол </a:t>
            </a:r>
            <a:r>
              <a:rPr lang="ru-RU" sz="1600" dirty="0" err="1">
                <a:latin typeface="Times New Roman" panose="02020603050405020304" pitchFamily="18" charset="0"/>
                <a:cs typeface="Times New Roman" panose="02020603050405020304" pitchFamily="18" charset="0"/>
              </a:rPr>
              <a:t>shall</a:t>
            </a:r>
            <a:r>
              <a:rPr lang="ru-RU"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fontAlgn="base"/>
            <a:r>
              <a:rPr lang="ru-RU" sz="1600" b="1" dirty="0">
                <a:latin typeface="Times New Roman" panose="02020603050405020304" pitchFamily="18" charset="0"/>
                <a:cs typeface="Times New Roman" panose="02020603050405020304" pitchFamily="18" charset="0"/>
              </a:rPr>
              <a:t>Утверждение</a:t>
            </a:r>
          </a:p>
          <a:p>
            <a:pPr fontAlgn="base"/>
            <a:r>
              <a:rPr lang="ru-RU" sz="1600" dirty="0">
                <a:latin typeface="Times New Roman" panose="02020603050405020304" pitchFamily="18" charset="0"/>
                <a:cs typeface="Times New Roman" panose="02020603050405020304" pitchFamily="18" charset="0"/>
              </a:rPr>
              <a:t>Для того, чтобы составить утвердительное предложение в </a:t>
            </a:r>
            <a:r>
              <a:rPr lang="en-US" sz="1600" dirty="0">
                <a:latin typeface="Times New Roman" panose="02020603050405020304" pitchFamily="18" charset="0"/>
                <a:cs typeface="Times New Roman" panose="02020603050405020304" pitchFamily="18" charset="0"/>
              </a:rPr>
              <a:t>Future Simple — </a:t>
            </a:r>
            <a:r>
              <a:rPr lang="ru-RU" sz="1600" dirty="0">
                <a:latin typeface="Times New Roman" panose="02020603050405020304" pitchFamily="18" charset="0"/>
                <a:cs typeface="Times New Roman" panose="02020603050405020304" pitchFamily="18" charset="0"/>
              </a:rPr>
              <a:t>нужно добавить глагол </a:t>
            </a:r>
            <a:r>
              <a:rPr lang="en-US" sz="1600" dirty="0">
                <a:latin typeface="Times New Roman" panose="02020603050405020304" pitchFamily="18" charset="0"/>
                <a:cs typeface="Times New Roman" panose="02020603050405020304" pitchFamily="18" charset="0"/>
              </a:rPr>
              <a:t>will (shall) </a:t>
            </a:r>
            <a:r>
              <a:rPr lang="ru-RU" sz="1600" dirty="0">
                <a:latin typeface="Times New Roman" panose="02020603050405020304" pitchFamily="18" charset="0"/>
                <a:cs typeface="Times New Roman" panose="02020603050405020304" pitchFamily="18" charset="0"/>
              </a:rPr>
              <a:t>после подлежащего, но перед смысловым глаголом без частицы </a:t>
            </a:r>
            <a:r>
              <a:rPr lang="en-US" sz="1600" dirty="0">
                <a:latin typeface="Times New Roman" panose="02020603050405020304" pitchFamily="18" charset="0"/>
                <a:cs typeface="Times New Roman" panose="02020603050405020304" pitchFamily="18" charset="0"/>
              </a:rPr>
              <a:t>to.</a:t>
            </a:r>
          </a:p>
          <a:p>
            <a:pPr fontAlgn="base"/>
            <a:r>
              <a:rPr lang="en-US" sz="1600" b="1" dirty="0">
                <a:latin typeface="Times New Roman" panose="02020603050405020304" pitchFamily="18" charset="0"/>
                <a:cs typeface="Times New Roman" panose="02020603050405020304" pitchFamily="18" charset="0"/>
              </a:rPr>
              <a:t>I / She / He / It / We / You / They + will (shall) + V</a:t>
            </a:r>
            <a:endParaRPr lang="en-US" sz="1600" dirty="0">
              <a:latin typeface="Times New Roman" panose="02020603050405020304" pitchFamily="18" charset="0"/>
              <a:cs typeface="Times New Roman" panose="02020603050405020304" pitchFamily="18" charset="0"/>
            </a:endParaRPr>
          </a:p>
          <a:p>
            <a:pPr fontAlgn="base"/>
            <a:r>
              <a:rPr lang="en-US" sz="1600" dirty="0">
                <a:latin typeface="Times New Roman" panose="02020603050405020304" pitchFamily="18" charset="0"/>
                <a:cs typeface="Times New Roman" panose="02020603050405020304" pitchFamily="18" charset="0"/>
              </a:rPr>
              <a:t>I will read an interesting book — </a:t>
            </a:r>
            <a:r>
              <a:rPr lang="ru-RU" sz="1600" dirty="0">
                <a:latin typeface="Times New Roman" panose="02020603050405020304" pitchFamily="18" charset="0"/>
                <a:cs typeface="Times New Roman" panose="02020603050405020304" pitchFamily="18" charset="0"/>
              </a:rPr>
              <a:t>Я буду читать интересную книгу</a:t>
            </a:r>
          </a:p>
          <a:p>
            <a:pPr fontAlgn="base"/>
            <a:r>
              <a:rPr lang="en-US" sz="1600" dirty="0">
                <a:latin typeface="Times New Roman" panose="02020603050405020304" pitchFamily="18" charset="0"/>
                <a:cs typeface="Times New Roman" panose="02020603050405020304" pitchFamily="18" charset="0"/>
              </a:rPr>
              <a:t>You will buy a new dress — </a:t>
            </a:r>
            <a:r>
              <a:rPr lang="ru-RU" sz="1600" dirty="0">
                <a:latin typeface="Times New Roman" panose="02020603050405020304" pitchFamily="18" charset="0"/>
                <a:cs typeface="Times New Roman" panose="02020603050405020304" pitchFamily="18" charset="0"/>
              </a:rPr>
              <a:t>Ты купишь новое платье</a:t>
            </a:r>
          </a:p>
          <a:p>
            <a:pPr fontAlgn="base"/>
            <a:r>
              <a:rPr lang="en-US" sz="1600" dirty="0">
                <a:latin typeface="Times New Roman" panose="02020603050405020304" pitchFamily="18" charset="0"/>
                <a:cs typeface="Times New Roman" panose="02020603050405020304" pitchFamily="18" charset="0"/>
              </a:rPr>
              <a:t>He will play tennis — </a:t>
            </a:r>
            <a:r>
              <a:rPr lang="ru-RU" sz="1600" dirty="0">
                <a:latin typeface="Times New Roman" panose="02020603050405020304" pitchFamily="18" charset="0"/>
                <a:cs typeface="Times New Roman" panose="02020603050405020304" pitchFamily="18" charset="0"/>
              </a:rPr>
              <a:t>Он будет играть в теннис</a:t>
            </a:r>
          </a:p>
          <a:p>
            <a:pPr fontAlgn="base"/>
            <a:r>
              <a:rPr lang="en-US" sz="1600" dirty="0">
                <a:latin typeface="Times New Roman" panose="02020603050405020304" pitchFamily="18" charset="0"/>
                <a:cs typeface="Times New Roman" panose="02020603050405020304" pitchFamily="18" charset="0"/>
              </a:rPr>
              <a:t>We will dream of better days — </a:t>
            </a:r>
            <a:r>
              <a:rPr lang="ru-RU" sz="1600" dirty="0">
                <a:latin typeface="Times New Roman" panose="02020603050405020304" pitchFamily="18" charset="0"/>
                <a:cs typeface="Times New Roman" panose="02020603050405020304" pitchFamily="18" charset="0"/>
              </a:rPr>
              <a:t>Мы будем мечтать о лучших </a:t>
            </a:r>
            <a:r>
              <a:rPr lang="ru-RU" sz="1600" dirty="0" smtClean="0">
                <a:latin typeface="Times New Roman" panose="02020603050405020304" pitchFamily="18" charset="0"/>
                <a:cs typeface="Times New Roman" panose="02020603050405020304" pitchFamily="18" charset="0"/>
              </a:rPr>
              <a:t>деньках</a:t>
            </a:r>
            <a:endParaRPr lang="en-US" sz="1600" dirty="0" smtClean="0">
              <a:latin typeface="Times New Roman" panose="02020603050405020304" pitchFamily="18" charset="0"/>
              <a:cs typeface="Times New Roman" panose="02020603050405020304" pitchFamily="18" charset="0"/>
            </a:endParaRPr>
          </a:p>
          <a:p>
            <a:pPr fontAlgn="base"/>
            <a:r>
              <a:rPr lang="ru-RU" sz="1600" b="1" dirty="0" smtClean="0">
                <a:latin typeface="Times New Roman" panose="02020603050405020304" pitchFamily="18" charset="0"/>
                <a:cs typeface="Times New Roman" panose="02020603050405020304" pitchFamily="18" charset="0"/>
              </a:rPr>
              <a:t>Отрицание</a:t>
            </a:r>
            <a:endParaRPr lang="ru-RU" sz="1600" b="1" dirty="0">
              <a:latin typeface="Times New Roman" panose="02020603050405020304" pitchFamily="18" charset="0"/>
              <a:cs typeface="Times New Roman" panose="02020603050405020304" pitchFamily="18" charset="0"/>
            </a:endParaRPr>
          </a:p>
          <a:p>
            <a:pPr fontAlgn="base"/>
            <a:r>
              <a:rPr lang="ru-RU" sz="1600" dirty="0">
                <a:latin typeface="Times New Roman" panose="02020603050405020304" pitchFamily="18" charset="0"/>
                <a:cs typeface="Times New Roman" panose="02020603050405020304" pitchFamily="18" charset="0"/>
              </a:rPr>
              <a:t>Отрицательная конструкция времени </a:t>
            </a:r>
            <a:r>
              <a:rPr lang="en-US" sz="1600" dirty="0">
                <a:latin typeface="Times New Roman" panose="02020603050405020304" pitchFamily="18" charset="0"/>
                <a:cs typeface="Times New Roman" panose="02020603050405020304" pitchFamily="18" charset="0"/>
              </a:rPr>
              <a:t>Future Simple </a:t>
            </a:r>
            <a:r>
              <a:rPr lang="ru-RU" sz="1600" dirty="0">
                <a:latin typeface="Times New Roman" panose="02020603050405020304" pitchFamily="18" charset="0"/>
                <a:cs typeface="Times New Roman" panose="02020603050405020304" pitchFamily="18" charset="0"/>
              </a:rPr>
              <a:t>образуется при помощи добавления частицы </a:t>
            </a:r>
            <a:r>
              <a:rPr lang="en-US" sz="1600" dirty="0">
                <a:latin typeface="Times New Roman" panose="02020603050405020304" pitchFamily="18" charset="0"/>
                <a:cs typeface="Times New Roman" panose="02020603050405020304" pitchFamily="18" charset="0"/>
              </a:rPr>
              <a:t>not </a:t>
            </a:r>
            <a:r>
              <a:rPr lang="ru-RU" sz="1600" dirty="0">
                <a:latin typeface="Times New Roman" panose="02020603050405020304" pitchFamily="18" charset="0"/>
                <a:cs typeface="Times New Roman" panose="02020603050405020304" pitchFamily="18" charset="0"/>
              </a:rPr>
              <a:t>после вспомогательного глагола </a:t>
            </a:r>
            <a:r>
              <a:rPr lang="en-US" sz="1600" dirty="0">
                <a:latin typeface="Times New Roman" panose="02020603050405020304" pitchFamily="18" charset="0"/>
                <a:cs typeface="Times New Roman" panose="02020603050405020304" pitchFamily="18" charset="0"/>
              </a:rPr>
              <a:t>will (shall).</a:t>
            </a:r>
          </a:p>
          <a:p>
            <a:pPr fontAlgn="base"/>
            <a:r>
              <a:rPr lang="en-US" sz="1600" b="1" dirty="0">
                <a:latin typeface="Times New Roman" panose="02020603050405020304" pitchFamily="18" charset="0"/>
                <a:cs typeface="Times New Roman" panose="02020603050405020304" pitchFamily="18" charset="0"/>
              </a:rPr>
              <a:t>I / She / He / It / We / You / They + will not (shall not) + V</a:t>
            </a:r>
            <a:endParaRPr lang="en-US" sz="1600" dirty="0">
              <a:latin typeface="Times New Roman" panose="02020603050405020304" pitchFamily="18" charset="0"/>
              <a:cs typeface="Times New Roman" panose="02020603050405020304" pitchFamily="18" charset="0"/>
            </a:endParaRPr>
          </a:p>
          <a:p>
            <a:pPr fontAlgn="base"/>
            <a:r>
              <a:rPr lang="en-US" sz="1600" dirty="0">
                <a:latin typeface="Times New Roman" panose="02020603050405020304" pitchFamily="18" charset="0"/>
                <a:cs typeface="Times New Roman" panose="02020603050405020304" pitchFamily="18" charset="0"/>
              </a:rPr>
              <a:t>I will not take your bag — </a:t>
            </a:r>
            <a:r>
              <a:rPr lang="ru-RU" sz="1600" dirty="0">
                <a:latin typeface="Times New Roman" panose="02020603050405020304" pitchFamily="18" charset="0"/>
                <a:cs typeface="Times New Roman" panose="02020603050405020304" pitchFamily="18" charset="0"/>
              </a:rPr>
              <a:t>Я не буду брать твою сумку</a:t>
            </a:r>
          </a:p>
          <a:p>
            <a:pPr fontAlgn="base"/>
            <a:r>
              <a:rPr lang="en-US" sz="1600" dirty="0">
                <a:latin typeface="Times New Roman" panose="02020603050405020304" pitchFamily="18" charset="0"/>
                <a:cs typeface="Times New Roman" panose="02020603050405020304" pitchFamily="18" charset="0"/>
              </a:rPr>
              <a:t>We will not find the hotel tomorrow — </a:t>
            </a:r>
            <a:r>
              <a:rPr lang="ru-RU" sz="1600" dirty="0">
                <a:latin typeface="Times New Roman" panose="02020603050405020304" pitchFamily="18" charset="0"/>
                <a:cs typeface="Times New Roman" panose="02020603050405020304" pitchFamily="18" charset="0"/>
              </a:rPr>
              <a:t>Мы не найдем отель завтра</a:t>
            </a:r>
          </a:p>
          <a:p>
            <a:pPr fontAlgn="base"/>
            <a:endParaRPr lang="ru-RU" dirty="0"/>
          </a:p>
          <a:p>
            <a:pPr fontAlgn="base"/>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56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92822" y="366990"/>
            <a:ext cx="9823939" cy="3385542"/>
          </a:xfrm>
          <a:prstGeom prst="rect">
            <a:avLst/>
          </a:prstGeom>
        </p:spPr>
        <p:txBody>
          <a:bodyPr wrap="square">
            <a:spAutoFit/>
          </a:bodyPr>
          <a:lstStyle/>
          <a:p>
            <a:pPr fontAlgn="base"/>
            <a:r>
              <a:rPr lang="en-US" sz="1600" dirty="0">
                <a:latin typeface="Times New Roman" panose="02020603050405020304" pitchFamily="18" charset="0"/>
                <a:cs typeface="Times New Roman" panose="02020603050405020304" pitchFamily="18" charset="0"/>
              </a:rPr>
              <a:t>My friend will not play guitar with us — </a:t>
            </a:r>
            <a:r>
              <a:rPr lang="ru-RU" sz="1600" dirty="0">
                <a:latin typeface="Times New Roman" panose="02020603050405020304" pitchFamily="18" charset="0"/>
                <a:cs typeface="Times New Roman" panose="02020603050405020304" pitchFamily="18" charset="0"/>
              </a:rPr>
              <a:t>Мой друг не будет играть с нами на гитаре</a:t>
            </a:r>
          </a:p>
          <a:p>
            <a:pPr fontAlgn="base"/>
            <a:r>
              <a:rPr lang="en-US" sz="1600" dirty="0">
                <a:latin typeface="Times New Roman" panose="02020603050405020304" pitchFamily="18" charset="0"/>
                <a:cs typeface="Times New Roman" panose="02020603050405020304" pitchFamily="18" charset="0"/>
              </a:rPr>
              <a:t>They will not present the project this Friday — </a:t>
            </a:r>
            <a:r>
              <a:rPr lang="ru-RU" sz="1600" dirty="0">
                <a:latin typeface="Times New Roman" panose="02020603050405020304" pitchFamily="18" charset="0"/>
                <a:cs typeface="Times New Roman" panose="02020603050405020304" pitchFamily="18" charset="0"/>
              </a:rPr>
              <a:t>Они не представят проект в эту </a:t>
            </a:r>
            <a:r>
              <a:rPr lang="ru-RU" sz="1600" dirty="0" smtClean="0">
                <a:latin typeface="Times New Roman" panose="02020603050405020304" pitchFamily="18" charset="0"/>
                <a:cs typeface="Times New Roman" panose="02020603050405020304" pitchFamily="18" charset="0"/>
              </a:rPr>
              <a:t>пятницу</a:t>
            </a:r>
            <a:r>
              <a:rPr lang="en-US" sz="1600" dirty="0" smtClean="0">
                <a:latin typeface="Times New Roman" panose="02020603050405020304" pitchFamily="18" charset="0"/>
                <a:cs typeface="Times New Roman" panose="02020603050405020304" pitchFamily="18" charset="0"/>
              </a:rPr>
              <a:t>.</a:t>
            </a:r>
          </a:p>
          <a:p>
            <a:pPr fontAlgn="base"/>
            <a:r>
              <a:rPr lang="ru-RU" sz="1600" dirty="0">
                <a:latin typeface="Times New Roman" panose="02020603050405020304" pitchFamily="18" charset="0"/>
                <a:cs typeface="Times New Roman" panose="02020603050405020304" pitchFamily="18" charset="0"/>
              </a:rPr>
              <a:t>В вопросительной конструкции вспомогательный глагол </a:t>
            </a:r>
            <a:r>
              <a:rPr lang="en-US" sz="1600" dirty="0">
                <a:latin typeface="Times New Roman" panose="02020603050405020304" pitchFamily="18" charset="0"/>
                <a:cs typeface="Times New Roman" panose="02020603050405020304" pitchFamily="18" charset="0"/>
              </a:rPr>
              <a:t>will (shall) </a:t>
            </a:r>
            <a:r>
              <a:rPr lang="ru-RU" sz="1600" dirty="0">
                <a:latin typeface="Times New Roman" panose="02020603050405020304" pitchFamily="18" charset="0"/>
                <a:cs typeface="Times New Roman" panose="02020603050405020304" pitchFamily="18" charset="0"/>
              </a:rPr>
              <a:t>переносится в начало предложения, а за ним следует подлежащее и смысловой глагол без частицы </a:t>
            </a:r>
            <a:r>
              <a:rPr lang="en-US" sz="1600" dirty="0">
                <a:latin typeface="Times New Roman" panose="02020603050405020304" pitchFamily="18" charset="0"/>
                <a:cs typeface="Times New Roman" panose="02020603050405020304" pitchFamily="18" charset="0"/>
              </a:rPr>
              <a:t>to.</a:t>
            </a:r>
          </a:p>
          <a:p>
            <a:pPr fontAlgn="base"/>
            <a:r>
              <a:rPr lang="en-US" sz="1600" b="1" dirty="0">
                <a:latin typeface="Times New Roman" panose="02020603050405020304" pitchFamily="18" charset="0"/>
                <a:cs typeface="Times New Roman" panose="02020603050405020304" pitchFamily="18" charset="0"/>
              </a:rPr>
              <a:t>Will (Shall) + I / She / He / It / We / You / They + V</a:t>
            </a:r>
            <a:endParaRPr lang="en-US" sz="1600" dirty="0">
              <a:latin typeface="Times New Roman" panose="02020603050405020304" pitchFamily="18" charset="0"/>
              <a:cs typeface="Times New Roman" panose="02020603050405020304" pitchFamily="18" charset="0"/>
            </a:endParaRPr>
          </a:p>
          <a:p>
            <a:pPr fontAlgn="base"/>
            <a:r>
              <a:rPr lang="en-US" sz="1600" dirty="0">
                <a:latin typeface="Times New Roman" panose="02020603050405020304" pitchFamily="18" charset="0"/>
                <a:cs typeface="Times New Roman" panose="02020603050405020304" pitchFamily="18" charset="0"/>
              </a:rPr>
              <a:t>Shall I make the reservation? — </a:t>
            </a:r>
            <a:r>
              <a:rPr lang="ru-RU" sz="1600" dirty="0">
                <a:latin typeface="Times New Roman" panose="02020603050405020304" pitchFamily="18" charset="0"/>
                <a:cs typeface="Times New Roman" panose="02020603050405020304" pitchFamily="18" charset="0"/>
              </a:rPr>
              <a:t>Я оформлю бронирование?</a:t>
            </a:r>
          </a:p>
          <a:p>
            <a:pPr fontAlgn="base"/>
            <a:r>
              <a:rPr lang="en-US" sz="1600" dirty="0">
                <a:latin typeface="Times New Roman" panose="02020603050405020304" pitchFamily="18" charset="0"/>
                <a:cs typeface="Times New Roman" panose="02020603050405020304" pitchFamily="18" charset="0"/>
              </a:rPr>
              <a:t>Will you buy that blue car? — </a:t>
            </a:r>
            <a:r>
              <a:rPr lang="ru-RU" sz="1600" dirty="0">
                <a:latin typeface="Times New Roman" panose="02020603050405020304" pitchFamily="18" charset="0"/>
                <a:cs typeface="Times New Roman" panose="02020603050405020304" pitchFamily="18" charset="0"/>
              </a:rPr>
              <a:t>Ты купишь ту синюю машину?</a:t>
            </a:r>
          </a:p>
          <a:p>
            <a:pPr fontAlgn="base"/>
            <a:r>
              <a:rPr lang="en-US" sz="1600" dirty="0">
                <a:latin typeface="Times New Roman" panose="02020603050405020304" pitchFamily="18" charset="0"/>
                <a:cs typeface="Times New Roman" panose="02020603050405020304" pitchFamily="18" charset="0"/>
              </a:rPr>
              <a:t>Will she call me back? — </a:t>
            </a:r>
            <a:r>
              <a:rPr lang="ru-RU" sz="1600" dirty="0">
                <a:latin typeface="Times New Roman" panose="02020603050405020304" pitchFamily="18" charset="0"/>
                <a:cs typeface="Times New Roman" panose="02020603050405020304" pitchFamily="18" charset="0"/>
              </a:rPr>
              <a:t>Она перезвонит мне?</a:t>
            </a:r>
          </a:p>
          <a:p>
            <a:pPr fontAlgn="base"/>
            <a:r>
              <a:rPr lang="en-US" sz="1600" dirty="0">
                <a:latin typeface="Times New Roman" panose="02020603050405020304" pitchFamily="18" charset="0"/>
                <a:cs typeface="Times New Roman" panose="02020603050405020304" pitchFamily="18" charset="0"/>
              </a:rPr>
              <a:t>Will they win this match? — </a:t>
            </a:r>
            <a:r>
              <a:rPr lang="ru-RU" sz="1600" dirty="0">
                <a:latin typeface="Times New Roman" panose="02020603050405020304" pitchFamily="18" charset="0"/>
                <a:cs typeface="Times New Roman" panose="02020603050405020304" pitchFamily="18" charset="0"/>
              </a:rPr>
              <a:t>Они выиграют этот матч</a:t>
            </a:r>
            <a:r>
              <a:rPr lang="ru-RU"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fontAlgn="base"/>
            <a:endParaRPr lang="en-US" sz="1600" dirty="0" smtClean="0">
              <a:latin typeface="Times New Roman" panose="02020603050405020304" pitchFamily="18" charset="0"/>
              <a:cs typeface="Times New Roman" panose="02020603050405020304" pitchFamily="18" charset="0"/>
            </a:endParaRPr>
          </a:p>
          <a:p>
            <a:pPr fontAlgn="base"/>
            <a:endParaRPr lang="ru-RU" dirty="0"/>
          </a:p>
          <a:p>
            <a:pPr fontAlgn="base"/>
            <a:endParaRPr lang="en-US" dirty="0" smtClean="0"/>
          </a:p>
          <a:p>
            <a:pPr fontAlgn="base"/>
            <a:endParaRPr lang="ru-RU" dirty="0"/>
          </a:p>
        </p:txBody>
      </p:sp>
      <p:pic>
        <p:nvPicPr>
          <p:cNvPr id="6" name="Рисунок 5"/>
          <p:cNvPicPr>
            <a:picLocks noChangeAspect="1"/>
          </p:cNvPicPr>
          <p:nvPr/>
        </p:nvPicPr>
        <p:blipFill>
          <a:blip r:embed="rId2"/>
          <a:stretch>
            <a:fillRect/>
          </a:stretch>
        </p:blipFill>
        <p:spPr>
          <a:xfrm>
            <a:off x="1301262" y="2699238"/>
            <a:ext cx="6101861" cy="4158762"/>
          </a:xfrm>
          <a:prstGeom prst="rect">
            <a:avLst/>
          </a:prstGeom>
        </p:spPr>
      </p:pic>
    </p:spTree>
    <p:extLst>
      <p:ext uri="{BB962C8B-B14F-4D97-AF65-F5344CB8AC3E}">
        <p14:creationId xmlns:p14="http://schemas.microsoft.com/office/powerpoint/2010/main" val="4167257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1453" y="694594"/>
            <a:ext cx="9170377" cy="427809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Task </a:t>
            </a:r>
            <a:r>
              <a:rPr lang="ru-RU" sz="1600" b="1" dirty="0" smtClean="0">
                <a:latin typeface="Times New Roman" panose="02020603050405020304" pitchFamily="18" charset="0"/>
                <a:cs typeface="Times New Roman" panose="02020603050405020304" pitchFamily="18" charset="0"/>
              </a:rPr>
              <a:t>№ 3 :</a:t>
            </a:r>
            <a:r>
              <a:rPr lang="en-US" sz="1600" b="1" dirty="0" smtClean="0">
                <a:latin typeface="Times New Roman" panose="02020603050405020304" pitchFamily="18" charset="0"/>
                <a:cs typeface="Times New Roman" panose="02020603050405020304" pitchFamily="18" charset="0"/>
              </a:rPr>
              <a:t> Translate sentences into English using Future Simple Tense.</a:t>
            </a:r>
            <a:endParaRPr lang="ru-RU" sz="1600" b="1"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1</a:t>
            </a:r>
            <a:r>
              <a:rPr lang="ru-RU" sz="1600" dirty="0">
                <a:latin typeface="Times New Roman" panose="02020603050405020304" pitchFamily="18" charset="0"/>
                <a:cs typeface="Times New Roman" panose="02020603050405020304" pitchFamily="18" charset="0"/>
              </a:rPr>
              <a:t>. Переведите предложения, используя будущее время глаголов.</a:t>
            </a:r>
          </a:p>
          <a:p>
            <a:r>
              <a:rPr lang="ru-RU" sz="1600" dirty="0">
                <a:latin typeface="Times New Roman" panose="02020603050405020304" pitchFamily="18" charset="0"/>
                <a:cs typeface="Times New Roman" panose="02020603050405020304" pitchFamily="18" charset="0"/>
              </a:rPr>
              <a:t>Я поеду домой в начале декабря.</a:t>
            </a:r>
          </a:p>
          <a:p>
            <a:r>
              <a:rPr lang="ru-RU" sz="1600" dirty="0">
                <a:latin typeface="Times New Roman" panose="02020603050405020304" pitchFamily="18" charset="0"/>
                <a:cs typeface="Times New Roman" panose="02020603050405020304" pitchFamily="18" charset="0"/>
              </a:rPr>
              <a:t>Вечером мой брат напишет письмо своему другу в Америке.</a:t>
            </a:r>
          </a:p>
          <a:p>
            <a:r>
              <a:rPr lang="ru-RU" sz="1600" dirty="0">
                <a:latin typeface="Times New Roman" panose="02020603050405020304" pitchFamily="18" charset="0"/>
                <a:cs typeface="Times New Roman" panose="02020603050405020304" pitchFamily="18" charset="0"/>
              </a:rPr>
              <a:t>В пятницу наш офис будет закрыт.</a:t>
            </a:r>
          </a:p>
          <a:p>
            <a:r>
              <a:rPr lang="ru-RU" sz="1600" dirty="0">
                <a:latin typeface="Times New Roman" panose="02020603050405020304" pitchFamily="18" charset="0"/>
                <a:cs typeface="Times New Roman" panose="02020603050405020304" pitchFamily="18" charset="0"/>
              </a:rPr>
              <a:t>Мы будем сдавать экзамен по истории на следующей неделе.</a:t>
            </a:r>
          </a:p>
          <a:p>
            <a:r>
              <a:rPr lang="ru-RU" sz="1600" dirty="0">
                <a:latin typeface="Times New Roman" panose="02020603050405020304" pitchFamily="18" charset="0"/>
                <a:cs typeface="Times New Roman" panose="02020603050405020304" pitchFamily="18" charset="0"/>
              </a:rPr>
              <a:t>Ты найдешь свой подарок под новогодней елкой.</a:t>
            </a:r>
          </a:p>
          <a:p>
            <a:r>
              <a:rPr lang="ru-RU" sz="1600" dirty="0">
                <a:latin typeface="Times New Roman" panose="02020603050405020304" pitchFamily="18" charset="0"/>
                <a:cs typeface="Times New Roman" panose="02020603050405020304" pitchFamily="18" charset="0"/>
              </a:rPr>
              <a:t>Песни твоей сестры будут очень популярными.</a:t>
            </a:r>
          </a:p>
          <a:p>
            <a:r>
              <a:rPr lang="ru-RU" sz="1600" dirty="0">
                <a:latin typeface="Times New Roman" panose="02020603050405020304" pitchFamily="18" charset="0"/>
                <a:cs typeface="Times New Roman" panose="02020603050405020304" pitchFamily="18" charset="0"/>
              </a:rPr>
              <a:t>Я уверен, что Ник скоро передумает.</a:t>
            </a:r>
          </a:p>
          <a:p>
            <a:r>
              <a:rPr lang="ru-RU" sz="1600" dirty="0">
                <a:latin typeface="Times New Roman" panose="02020603050405020304" pitchFamily="18" charset="0"/>
                <a:cs typeface="Times New Roman" panose="02020603050405020304" pitchFamily="18" charset="0"/>
              </a:rPr>
              <a:t>Мы не останемся в этом дешевом отеле.</a:t>
            </a:r>
          </a:p>
          <a:p>
            <a:r>
              <a:rPr lang="ru-RU" sz="1600" dirty="0">
                <a:latin typeface="Times New Roman" panose="02020603050405020304" pitchFamily="18" charset="0"/>
                <a:cs typeface="Times New Roman" panose="02020603050405020304" pitchFamily="18" charset="0"/>
              </a:rPr>
              <a:t>Мэри никогда не забудет свою первую любовь.</a:t>
            </a:r>
          </a:p>
          <a:p>
            <a:r>
              <a:rPr lang="ru-RU" sz="1600" dirty="0">
                <a:latin typeface="Times New Roman" panose="02020603050405020304" pitchFamily="18" charset="0"/>
                <a:cs typeface="Times New Roman" panose="02020603050405020304" pitchFamily="18" charset="0"/>
              </a:rPr>
              <a:t>Завтра не будет облачно. Мы не будем брать зонт.</a:t>
            </a:r>
          </a:p>
          <a:p>
            <a:r>
              <a:rPr lang="ru-RU" sz="1600" dirty="0">
                <a:latin typeface="Times New Roman" panose="02020603050405020304" pitchFamily="18" charset="0"/>
                <a:cs typeface="Times New Roman" panose="02020603050405020304" pitchFamily="18" charset="0"/>
              </a:rPr>
              <a:t>Доктор не разрешит Инне выходить на улицу.</a:t>
            </a:r>
          </a:p>
          <a:p>
            <a:r>
              <a:rPr lang="ru-RU" sz="1600" dirty="0">
                <a:latin typeface="Times New Roman" panose="02020603050405020304" pitchFamily="18" charset="0"/>
                <a:cs typeface="Times New Roman" panose="02020603050405020304" pitchFamily="18" charset="0"/>
              </a:rPr>
              <a:t>Вы пообедаете со мной? – Да. Пойду, помою руки. – Что вы будете: мясо или рыбу? – Я буду рыбу.</a:t>
            </a:r>
          </a:p>
          <a:p>
            <a:r>
              <a:rPr lang="ru-RU" sz="1600" dirty="0">
                <a:latin typeface="Times New Roman" panose="02020603050405020304" pitchFamily="18" charset="0"/>
                <a:cs typeface="Times New Roman" panose="02020603050405020304" pitchFamily="18" charset="0"/>
              </a:rPr>
              <a:t>Что мы купим на папин день рождения? – Мы подумаем об этом завтра утром.</a:t>
            </a:r>
          </a:p>
          <a:p>
            <a:r>
              <a:rPr lang="ru-RU" sz="1600" dirty="0" smtClean="0">
                <a:latin typeface="Times New Roman" panose="02020603050405020304" pitchFamily="18" charset="0"/>
                <a:cs typeface="Times New Roman" panose="02020603050405020304" pitchFamily="18" charset="0"/>
              </a:rPr>
              <a:t>Ты </a:t>
            </a:r>
            <a:r>
              <a:rPr lang="ru-RU" sz="1600" dirty="0">
                <a:latin typeface="Times New Roman" panose="02020603050405020304" pitchFamily="18" charset="0"/>
                <a:cs typeface="Times New Roman" panose="02020603050405020304" pitchFamily="18" charset="0"/>
              </a:rPr>
              <a:t>выйдешь за меня замуж? – Да!</a:t>
            </a:r>
          </a:p>
          <a:p>
            <a:r>
              <a:rPr lang="ru-RU"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4960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2231" y="1257300"/>
            <a:ext cx="8616461" cy="369332"/>
          </a:xfrm>
          <a:prstGeom prst="rect">
            <a:avLst/>
          </a:prstGeom>
          <a:noFill/>
        </p:spPr>
        <p:txBody>
          <a:bodyPr wrap="square" rtlCol="0">
            <a:spAutoFit/>
          </a:bodyPr>
          <a:lstStyle/>
          <a:p>
            <a:endParaRPr lang="ru-RU" dirty="0"/>
          </a:p>
        </p:txBody>
      </p:sp>
      <p:pic>
        <p:nvPicPr>
          <p:cNvPr id="307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37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155" y="117693"/>
            <a:ext cx="9557238" cy="6494085"/>
          </a:xfrm>
          <a:prstGeom prst="rect">
            <a:avLst/>
          </a:prstGeom>
          <a:noFill/>
        </p:spPr>
        <p:txBody>
          <a:bodyPr wrap="square" rtlCol="0">
            <a:spAutoFit/>
          </a:bodyPr>
          <a:lstStyle/>
          <a:p>
            <a:r>
              <a:rPr lang="ru-RU" sz="1600" b="1" dirty="0" smtClean="0">
                <a:latin typeface="Times New Roman" panose="02020603050405020304" pitchFamily="18" charset="0"/>
                <a:cs typeface="Times New Roman" panose="02020603050405020304" pitchFamily="18" charset="0"/>
              </a:rPr>
              <a:t>Задание № 1: прочитать и перевести текст «Дифтерия»</a:t>
            </a:r>
            <a:endParaRPr lang="ru-RU" sz="1600" b="1"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Дифтерия - острое инфекционное заболевание, вызываемое палочкой </a:t>
            </a:r>
            <a:r>
              <a:rPr lang="ru-RU" sz="1600" dirty="0" err="1">
                <a:latin typeface="Times New Roman" panose="02020603050405020304" pitchFamily="18" charset="0"/>
                <a:cs typeface="Times New Roman" panose="02020603050405020304" pitchFamily="18" charset="0"/>
              </a:rPr>
              <a:t>Corynebacterium</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diphtheriae</a:t>
            </a:r>
            <a:r>
              <a:rPr lang="ru-RU" sz="1600" dirty="0">
                <a:latin typeface="Times New Roman" panose="02020603050405020304" pitchFamily="18" charset="0"/>
                <a:cs typeface="Times New Roman" panose="02020603050405020304" pitchFamily="18" charset="0"/>
              </a:rPr>
              <a:t> и характеризующееся первичным </a:t>
            </a:r>
            <a:r>
              <a:rPr lang="ru-RU" sz="1600" dirty="0" smtClean="0">
                <a:latin typeface="Times New Roman" panose="02020603050405020304" pitchFamily="18" charset="0"/>
                <a:cs typeface="Times New Roman" panose="02020603050405020304" pitchFamily="18" charset="0"/>
              </a:rPr>
              <a:t>поражением, </a:t>
            </a:r>
            <a:r>
              <a:rPr lang="ru-RU" sz="1600" dirty="0">
                <a:latin typeface="Times New Roman" panose="02020603050405020304" pitchFamily="18" charset="0"/>
                <a:cs typeface="Times New Roman" panose="02020603050405020304" pitchFamily="18" charset="0"/>
              </a:rPr>
              <a:t>обычно верхних дыхательных путей, и более распространенными симптомами, возникающими в результате распространения бактериального токсина по всему организму. Дифтерия была серьезным инфекционным заболеванием на большей части земного шара вплоть до конца 19-го века, когда ее распространенность в Европе и Северной Америке начала снижаться и в конечном итоге была еще более снижена благодаря мерам иммунизации. До этого были испробованы различные другие меры — например, врач и американский государственный деятель </a:t>
            </a:r>
            <a:r>
              <a:rPr lang="ru-RU" sz="1600" dirty="0" err="1">
                <a:latin typeface="Times New Roman" panose="02020603050405020304" pitchFamily="18" charset="0"/>
                <a:cs typeface="Times New Roman" panose="02020603050405020304" pitchFamily="18" charset="0"/>
              </a:rPr>
              <a:t>Джосайя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Бартлетт</a:t>
            </a:r>
            <a:r>
              <a:rPr lang="ru-RU" sz="1600" dirty="0">
                <a:latin typeface="Times New Roman" panose="02020603050405020304" pitchFamily="18" charset="0"/>
                <a:cs typeface="Times New Roman" panose="02020603050405020304" pitchFamily="18" charset="0"/>
              </a:rPr>
              <a:t> (1729-1795) был одним из первых врачей, который использовал хинин, добываемый из перуанской коры, для лечения дифтерии. Заболевание по-прежнему встречается в основном в регионах с умеренным климатом, чаще встречается в холодное время года и чаще всего поражает детей в возрасте до 10 лет. Симптомы дифтерии включают умеренную температуру, усталость, озноб и легкую боль в горле. Размножение дифтерийных палочек приводит к образованию толстой, кожистой, сероватой оболочки, которая состоит из бактерий, мертвых клеток слизистых оболочек и фибрина (волокнистого белка, связанного со свертыванием крови). Эта мембрана прочно прикрепляется к нижележащим тканям полости рта, миндалин, глотки или других мест локализации. Мембрана отделяется через 7-10 дней, но в тяжелых случаях токсические осложнения возникают позже. Сердце поражается в первую очередь, часто на второй или третьей неделе. У пациента развивается токсический миокардит (воспаление сердечной мышцы), который может привести к летальному исходу. Если человек переживет этот опасный период, сердце полностью восстановится, и пациент будет выглядеть здоровым. Однако эта видимость обманчива и действительно является одним из самых коварных аспектов заболевания, поскольку паралич, вызванный действием токсина на нервную систему, часто </a:t>
            </a:r>
            <a:r>
              <a:rPr lang="ru-RU" sz="1600" dirty="0" smtClean="0">
                <a:latin typeface="Times New Roman" panose="02020603050405020304" pitchFamily="18" charset="0"/>
                <a:cs typeface="Times New Roman" panose="02020603050405020304" pitchFamily="18" charset="0"/>
              </a:rPr>
              <a:t>наступает</a:t>
            </a:r>
            <a:r>
              <a:rPr lang="ru-RU" sz="1600" dirty="0">
                <a:latin typeface="Times New Roman" panose="02020603050405020304" pitchFamily="18" charset="0"/>
                <a:cs typeface="Times New Roman" panose="02020603050405020304" pitchFamily="18" charset="0"/>
              </a:rPr>
              <a:t>, когда пациент, кажется, уже выздоравливает. Паралич неба и некоторых глазных мышц развивается примерно на третьей неделе; обычно он преходящий и не тяжелый.</a:t>
            </a:r>
          </a:p>
          <a:p>
            <a:endParaRPr lang="ru-RU"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51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791308" y="698590"/>
            <a:ext cx="10524392" cy="6494085"/>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Однако уже на пятой-восьмой неделе в тяжелых случаях развивается паралич, влияющий на глотание и дыхание, и пациент может умереть после нескольких недель кажущегося благополучия. Еще позже может развиться паралич конечностей, хотя это и не опасно для жизни. Если пациенту будет оказана поддержка на этом критическом этапе, выздоровление будет полным.</a:t>
            </a:r>
          </a:p>
          <a:p>
            <a:r>
              <a:rPr lang="ru-RU" sz="1600" dirty="0">
                <a:latin typeface="Times New Roman" panose="02020603050405020304" pitchFamily="18" charset="0"/>
                <a:cs typeface="Times New Roman" panose="02020603050405020304" pitchFamily="18" charset="0"/>
              </a:rPr>
              <a:t>Чтобы предотвратить дифтерию, организм должен вырабатывать собственный антитоксин в ответ на активную иммунизацию дифтерийным токсином. Активная иммунизация стала обычной мерой во многих странах путем иммунизации дифтерийным анатоксином - формой экзотоксина, которая стала нетоксичной, но сохранила свою способность вызывать образование антитоксинов после введения в организм. Дифтерийный анатоксин обычно вводится в несколько последовательных доз в течение первых нескольких месяцев жизни, с повторными дозами в течение одного-двух лет и снова в возрасте пяти-шести лет</a:t>
            </a:r>
            <a:r>
              <a:rPr lang="ru-RU" sz="1600" dirty="0" smtClean="0">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a:p>
            <a:r>
              <a:rPr lang="ru-RU" sz="1600" b="1" dirty="0" smtClean="0">
                <a:latin typeface="Times New Roman" panose="02020603050405020304" pitchFamily="18" charset="0"/>
                <a:cs typeface="Times New Roman" panose="02020603050405020304" pitchFamily="18" charset="0"/>
              </a:rPr>
              <a:t>Задание № 2: перевести словосочетания</a:t>
            </a:r>
            <a:r>
              <a:rPr lang="ru-RU" sz="1600" dirty="0" smtClean="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острое инфекционное заболевание</a:t>
            </a:r>
          </a:p>
          <a:p>
            <a:r>
              <a:rPr lang="ru-RU" sz="1600" dirty="0" smtClean="0">
                <a:latin typeface="Times New Roman" panose="02020603050405020304" pitchFamily="18" charset="0"/>
                <a:cs typeface="Times New Roman" panose="02020603050405020304" pitchFamily="18" charset="0"/>
              </a:rPr>
              <a:t>первичное </a:t>
            </a:r>
            <a:r>
              <a:rPr lang="ru-RU" sz="1600" dirty="0">
                <a:latin typeface="Times New Roman" panose="02020603050405020304" pitchFamily="18" charset="0"/>
                <a:cs typeface="Times New Roman" panose="02020603050405020304" pitchFamily="18" charset="0"/>
              </a:rPr>
              <a:t>поражение</a:t>
            </a:r>
          </a:p>
          <a:p>
            <a:r>
              <a:rPr lang="ru-RU" sz="1600" dirty="0" smtClean="0">
                <a:latin typeface="Times New Roman" panose="02020603050405020304" pitchFamily="18" charset="0"/>
                <a:cs typeface="Times New Roman" panose="02020603050405020304" pitchFamily="18" charset="0"/>
              </a:rPr>
              <a:t>меры иммунизации</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симптомы дифтерии</a:t>
            </a:r>
          </a:p>
          <a:p>
            <a:r>
              <a:rPr lang="ru-RU" sz="1600" dirty="0" smtClean="0">
                <a:latin typeface="Times New Roman" panose="02020603050405020304" pitchFamily="18" charset="0"/>
                <a:cs typeface="Times New Roman" panose="02020603050405020304" pitchFamily="18" charset="0"/>
              </a:rPr>
              <a:t>мертвые </a:t>
            </a:r>
            <a:r>
              <a:rPr lang="ru-RU" sz="1600" dirty="0">
                <a:latin typeface="Times New Roman" panose="02020603050405020304" pitchFamily="18" charset="0"/>
                <a:cs typeface="Times New Roman" panose="02020603050405020304" pitchFamily="18" charset="0"/>
              </a:rPr>
              <a:t>клетки</a:t>
            </a:r>
          </a:p>
          <a:p>
            <a:r>
              <a:rPr lang="ru-RU" sz="1600" dirty="0" smtClean="0">
                <a:latin typeface="Times New Roman" panose="02020603050405020304" pitchFamily="18" charset="0"/>
                <a:cs typeface="Times New Roman" panose="02020603050405020304" pitchFamily="18" charset="0"/>
              </a:rPr>
              <a:t>токсические </a:t>
            </a:r>
            <a:r>
              <a:rPr lang="ru-RU" sz="1600" dirty="0">
                <a:latin typeface="Times New Roman" panose="02020603050405020304" pitchFamily="18" charset="0"/>
                <a:cs typeface="Times New Roman" panose="02020603050405020304" pitchFamily="18" charset="0"/>
              </a:rPr>
              <a:t>осложнения</a:t>
            </a:r>
          </a:p>
          <a:p>
            <a:r>
              <a:rPr lang="ru-RU" sz="1600" dirty="0" smtClean="0">
                <a:latin typeface="Times New Roman" panose="02020603050405020304" pitchFamily="18" charset="0"/>
                <a:cs typeface="Times New Roman" panose="02020603050405020304" pitchFamily="18" charset="0"/>
              </a:rPr>
              <a:t>опасный </a:t>
            </a:r>
            <a:r>
              <a:rPr lang="ru-RU" sz="1600" dirty="0">
                <a:latin typeface="Times New Roman" panose="02020603050405020304" pitchFamily="18" charset="0"/>
                <a:cs typeface="Times New Roman" panose="02020603050405020304" pitchFamily="18" charset="0"/>
              </a:rPr>
              <a:t>период</a:t>
            </a:r>
          </a:p>
          <a:p>
            <a:r>
              <a:rPr lang="ru-RU" sz="1600" dirty="0" smtClean="0">
                <a:latin typeface="Times New Roman" panose="02020603050405020304" pitchFamily="18" charset="0"/>
                <a:cs typeface="Times New Roman" panose="02020603050405020304" pitchFamily="18" charset="0"/>
              </a:rPr>
              <a:t>паралич </a:t>
            </a:r>
            <a:r>
              <a:rPr lang="ru-RU" sz="1600" dirty="0">
                <a:latin typeface="Times New Roman" panose="02020603050405020304" pitchFamily="18" charset="0"/>
                <a:cs typeface="Times New Roman" panose="02020603050405020304" pitchFamily="18" charset="0"/>
              </a:rPr>
              <a:t>конечностей</a:t>
            </a:r>
          </a:p>
          <a:p>
            <a:r>
              <a:rPr lang="ru-RU" sz="1600" dirty="0" smtClean="0">
                <a:latin typeface="Times New Roman" panose="02020603050405020304" pitchFamily="18" charset="0"/>
                <a:cs typeface="Times New Roman" panose="02020603050405020304" pitchFamily="18" charset="0"/>
              </a:rPr>
              <a:t>глазные мышцы</a:t>
            </a:r>
            <a:endParaRPr lang="ru-RU" sz="1600" dirty="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критическая </a:t>
            </a:r>
            <a:r>
              <a:rPr lang="ru-RU" sz="1600" dirty="0">
                <a:latin typeface="Times New Roman" panose="02020603050405020304" pitchFamily="18" charset="0"/>
                <a:cs typeface="Times New Roman" panose="02020603050405020304" pitchFamily="18" charset="0"/>
              </a:rPr>
              <a:t>фаза</a:t>
            </a:r>
          </a:p>
          <a:p>
            <a:r>
              <a:rPr lang="ru-RU" sz="1600" dirty="0" smtClean="0">
                <a:latin typeface="Times New Roman" panose="02020603050405020304" pitchFamily="18" charset="0"/>
                <a:cs typeface="Times New Roman" panose="02020603050405020304" pitchFamily="18" charset="0"/>
              </a:rPr>
              <a:t>активировать иммунизацию</a:t>
            </a:r>
            <a:endParaRPr lang="ru-RU" sz="1600" dirty="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опасная </a:t>
            </a:r>
            <a:r>
              <a:rPr lang="ru-RU" sz="1600" dirty="0">
                <a:latin typeface="Times New Roman" panose="02020603050405020304" pitchFamily="18" charset="0"/>
                <a:cs typeface="Times New Roman" panose="02020603050405020304" pitchFamily="18" charset="0"/>
              </a:rPr>
              <a:t>для жизни.</a:t>
            </a:r>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9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60585" y="397393"/>
            <a:ext cx="10709030" cy="3785652"/>
          </a:xfrm>
          <a:prstGeom prst="rect">
            <a:avLst/>
          </a:prstGeom>
        </p:spPr>
        <p:txBody>
          <a:bodyPr wrap="square">
            <a:spAutoFit/>
          </a:bodyPr>
          <a:lstStyle/>
          <a:p>
            <a:r>
              <a:rPr lang="ru-RU" sz="1600" b="1" dirty="0" smtClean="0">
                <a:latin typeface="Times New Roman" panose="02020603050405020304" pitchFamily="18" charset="0"/>
                <a:cs typeface="Times New Roman" panose="02020603050405020304" pitchFamily="18" charset="0"/>
              </a:rPr>
              <a:t>Задание № 3: перевести предложения на английский язык , используя </a:t>
            </a:r>
            <a:r>
              <a:rPr lang="en-US" sz="1600" b="1" dirty="0" smtClean="0">
                <a:latin typeface="Times New Roman" panose="02020603050405020304" pitchFamily="18" charset="0"/>
                <a:cs typeface="Times New Roman" panose="02020603050405020304" pitchFamily="18" charset="0"/>
              </a:rPr>
              <a:t>Future Simple</a:t>
            </a:r>
            <a:r>
              <a:rPr lang="ru-RU" sz="1600" b="1"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I will go </a:t>
            </a:r>
            <a:r>
              <a:rPr lang="en-US" sz="1600" dirty="0">
                <a:latin typeface="Times New Roman" panose="02020603050405020304" pitchFamily="18" charset="0"/>
                <a:cs typeface="Times New Roman" panose="02020603050405020304" pitchFamily="18" charset="0"/>
              </a:rPr>
              <a:t>home in early December.</a:t>
            </a:r>
          </a:p>
          <a:p>
            <a:r>
              <a:rPr lang="en-US" sz="1600" dirty="0" smtClean="0">
                <a:latin typeface="Times New Roman" panose="02020603050405020304" pitchFamily="18" charset="0"/>
                <a:cs typeface="Times New Roman" panose="02020603050405020304" pitchFamily="18" charset="0"/>
              </a:rPr>
              <a:t>In </a:t>
            </a:r>
            <a:r>
              <a:rPr lang="en-US" sz="1600" dirty="0">
                <a:latin typeface="Times New Roman" panose="02020603050405020304" pitchFamily="18" charset="0"/>
                <a:cs typeface="Times New Roman" panose="02020603050405020304" pitchFamily="18" charset="0"/>
              </a:rPr>
              <a:t>the evening, my brother will write a letter to his friend in America.</a:t>
            </a:r>
          </a:p>
          <a:p>
            <a:r>
              <a:rPr lang="en-US" sz="1600" dirty="0">
                <a:latin typeface="Times New Roman" panose="02020603050405020304" pitchFamily="18" charset="0"/>
                <a:cs typeface="Times New Roman" panose="02020603050405020304" pitchFamily="18" charset="0"/>
              </a:rPr>
              <a:t>Our office will be closed on Friday.</a:t>
            </a:r>
          </a:p>
          <a:p>
            <a:r>
              <a:rPr lang="en-US" sz="1600" dirty="0" smtClean="0">
                <a:latin typeface="Times New Roman" panose="02020603050405020304" pitchFamily="18" charset="0"/>
                <a:cs typeface="Times New Roman" panose="02020603050405020304" pitchFamily="18" charset="0"/>
              </a:rPr>
              <a:t>We will take </a:t>
            </a:r>
            <a:r>
              <a:rPr lang="en-US" sz="1600" dirty="0">
                <a:latin typeface="Times New Roman" panose="02020603050405020304" pitchFamily="18" charset="0"/>
                <a:cs typeface="Times New Roman" panose="02020603050405020304" pitchFamily="18" charset="0"/>
              </a:rPr>
              <a:t>the history exam next week.</a:t>
            </a:r>
          </a:p>
          <a:p>
            <a:r>
              <a:rPr lang="en-US" sz="1600" dirty="0">
                <a:latin typeface="Times New Roman" panose="02020603050405020304" pitchFamily="18" charset="0"/>
                <a:cs typeface="Times New Roman" panose="02020603050405020304" pitchFamily="18" charset="0"/>
              </a:rPr>
              <a:t>You will find your gift under the Christmas tree.</a:t>
            </a:r>
          </a:p>
          <a:p>
            <a:r>
              <a:rPr lang="en-US" sz="1600" dirty="0">
                <a:latin typeface="Times New Roman" panose="02020603050405020304" pitchFamily="18" charset="0"/>
                <a:cs typeface="Times New Roman" panose="02020603050405020304" pitchFamily="18" charset="0"/>
              </a:rPr>
              <a:t>Your sister's songs will be very popular.</a:t>
            </a:r>
          </a:p>
          <a:p>
            <a:r>
              <a:rPr lang="en-US" sz="1600" dirty="0">
                <a:latin typeface="Times New Roman" panose="02020603050405020304" pitchFamily="18" charset="0"/>
                <a:cs typeface="Times New Roman" panose="02020603050405020304" pitchFamily="18" charset="0"/>
              </a:rPr>
              <a:t>I'm sure Nick will change his mind soon.</a:t>
            </a:r>
          </a:p>
          <a:p>
            <a:r>
              <a:rPr lang="en-US" sz="1600" dirty="0">
                <a:latin typeface="Times New Roman" panose="02020603050405020304" pitchFamily="18" charset="0"/>
                <a:cs typeface="Times New Roman" panose="02020603050405020304" pitchFamily="18" charset="0"/>
              </a:rPr>
              <a:t>We will not stay in this cheap hotel.</a:t>
            </a:r>
          </a:p>
          <a:p>
            <a:r>
              <a:rPr lang="en-US" sz="1600" dirty="0">
                <a:latin typeface="Times New Roman" panose="02020603050405020304" pitchFamily="18" charset="0"/>
                <a:cs typeface="Times New Roman" panose="02020603050405020304" pitchFamily="18" charset="0"/>
              </a:rPr>
              <a:t>Mary will never forget her first love.</a:t>
            </a:r>
          </a:p>
          <a:p>
            <a:r>
              <a:rPr lang="en-US" sz="1600" dirty="0">
                <a:latin typeface="Times New Roman" panose="02020603050405020304" pitchFamily="18" charset="0"/>
                <a:cs typeface="Times New Roman" panose="02020603050405020304" pitchFamily="18" charset="0"/>
              </a:rPr>
              <a:t>It won't be cloudy tomorrow. We won't take an umbrella.</a:t>
            </a:r>
          </a:p>
          <a:p>
            <a:r>
              <a:rPr lang="en-US" sz="1600" dirty="0">
                <a:latin typeface="Times New Roman" panose="02020603050405020304" pitchFamily="18" charset="0"/>
                <a:cs typeface="Times New Roman" panose="02020603050405020304" pitchFamily="18" charset="0"/>
              </a:rPr>
              <a:t>The doctor won't let Inna go outside.</a:t>
            </a:r>
          </a:p>
          <a:p>
            <a:r>
              <a:rPr lang="en-US" sz="1600" dirty="0">
                <a:latin typeface="Times New Roman" panose="02020603050405020304" pitchFamily="18" charset="0"/>
                <a:cs typeface="Times New Roman" panose="02020603050405020304" pitchFamily="18" charset="0"/>
              </a:rPr>
              <a:t>Will you have lunch with me? - Yes. I'm going to wash my hands. – What will you have: meat or fish? – I'll have the fish.</a:t>
            </a:r>
          </a:p>
          <a:p>
            <a:r>
              <a:rPr lang="en-US" sz="1600" dirty="0">
                <a:latin typeface="Times New Roman" panose="02020603050405020304" pitchFamily="18" charset="0"/>
                <a:cs typeface="Times New Roman" panose="02020603050405020304" pitchFamily="18" charset="0"/>
              </a:rPr>
              <a:t>What are we going to buy for Dad's birthday? – We'll think about it tomorrow morning.</a:t>
            </a:r>
          </a:p>
          <a:p>
            <a:r>
              <a:rPr lang="en-US" sz="1600" dirty="0" smtClean="0">
                <a:latin typeface="Times New Roman" panose="02020603050405020304" pitchFamily="18" charset="0"/>
                <a:cs typeface="Times New Roman" panose="02020603050405020304" pitchFamily="18" charset="0"/>
              </a:rPr>
              <a:t>Will </a:t>
            </a:r>
            <a:r>
              <a:rPr lang="en-US" sz="1600" dirty="0">
                <a:latin typeface="Times New Roman" panose="02020603050405020304" pitchFamily="18" charset="0"/>
                <a:cs typeface="Times New Roman" panose="02020603050405020304" pitchFamily="18" charset="0"/>
              </a:rPr>
              <a:t>you marry me? - yes!</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504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3293" y="5143499"/>
            <a:ext cx="8106508" cy="646331"/>
          </a:xfrm>
          <a:prstGeom prst="rect">
            <a:avLst/>
          </a:prstGeom>
          <a:noFill/>
        </p:spPr>
        <p:txBody>
          <a:bodyPr wrap="square" rtlCol="0">
            <a:spAutoFit/>
          </a:bodyPr>
          <a:lstStyle/>
          <a:p>
            <a:r>
              <a:rPr lang="en-US" dirty="0" smtClean="0"/>
              <a:t>Your homework – to read, to translate, to retell the text </a:t>
            </a:r>
            <a:r>
              <a:rPr lang="ru-RU" dirty="0" smtClean="0"/>
              <a:t>« </a:t>
            </a:r>
            <a:r>
              <a:rPr lang="en-US" dirty="0" smtClean="0"/>
              <a:t>Diphtheria</a:t>
            </a:r>
            <a:r>
              <a:rPr lang="ru-RU" dirty="0" smtClean="0"/>
              <a:t>»</a:t>
            </a:r>
            <a:r>
              <a:rPr lang="en-US" dirty="0" smtClean="0"/>
              <a:t>, to learn word-combinations.</a:t>
            </a:r>
            <a:endParaRPr lang="ru-RU" dirty="0"/>
          </a:p>
        </p:txBody>
      </p:sp>
      <p:pic>
        <p:nvPicPr>
          <p:cNvPr id="4098"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487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348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419" y="4510454"/>
            <a:ext cx="18094567" cy="369332"/>
          </a:xfrm>
          <a:prstGeom prst="rect">
            <a:avLst/>
          </a:prstGeom>
          <a:noFill/>
        </p:spPr>
        <p:txBody>
          <a:bodyPr wrap="square" rtlCol="0">
            <a:spAutoFit/>
          </a:bodyPr>
          <a:lstStyle/>
          <a:p>
            <a:endParaRPr lang="ru-RU" dirty="0"/>
          </a:p>
        </p:txBody>
      </p:sp>
      <p:pic>
        <p:nvPicPr>
          <p:cNvPr id="5122"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834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5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41" y="839841"/>
            <a:ext cx="8906255" cy="2954655"/>
          </a:xfrm>
          <a:prstGeom prst="rect">
            <a:avLst/>
          </a:prstGeom>
          <a:noFill/>
        </p:spPr>
        <p:txBody>
          <a:bodyPr wrap="square" rtlCol="0">
            <a:spAutoFit/>
          </a:bodyPr>
          <a:lstStyle/>
          <a:p>
            <a:r>
              <a:rPr lang="ru-RU" sz="1400" dirty="0">
                <a:solidFill>
                  <a:prstClr val="black">
                    <a:lumMod val="85000"/>
                    <a:lumOff val="15000"/>
                  </a:prstClr>
                </a:solidFill>
                <a:latin typeface="Century Gothic" panose="020B0502020202020204"/>
                <a:ea typeface="+mj-ea"/>
                <a:cs typeface="+mj-cs"/>
              </a:rPr>
              <a:t>Согласовано                                                                                           </a:t>
            </a:r>
            <a:r>
              <a:rPr lang="ru-RU" sz="1400" dirty="0" smtClean="0">
                <a:solidFill>
                  <a:prstClr val="black">
                    <a:lumMod val="85000"/>
                    <a:lumOff val="15000"/>
                  </a:prstClr>
                </a:solidFill>
                <a:latin typeface="Century Gothic" panose="020B0502020202020204"/>
                <a:ea typeface="+mj-ea"/>
                <a:cs typeface="+mj-cs"/>
              </a:rPr>
              <a:t>  </a:t>
            </a:r>
            <a:r>
              <a:rPr lang="ru-RU" sz="1400" dirty="0">
                <a:solidFill>
                  <a:prstClr val="black">
                    <a:lumMod val="85000"/>
                    <a:lumOff val="15000"/>
                  </a:prstClr>
                </a:solidFill>
                <a:latin typeface="Century Gothic" panose="020B0502020202020204"/>
                <a:ea typeface="+mj-ea"/>
                <a:cs typeface="+mj-cs"/>
              </a:rPr>
              <a:t>Рассмотрено и утверждено   на                                                                           </a:t>
            </a:r>
            <a:br>
              <a:rPr lang="ru-RU" sz="1400" dirty="0">
                <a:solidFill>
                  <a:prstClr val="black">
                    <a:lumMod val="85000"/>
                    <a:lumOff val="15000"/>
                  </a:prstClr>
                </a:solidFill>
                <a:latin typeface="Century Gothic" panose="020B0502020202020204"/>
                <a:ea typeface="+mj-ea"/>
                <a:cs typeface="+mj-cs"/>
              </a:rPr>
            </a:br>
            <a:r>
              <a:rPr lang="ru-RU" sz="1400" dirty="0">
                <a:solidFill>
                  <a:prstClr val="black">
                    <a:lumMod val="85000"/>
                    <a:lumOff val="15000"/>
                  </a:prstClr>
                </a:solidFill>
                <a:latin typeface="Century Gothic" panose="020B0502020202020204"/>
                <a:ea typeface="+mj-ea"/>
                <a:cs typeface="+mj-cs"/>
              </a:rPr>
              <a:t>Методист                                                                                                                                  заседании ЦМК                                                                                          </a:t>
            </a:r>
            <a:br>
              <a:rPr lang="ru-RU" sz="1400" dirty="0">
                <a:solidFill>
                  <a:prstClr val="black">
                    <a:lumMod val="85000"/>
                    <a:lumOff val="15000"/>
                  </a:prstClr>
                </a:solidFill>
                <a:latin typeface="Century Gothic" panose="020B0502020202020204"/>
                <a:ea typeface="+mj-ea"/>
                <a:cs typeface="+mj-cs"/>
              </a:rPr>
            </a:br>
            <a:r>
              <a:rPr lang="ru-RU" sz="1400" dirty="0">
                <a:solidFill>
                  <a:prstClr val="black">
                    <a:lumMod val="85000"/>
                    <a:lumOff val="15000"/>
                  </a:prstClr>
                </a:solidFill>
                <a:latin typeface="Century Gothic" panose="020B0502020202020204"/>
                <a:ea typeface="+mj-ea"/>
                <a:cs typeface="+mj-cs"/>
              </a:rPr>
              <a:t>П.А. </a:t>
            </a:r>
            <a:r>
              <a:rPr lang="ru-RU" sz="1400" dirty="0" err="1">
                <a:solidFill>
                  <a:prstClr val="black">
                    <a:lumMod val="85000"/>
                    <a:lumOff val="15000"/>
                  </a:prstClr>
                </a:solidFill>
                <a:latin typeface="Century Gothic" panose="020B0502020202020204"/>
                <a:ea typeface="+mj-ea"/>
                <a:cs typeface="+mj-cs"/>
              </a:rPr>
              <a:t>Гамидова</a:t>
            </a:r>
            <a:r>
              <a:rPr lang="ru-RU" sz="1400" dirty="0">
                <a:solidFill>
                  <a:prstClr val="black">
                    <a:lumMod val="85000"/>
                    <a:lumOff val="15000"/>
                  </a:prstClr>
                </a:solidFill>
                <a:latin typeface="Century Gothic" panose="020B0502020202020204"/>
                <a:ea typeface="+mj-ea"/>
                <a:cs typeface="+mj-cs"/>
              </a:rPr>
              <a:t>                                                                                                                       преподавателей</a:t>
            </a:r>
            <a:br>
              <a:rPr lang="ru-RU" sz="1400" dirty="0">
                <a:solidFill>
                  <a:prstClr val="black">
                    <a:lumMod val="85000"/>
                    <a:lumOff val="15000"/>
                  </a:prstClr>
                </a:solidFill>
                <a:latin typeface="Century Gothic" panose="020B0502020202020204"/>
                <a:ea typeface="+mj-ea"/>
                <a:cs typeface="+mj-cs"/>
              </a:rPr>
            </a:br>
            <a:r>
              <a:rPr lang="ru-RU" sz="1400" dirty="0">
                <a:solidFill>
                  <a:prstClr val="black">
                    <a:lumMod val="85000"/>
                    <a:lumOff val="15000"/>
                  </a:prstClr>
                </a:solidFill>
                <a:latin typeface="Century Gothic" panose="020B0502020202020204"/>
                <a:ea typeface="+mj-ea"/>
                <a:cs typeface="+mj-cs"/>
              </a:rPr>
              <a:t>                                                                                                                                                  общественных и</a:t>
            </a:r>
            <a:br>
              <a:rPr lang="ru-RU" sz="1400" dirty="0">
                <a:solidFill>
                  <a:prstClr val="black">
                    <a:lumMod val="85000"/>
                    <a:lumOff val="15000"/>
                  </a:prstClr>
                </a:solidFill>
                <a:latin typeface="Century Gothic" panose="020B0502020202020204"/>
                <a:ea typeface="+mj-ea"/>
                <a:cs typeface="+mj-cs"/>
              </a:rPr>
            </a:br>
            <a:r>
              <a:rPr lang="ru-RU" sz="1400" dirty="0">
                <a:solidFill>
                  <a:prstClr val="black">
                    <a:lumMod val="85000"/>
                    <a:lumOff val="15000"/>
                  </a:prstClr>
                </a:solidFill>
                <a:latin typeface="Century Gothic" panose="020B0502020202020204"/>
                <a:ea typeface="+mj-ea"/>
                <a:cs typeface="+mj-cs"/>
              </a:rPr>
              <a:t>                                                                                                                                      общеобразовательных</a:t>
            </a:r>
            <a:br>
              <a:rPr lang="ru-RU" sz="1400" dirty="0">
                <a:solidFill>
                  <a:prstClr val="black">
                    <a:lumMod val="85000"/>
                    <a:lumOff val="15000"/>
                  </a:prstClr>
                </a:solidFill>
                <a:latin typeface="Century Gothic" panose="020B0502020202020204"/>
                <a:ea typeface="+mj-ea"/>
                <a:cs typeface="+mj-cs"/>
              </a:rPr>
            </a:br>
            <a:r>
              <a:rPr lang="ru-RU" sz="1400" dirty="0">
                <a:solidFill>
                  <a:prstClr val="black">
                    <a:lumMod val="85000"/>
                    <a:lumOff val="15000"/>
                  </a:prstClr>
                </a:solidFill>
                <a:latin typeface="Century Gothic" panose="020B0502020202020204"/>
                <a:ea typeface="+mj-ea"/>
                <a:cs typeface="+mj-cs"/>
              </a:rPr>
              <a:t>                                                                                                                                    дисциплин № 1 </a:t>
            </a:r>
            <a:r>
              <a:rPr lang="ru-RU" sz="1400" dirty="0" err="1">
                <a:solidFill>
                  <a:prstClr val="black">
                    <a:lumMod val="85000"/>
                    <a:lumOff val="15000"/>
                  </a:prstClr>
                </a:solidFill>
                <a:latin typeface="Century Gothic" panose="020B0502020202020204"/>
                <a:ea typeface="+mj-ea"/>
                <a:cs typeface="+mj-cs"/>
              </a:rPr>
              <a:t>Пртокол</a:t>
            </a:r>
            <a:r>
              <a:rPr lang="ru-RU" sz="1400" dirty="0">
                <a:solidFill>
                  <a:prstClr val="black">
                    <a:lumMod val="85000"/>
                    <a:lumOff val="15000"/>
                  </a:prstClr>
                </a:solidFill>
                <a:latin typeface="Century Gothic" panose="020B0502020202020204"/>
                <a:ea typeface="+mj-ea"/>
                <a:cs typeface="+mj-cs"/>
              </a:rPr>
              <a:t/>
            </a:r>
            <a:br>
              <a:rPr lang="ru-RU" sz="1400" dirty="0">
                <a:solidFill>
                  <a:prstClr val="black">
                    <a:lumMod val="85000"/>
                    <a:lumOff val="15000"/>
                  </a:prstClr>
                </a:solidFill>
                <a:latin typeface="Century Gothic" panose="020B0502020202020204"/>
                <a:ea typeface="+mj-ea"/>
                <a:cs typeface="+mj-cs"/>
              </a:rPr>
            </a:br>
            <a:r>
              <a:rPr lang="ru-RU" sz="1400" dirty="0">
                <a:solidFill>
                  <a:prstClr val="black">
                    <a:lumMod val="85000"/>
                    <a:lumOff val="15000"/>
                  </a:prstClr>
                </a:solidFill>
                <a:latin typeface="Century Gothic" panose="020B0502020202020204"/>
                <a:ea typeface="+mj-ea"/>
                <a:cs typeface="+mj-cs"/>
              </a:rPr>
              <a:t>                                                                                                                                                                   №_____</a:t>
            </a:r>
            <a:br>
              <a:rPr lang="ru-RU" sz="1400" dirty="0">
                <a:solidFill>
                  <a:prstClr val="black">
                    <a:lumMod val="85000"/>
                    <a:lumOff val="15000"/>
                  </a:prstClr>
                </a:solidFill>
                <a:latin typeface="Century Gothic" panose="020B0502020202020204"/>
                <a:ea typeface="+mj-ea"/>
                <a:cs typeface="+mj-cs"/>
              </a:rPr>
            </a:br>
            <a:r>
              <a:rPr lang="ru-RU" sz="1400" dirty="0">
                <a:solidFill>
                  <a:prstClr val="black">
                    <a:lumMod val="85000"/>
                    <a:lumOff val="15000"/>
                  </a:prstClr>
                </a:solidFill>
                <a:latin typeface="Century Gothic" panose="020B0502020202020204"/>
                <a:ea typeface="+mj-ea"/>
                <a:cs typeface="+mj-cs"/>
              </a:rPr>
              <a:t>                                                                                                                                               _____________20__ г</a:t>
            </a:r>
            <a:br>
              <a:rPr lang="ru-RU" sz="1400" dirty="0">
                <a:solidFill>
                  <a:prstClr val="black">
                    <a:lumMod val="85000"/>
                    <a:lumOff val="15000"/>
                  </a:prstClr>
                </a:solidFill>
                <a:latin typeface="Century Gothic" panose="020B0502020202020204"/>
                <a:ea typeface="+mj-ea"/>
                <a:cs typeface="+mj-cs"/>
              </a:rPr>
            </a:br>
            <a:r>
              <a:rPr lang="ru-RU" sz="1400" dirty="0">
                <a:solidFill>
                  <a:prstClr val="black">
                    <a:lumMod val="85000"/>
                    <a:lumOff val="15000"/>
                  </a:prstClr>
                </a:solidFill>
                <a:latin typeface="Century Gothic" panose="020B0502020202020204"/>
                <a:ea typeface="+mj-ea"/>
                <a:cs typeface="+mj-cs"/>
              </a:rPr>
              <a:t>                                                                                                                                            Председатель  ЦМК </a:t>
            </a:r>
            <a:br>
              <a:rPr lang="ru-RU" sz="1400" dirty="0">
                <a:solidFill>
                  <a:prstClr val="black">
                    <a:lumMod val="85000"/>
                    <a:lumOff val="15000"/>
                  </a:prstClr>
                </a:solidFill>
                <a:latin typeface="Century Gothic" panose="020B0502020202020204"/>
                <a:ea typeface="+mj-ea"/>
                <a:cs typeface="+mj-cs"/>
              </a:rPr>
            </a:br>
            <a:r>
              <a:rPr lang="ru-RU" sz="1400" dirty="0">
                <a:solidFill>
                  <a:prstClr val="black">
                    <a:lumMod val="85000"/>
                    <a:lumOff val="15000"/>
                  </a:prstClr>
                </a:solidFill>
                <a:latin typeface="Century Gothic" panose="020B0502020202020204"/>
                <a:ea typeface="+mj-ea"/>
                <a:cs typeface="+mj-cs"/>
              </a:rPr>
              <a:t>                                                                                                                                 _________ </a:t>
            </a:r>
            <a:r>
              <a:rPr lang="ru-RU" sz="1400" dirty="0" err="1">
                <a:solidFill>
                  <a:prstClr val="black">
                    <a:lumMod val="85000"/>
                    <a:lumOff val="15000"/>
                  </a:prstClr>
                </a:solidFill>
                <a:latin typeface="Century Gothic" panose="020B0502020202020204"/>
                <a:ea typeface="+mj-ea"/>
                <a:cs typeface="+mj-cs"/>
              </a:rPr>
              <a:t>Э.Б.Рамазанова</a:t>
            </a:r>
            <a:r>
              <a:rPr lang="ru-RU" sz="1400" dirty="0">
                <a:solidFill>
                  <a:prstClr val="black">
                    <a:lumMod val="85000"/>
                    <a:lumOff val="15000"/>
                  </a:prstClr>
                </a:solidFill>
                <a:latin typeface="Century Gothic" panose="020B0502020202020204"/>
                <a:ea typeface="+mj-ea"/>
                <a:cs typeface="+mj-cs"/>
              </a:rPr>
              <a:t/>
            </a:r>
            <a:br>
              <a:rPr lang="ru-RU" sz="1400" dirty="0">
                <a:solidFill>
                  <a:prstClr val="black">
                    <a:lumMod val="85000"/>
                    <a:lumOff val="15000"/>
                  </a:prstClr>
                </a:solidFill>
                <a:latin typeface="Century Gothic" panose="020B0502020202020204"/>
                <a:ea typeface="+mj-ea"/>
                <a:cs typeface="+mj-cs"/>
              </a:rPr>
            </a:br>
            <a:r>
              <a:rPr lang="ru-RU" sz="1400" dirty="0">
                <a:solidFill>
                  <a:prstClr val="black">
                    <a:lumMod val="85000"/>
                    <a:lumOff val="15000"/>
                  </a:prstClr>
                </a:solidFill>
                <a:latin typeface="Century Gothic" panose="020B0502020202020204"/>
                <a:ea typeface="+mj-ea"/>
                <a:cs typeface="+mj-cs"/>
              </a:rPr>
              <a:t/>
            </a:r>
            <a:br>
              <a:rPr lang="ru-RU" sz="1400" dirty="0">
                <a:solidFill>
                  <a:prstClr val="black">
                    <a:lumMod val="85000"/>
                    <a:lumOff val="15000"/>
                  </a:prstClr>
                </a:solidFill>
                <a:latin typeface="Century Gothic" panose="020B0502020202020204"/>
                <a:ea typeface="+mj-ea"/>
                <a:cs typeface="+mj-cs"/>
              </a:rPr>
            </a:br>
            <a:r>
              <a:rPr lang="ru-RU" sz="1400" dirty="0">
                <a:solidFill>
                  <a:prstClr val="black">
                    <a:lumMod val="85000"/>
                    <a:lumOff val="15000"/>
                  </a:prstClr>
                </a:solidFill>
                <a:latin typeface="Century Gothic" panose="020B0502020202020204"/>
                <a:ea typeface="+mj-ea"/>
                <a:cs typeface="+mj-cs"/>
              </a:rPr>
              <a:t>                                                                                                                 </a:t>
            </a:r>
            <a:r>
              <a:rPr lang="ru-RU" sz="1400" dirty="0">
                <a:solidFill>
                  <a:prstClr val="black">
                    <a:lumMod val="85000"/>
                    <a:lumOff val="15000"/>
                  </a:prstClr>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1400" dirty="0">
                <a:solidFill>
                  <a:prstClr val="black">
                    <a:lumMod val="85000"/>
                    <a:lumOff val="15000"/>
                  </a:prstClr>
                </a:solidFill>
                <a:latin typeface="Times New Roman" panose="02020603050405020304" pitchFamily="18" charset="0"/>
                <a:ea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2012004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131" y="3428999"/>
            <a:ext cx="8203224" cy="2862322"/>
          </a:xfrm>
          <a:prstGeom prst="rect">
            <a:avLst/>
          </a:prstGeom>
          <a:noFill/>
        </p:spPr>
        <p:txBody>
          <a:bodyPr wrap="square" rtlCol="0">
            <a:spAutoFit/>
          </a:bodyPr>
          <a:lstStyle/>
          <a:p>
            <a:r>
              <a:rPr lang="en-US" sz="3600" b="1" dirty="0" smtClean="0">
                <a:solidFill>
                  <a:prstClr val="black">
                    <a:lumMod val="85000"/>
                    <a:lumOff val="15000"/>
                  </a:prstClr>
                </a:solidFill>
                <a:latin typeface="Century Gothic" panose="020B0502020202020204"/>
                <a:ea typeface="+mj-ea"/>
                <a:cs typeface="+mj-cs"/>
              </a:rPr>
              <a:t>                               </a:t>
            </a:r>
            <a:r>
              <a:rPr lang="ru-RU" sz="3600" b="1" dirty="0" smtClean="0">
                <a:solidFill>
                  <a:prstClr val="black">
                    <a:lumMod val="85000"/>
                    <a:lumOff val="15000"/>
                  </a:prstClr>
                </a:solidFill>
                <a:latin typeface="Century Gothic" panose="020B0502020202020204"/>
                <a:ea typeface="+mj-ea"/>
                <a:cs typeface="+mj-cs"/>
              </a:rPr>
              <a:t>Цель</a:t>
            </a:r>
            <a:r>
              <a:rPr lang="ru-RU" sz="3600" b="1" dirty="0">
                <a:solidFill>
                  <a:prstClr val="black">
                    <a:lumMod val="85000"/>
                    <a:lumOff val="15000"/>
                  </a:prstClr>
                </a:solidFill>
                <a:latin typeface="Century Gothic" panose="020B0502020202020204"/>
                <a:ea typeface="+mj-ea"/>
                <a:cs typeface="+mj-cs"/>
              </a:rPr>
              <a:t>:</a:t>
            </a:r>
            <a:br>
              <a:rPr lang="ru-RU" sz="3600" b="1" dirty="0">
                <a:solidFill>
                  <a:prstClr val="black">
                    <a:lumMod val="85000"/>
                    <a:lumOff val="15000"/>
                  </a:prstClr>
                </a:solidFill>
                <a:latin typeface="Century Gothic" panose="020B0502020202020204"/>
                <a:ea typeface="+mj-ea"/>
                <a:cs typeface="+mj-cs"/>
              </a:rPr>
            </a:br>
            <a:r>
              <a:rPr lang="ru-RU" sz="3600" b="1" dirty="0">
                <a:solidFill>
                  <a:prstClr val="black">
                    <a:lumMod val="85000"/>
                    <a:lumOff val="15000"/>
                  </a:prstClr>
                </a:solidFill>
                <a:latin typeface="Century Gothic" panose="020B0502020202020204"/>
                <a:ea typeface="+mj-ea"/>
                <a:cs typeface="+mj-cs"/>
              </a:rPr>
              <a:t>            </a:t>
            </a:r>
            <a:r>
              <a:rPr lang="ru-RU" dirty="0">
                <a:solidFill>
                  <a:prstClr val="black">
                    <a:lumMod val="85000"/>
                    <a:lumOff val="15000"/>
                  </a:prstClr>
                </a:solidFill>
                <a:latin typeface="Century Gothic" panose="020B0502020202020204"/>
                <a:ea typeface="+mj-ea"/>
                <a:cs typeface="+mj-cs"/>
              </a:rPr>
              <a:t>- развитие умения осваивать новый </a:t>
            </a:r>
            <a:r>
              <a:rPr lang="ru-RU" dirty="0" smtClean="0">
                <a:solidFill>
                  <a:prstClr val="black">
                    <a:lumMod val="85000"/>
                    <a:lumOff val="15000"/>
                  </a:prstClr>
                </a:solidFill>
                <a:latin typeface="Century Gothic" panose="020B0502020202020204"/>
                <a:ea typeface="+mj-ea"/>
                <a:cs typeface="+mj-cs"/>
              </a:rPr>
              <a:t>мат </a:t>
            </a:r>
            <a:r>
              <a:rPr lang="ru-RU" dirty="0" err="1" smtClean="0">
                <a:solidFill>
                  <a:prstClr val="black">
                    <a:lumMod val="85000"/>
                    <a:lumOff val="15000"/>
                  </a:prstClr>
                </a:solidFill>
                <a:latin typeface="Century Gothic" panose="020B0502020202020204"/>
                <a:ea typeface="+mj-ea"/>
                <a:cs typeface="+mj-cs"/>
              </a:rPr>
              <a:t>ериал</a:t>
            </a:r>
            <a:r>
              <a:rPr lang="ru-RU" dirty="0">
                <a:solidFill>
                  <a:prstClr val="black">
                    <a:lumMod val="85000"/>
                    <a:lumOff val="15000"/>
                  </a:prstClr>
                </a:solidFill>
                <a:latin typeface="Century Gothic" panose="020B0502020202020204"/>
                <a:ea typeface="+mj-ea"/>
                <a:cs typeface="+mj-cs"/>
              </a:rPr>
              <a:t>, </a:t>
            </a:r>
            <a:br>
              <a:rPr lang="ru-RU" dirty="0">
                <a:solidFill>
                  <a:prstClr val="black">
                    <a:lumMod val="85000"/>
                    <a:lumOff val="15000"/>
                  </a:prstClr>
                </a:solidFill>
                <a:latin typeface="Century Gothic" panose="020B0502020202020204"/>
                <a:ea typeface="+mj-ea"/>
                <a:cs typeface="+mj-cs"/>
              </a:rPr>
            </a:br>
            <a:r>
              <a:rPr lang="ru-RU" dirty="0">
                <a:solidFill>
                  <a:prstClr val="black">
                    <a:lumMod val="85000"/>
                    <a:lumOff val="15000"/>
                  </a:prstClr>
                </a:solidFill>
                <a:latin typeface="Century Gothic" panose="020B0502020202020204"/>
                <a:ea typeface="+mj-ea"/>
                <a:cs typeface="+mj-cs"/>
              </a:rPr>
              <a:t>                           используя имеющиеся.</a:t>
            </a:r>
            <a:br>
              <a:rPr lang="ru-RU" dirty="0">
                <a:solidFill>
                  <a:prstClr val="black">
                    <a:lumMod val="85000"/>
                    <a:lumOff val="15000"/>
                  </a:prstClr>
                </a:solidFill>
                <a:latin typeface="Century Gothic" panose="020B0502020202020204"/>
                <a:ea typeface="+mj-ea"/>
                <a:cs typeface="+mj-cs"/>
              </a:rPr>
            </a:br>
            <a:r>
              <a:rPr lang="ru-RU" dirty="0">
                <a:solidFill>
                  <a:prstClr val="black">
                    <a:lumMod val="85000"/>
                    <a:lumOff val="15000"/>
                  </a:prstClr>
                </a:solidFill>
                <a:latin typeface="Century Gothic" panose="020B0502020202020204"/>
                <a:ea typeface="+mj-ea"/>
                <a:cs typeface="+mj-cs"/>
              </a:rPr>
              <a:t>                       </a:t>
            </a:r>
            <a:br>
              <a:rPr lang="ru-RU" dirty="0">
                <a:solidFill>
                  <a:prstClr val="black">
                    <a:lumMod val="85000"/>
                    <a:lumOff val="15000"/>
                  </a:prstClr>
                </a:solidFill>
                <a:latin typeface="Century Gothic" panose="020B0502020202020204"/>
                <a:ea typeface="+mj-ea"/>
                <a:cs typeface="+mj-cs"/>
              </a:rPr>
            </a:br>
            <a:r>
              <a:rPr lang="ru-RU" dirty="0">
                <a:solidFill>
                  <a:prstClr val="black">
                    <a:lumMod val="85000"/>
                    <a:lumOff val="15000"/>
                  </a:prstClr>
                </a:solidFill>
                <a:latin typeface="Century Gothic" panose="020B0502020202020204"/>
                <a:ea typeface="+mj-ea"/>
                <a:cs typeface="+mj-cs"/>
              </a:rPr>
              <a:t>                        - развитие навыков </a:t>
            </a:r>
            <a:r>
              <a:rPr lang="ru-RU" dirty="0" err="1">
                <a:solidFill>
                  <a:prstClr val="black">
                    <a:lumMod val="85000"/>
                    <a:lumOff val="15000"/>
                  </a:prstClr>
                </a:solidFill>
                <a:latin typeface="Century Gothic" panose="020B0502020202020204"/>
                <a:ea typeface="+mj-ea"/>
                <a:cs typeface="+mj-cs"/>
              </a:rPr>
              <a:t>аудирования</a:t>
            </a:r>
            <a:r>
              <a:rPr lang="ru-RU" dirty="0">
                <a:solidFill>
                  <a:prstClr val="black">
                    <a:lumMod val="85000"/>
                    <a:lumOff val="15000"/>
                  </a:prstClr>
                </a:solidFill>
                <a:latin typeface="Century Gothic" panose="020B0502020202020204"/>
                <a:ea typeface="+mj-ea"/>
                <a:cs typeface="+mj-cs"/>
              </a:rPr>
              <a:t> , говорения, чтения ,         </a:t>
            </a:r>
            <a:br>
              <a:rPr lang="ru-RU" dirty="0">
                <a:solidFill>
                  <a:prstClr val="black">
                    <a:lumMod val="85000"/>
                    <a:lumOff val="15000"/>
                  </a:prstClr>
                </a:solidFill>
                <a:latin typeface="Century Gothic" panose="020B0502020202020204"/>
                <a:ea typeface="+mj-ea"/>
                <a:cs typeface="+mj-cs"/>
              </a:rPr>
            </a:br>
            <a:r>
              <a:rPr lang="ru-RU" dirty="0">
                <a:solidFill>
                  <a:prstClr val="black">
                    <a:lumMod val="85000"/>
                    <a:lumOff val="15000"/>
                  </a:prstClr>
                </a:solidFill>
                <a:latin typeface="Century Gothic" panose="020B0502020202020204"/>
                <a:ea typeface="+mj-ea"/>
                <a:cs typeface="+mj-cs"/>
              </a:rPr>
              <a:t>                          используя новый лексический материал.</a:t>
            </a:r>
            <a:br>
              <a:rPr lang="ru-RU" dirty="0">
                <a:solidFill>
                  <a:prstClr val="black">
                    <a:lumMod val="85000"/>
                    <a:lumOff val="15000"/>
                  </a:prstClr>
                </a:solidFill>
                <a:latin typeface="Century Gothic" panose="020B0502020202020204"/>
                <a:ea typeface="+mj-ea"/>
                <a:cs typeface="+mj-cs"/>
              </a:rPr>
            </a:br>
            <a:r>
              <a:rPr lang="ru-RU" dirty="0">
                <a:solidFill>
                  <a:prstClr val="black">
                    <a:lumMod val="85000"/>
                    <a:lumOff val="15000"/>
                  </a:prstClr>
                </a:solidFill>
                <a:latin typeface="Century Gothic" panose="020B0502020202020204"/>
                <a:ea typeface="+mj-ea"/>
                <a:cs typeface="+mj-cs"/>
              </a:rPr>
              <a:t>                       </a:t>
            </a:r>
            <a:br>
              <a:rPr lang="ru-RU" dirty="0">
                <a:solidFill>
                  <a:prstClr val="black">
                    <a:lumMod val="85000"/>
                    <a:lumOff val="15000"/>
                  </a:prstClr>
                </a:solidFill>
                <a:latin typeface="Century Gothic" panose="020B0502020202020204"/>
                <a:ea typeface="+mj-ea"/>
                <a:cs typeface="+mj-cs"/>
              </a:rPr>
            </a:br>
            <a:r>
              <a:rPr lang="ru-RU" dirty="0">
                <a:solidFill>
                  <a:prstClr val="black">
                    <a:lumMod val="85000"/>
                    <a:lumOff val="15000"/>
                  </a:prstClr>
                </a:solidFill>
                <a:latin typeface="Century Gothic" panose="020B0502020202020204"/>
                <a:ea typeface="+mj-ea"/>
                <a:cs typeface="+mj-cs"/>
              </a:rPr>
              <a:t>                        - изучение нового лексического материала.</a:t>
            </a:r>
            <a:endParaRPr lang="ru-RU" dirty="0"/>
          </a:p>
        </p:txBody>
      </p:sp>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554" y="0"/>
            <a:ext cx="5666886" cy="393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88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5223" y="149469"/>
            <a:ext cx="9944100" cy="2154436"/>
          </a:xfrm>
          <a:prstGeom prst="rect">
            <a:avLst/>
          </a:prstGeom>
          <a:noFill/>
        </p:spPr>
        <p:txBody>
          <a:bodyPr wrap="square" rtlCol="0">
            <a:spAutoFit/>
          </a:bodyPr>
          <a:lstStyle/>
          <a:p>
            <a:r>
              <a:rPr lang="en-US" b="1" dirty="0" smtClean="0"/>
              <a:t>We’ll </a:t>
            </a:r>
            <a:r>
              <a:rPr lang="en-US" b="1" dirty="0"/>
              <a:t>start our lesson with a homework </a:t>
            </a:r>
            <a:r>
              <a:rPr lang="en-US" b="1" dirty="0" smtClean="0"/>
              <a:t>survey</a:t>
            </a:r>
            <a:endParaRPr lang="ru-RU" b="1" dirty="0" smtClean="0"/>
          </a:p>
          <a:p>
            <a:r>
              <a:rPr lang="en-US" b="1" dirty="0"/>
              <a:t>Your homework was to </a:t>
            </a:r>
            <a:r>
              <a:rPr lang="en-US" b="1" dirty="0" smtClean="0"/>
              <a:t>read, to translate and to retell the text </a:t>
            </a:r>
            <a:r>
              <a:rPr lang="ru-RU" b="1" dirty="0" smtClean="0"/>
              <a:t>«</a:t>
            </a:r>
            <a:r>
              <a:rPr lang="en-US" b="1" dirty="0" smtClean="0"/>
              <a:t>Gastritis</a:t>
            </a:r>
            <a:r>
              <a:rPr lang="ru-RU" b="1" dirty="0" smtClean="0"/>
              <a:t>».</a:t>
            </a:r>
          </a:p>
          <a:p>
            <a:r>
              <a:rPr lang="en-US" sz="1400" dirty="0">
                <a:latin typeface="Times New Roman" panose="02020603050405020304" pitchFamily="18" charset="0"/>
                <a:cs typeface="Times New Roman" panose="02020603050405020304" pitchFamily="18" charset="0"/>
              </a:rPr>
              <a:t>Gastritis symptoms can include upper abdominal pain, and sometimes nausea, vomiting, and/or a feeling of fullness soon after eating.1 The condition is characterized by inflammation of the stomach lining. This inflammation can be erosive, causing sores in the stomach lining, or non-erosive, which doesn't wear away the lining.</a:t>
            </a:r>
          </a:p>
          <a:p>
            <a:r>
              <a:rPr lang="en-US" sz="1400" dirty="0" smtClean="0">
                <a:latin typeface="Times New Roman" panose="02020603050405020304" pitchFamily="18" charset="0"/>
                <a:cs typeface="Times New Roman" panose="02020603050405020304" pitchFamily="18" charset="0"/>
              </a:rPr>
              <a:t>There </a:t>
            </a:r>
            <a:r>
              <a:rPr lang="en-US" sz="1400" dirty="0">
                <a:latin typeface="Times New Roman" panose="02020603050405020304" pitchFamily="18" charset="0"/>
                <a:cs typeface="Times New Roman" panose="02020603050405020304" pitchFamily="18" charset="0"/>
              </a:rPr>
              <a:t>are many causes of gastritis, with the bacterial infection Helicobacter pylori (H. pylori) among the most common.2 Excessive use of nonsteroidal anti-inflammatory medication (NSAIDs) or alcohol are additional common causes of gastritis.3</a:t>
            </a:r>
          </a:p>
          <a:p>
            <a:r>
              <a:rPr lang="en-US" sz="1400" dirty="0" smtClean="0">
                <a:latin typeface="Times New Roman" panose="02020603050405020304" pitchFamily="18" charset="0"/>
                <a:cs typeface="Times New Roman" panose="02020603050405020304" pitchFamily="18" charset="0"/>
              </a:rPr>
              <a:t>This </a:t>
            </a:r>
            <a:r>
              <a:rPr lang="en-US" sz="1400" dirty="0">
                <a:latin typeface="Times New Roman" panose="02020603050405020304" pitchFamily="18" charset="0"/>
                <a:cs typeface="Times New Roman" panose="02020603050405020304" pitchFamily="18" charset="0"/>
              </a:rPr>
              <a:t>article discusses gastritis symptoms, potential causes of gastritis, and how the condition is diagnosed and treated with gastritis medication and other interventions.</a:t>
            </a:r>
            <a:endParaRPr lang="ru-RU" sz="1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345223" y="979780"/>
            <a:ext cx="6096000" cy="307777"/>
          </a:xfrm>
          <a:prstGeom prst="rect">
            <a:avLst/>
          </a:prstGeom>
        </p:spPr>
        <p:txBody>
          <a:bodyPr>
            <a:spAutoFit/>
          </a:bodyPr>
          <a:lstStyle/>
          <a:p>
            <a:endParaRPr lang="en-US" sz="1400" b="0" i="0" dirty="0">
              <a:solidFill>
                <a:srgbClr val="1A1A1A"/>
              </a:solidFill>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24354" y="2303905"/>
            <a:ext cx="9715500" cy="4554095"/>
          </a:xfrm>
          <a:prstGeom prst="rect">
            <a:avLst/>
          </a:prstGeom>
        </p:spPr>
      </p:pic>
    </p:spTree>
    <p:extLst>
      <p:ext uri="{BB962C8B-B14F-4D97-AF65-F5344CB8AC3E}">
        <p14:creationId xmlns:p14="http://schemas.microsoft.com/office/powerpoint/2010/main" val="326330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977" y="175846"/>
            <a:ext cx="9900137" cy="5262979"/>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Gastritis Symptoms</a:t>
            </a:r>
          </a:p>
          <a:p>
            <a:r>
              <a:rPr lang="en-US" sz="1400" dirty="0">
                <a:latin typeface="Times New Roman" panose="02020603050405020304" pitchFamily="18" charset="0"/>
                <a:cs typeface="Times New Roman" panose="02020603050405020304" pitchFamily="18" charset="0"/>
              </a:rPr>
              <a:t>The most common gastritis symptom is upper abdominal upset or pain. The pain is often described as an uncomfortable burning or gnawing sensation.</a:t>
            </a:r>
          </a:p>
          <a:p>
            <a:r>
              <a:rPr lang="en-US" sz="1400" dirty="0" smtClean="0">
                <a:latin typeface="Times New Roman" panose="02020603050405020304" pitchFamily="18" charset="0"/>
                <a:cs typeface="Times New Roman" panose="02020603050405020304" pitchFamily="18" charset="0"/>
              </a:rPr>
              <a:t>Besides </a:t>
            </a:r>
            <a:r>
              <a:rPr lang="en-US" sz="1400" dirty="0">
                <a:latin typeface="Times New Roman" panose="02020603050405020304" pitchFamily="18" charset="0"/>
                <a:cs typeface="Times New Roman" panose="02020603050405020304" pitchFamily="18" charset="0"/>
              </a:rPr>
              <a:t>pain, other potential symptoms of gastritis include:4</a:t>
            </a:r>
          </a:p>
          <a:p>
            <a:r>
              <a:rPr lang="en-US" sz="1400" dirty="0" smtClean="0">
                <a:latin typeface="Times New Roman" panose="02020603050405020304" pitchFamily="18" charset="0"/>
                <a:cs typeface="Times New Roman" panose="02020603050405020304" pitchFamily="18" charset="0"/>
              </a:rPr>
              <a:t>Belching</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Abdominal bloating</a:t>
            </a:r>
          </a:p>
          <a:p>
            <a:r>
              <a:rPr lang="en-US" sz="1400" dirty="0">
                <a:latin typeface="Times New Roman" panose="02020603050405020304" pitchFamily="18" charset="0"/>
                <a:cs typeface="Times New Roman" panose="02020603050405020304" pitchFamily="18" charset="0"/>
              </a:rPr>
              <a:t>Loss of appetite</a:t>
            </a:r>
          </a:p>
          <a:p>
            <a:r>
              <a:rPr lang="en-US" sz="1400" dirty="0">
                <a:latin typeface="Times New Roman" panose="02020603050405020304" pitchFamily="18" charset="0"/>
                <a:cs typeface="Times New Roman" panose="02020603050405020304" pitchFamily="18" charset="0"/>
              </a:rPr>
              <a:t>Nausea or vomiting</a:t>
            </a:r>
          </a:p>
          <a:p>
            <a:r>
              <a:rPr lang="en-US" sz="1400" dirty="0">
                <a:latin typeface="Times New Roman" panose="02020603050405020304" pitchFamily="18" charset="0"/>
                <a:cs typeface="Times New Roman" panose="02020603050405020304" pitchFamily="18" charset="0"/>
              </a:rPr>
              <a:t>Feeling of fullness after eating only a small meal (early satiety)</a:t>
            </a:r>
          </a:p>
          <a:p>
            <a:r>
              <a:rPr lang="en-US" sz="1400" dirty="0">
                <a:latin typeface="Times New Roman" panose="02020603050405020304" pitchFamily="18" charset="0"/>
                <a:cs typeface="Times New Roman" panose="02020603050405020304" pitchFamily="18" charset="0"/>
              </a:rPr>
              <a:t>Blood in your vomit or dark or tar-colored stools may be a sign of bleeding in the stomach, as gastritis can promote ulcers (sores within the lining of the stomach).5</a:t>
            </a:r>
          </a:p>
          <a:p>
            <a:r>
              <a:rPr lang="en-US" sz="1400" dirty="0" smtClean="0">
                <a:latin typeface="Times New Roman" panose="02020603050405020304" pitchFamily="18" charset="0"/>
                <a:cs typeface="Times New Roman" panose="02020603050405020304" pitchFamily="18" charset="0"/>
              </a:rPr>
              <a:t>Additional </a:t>
            </a:r>
            <a:r>
              <a:rPr lang="en-US" sz="1400" dirty="0">
                <a:latin typeface="Times New Roman" panose="02020603050405020304" pitchFamily="18" charset="0"/>
                <a:cs typeface="Times New Roman" panose="02020603050405020304" pitchFamily="18" charset="0"/>
              </a:rPr>
              <a:t>signs and symptoms of bleeding in the stomach (all of which stem from related iron deficiency anemia) include:6</a:t>
            </a:r>
          </a:p>
          <a:p>
            <a:r>
              <a:rPr lang="en-US" sz="1400" dirty="0" smtClean="0">
                <a:latin typeface="Times New Roman" panose="02020603050405020304" pitchFamily="18" charset="0"/>
                <a:cs typeface="Times New Roman" panose="02020603050405020304" pitchFamily="18" charset="0"/>
              </a:rPr>
              <a:t>Fatigue</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Trouble breathing</a:t>
            </a:r>
          </a:p>
          <a:p>
            <a:r>
              <a:rPr lang="en-US" sz="1400" dirty="0">
                <a:latin typeface="Times New Roman" panose="02020603050405020304" pitchFamily="18" charset="0"/>
                <a:cs typeface="Times New Roman" panose="02020603050405020304" pitchFamily="18" charset="0"/>
              </a:rPr>
              <a:t>Dizziness</a:t>
            </a:r>
          </a:p>
          <a:p>
            <a:r>
              <a:rPr lang="en-US" sz="1400" dirty="0">
                <a:latin typeface="Times New Roman" panose="02020603050405020304" pitchFamily="18" charset="0"/>
                <a:cs typeface="Times New Roman" panose="02020603050405020304" pitchFamily="18" charset="0"/>
              </a:rPr>
              <a:t>Weakness</a:t>
            </a:r>
          </a:p>
          <a:p>
            <a:r>
              <a:rPr lang="en-US" sz="1400" dirty="0">
                <a:latin typeface="Times New Roman" panose="02020603050405020304" pitchFamily="18" charset="0"/>
                <a:cs typeface="Times New Roman" panose="02020603050405020304" pitchFamily="18" charset="0"/>
              </a:rPr>
              <a:t>Pale skin</a:t>
            </a:r>
          </a:p>
          <a:p>
            <a:pPr fontAlgn="base"/>
            <a:r>
              <a:rPr lang="en-US" sz="1400" dirty="0">
                <a:latin typeface="Times New Roman" panose="02020603050405020304" pitchFamily="18" charset="0"/>
                <a:cs typeface="Times New Roman" panose="02020603050405020304" pitchFamily="18" charset="0"/>
              </a:rPr>
              <a:t>Fast </a:t>
            </a:r>
            <a:r>
              <a:rPr lang="en-US" sz="1400" dirty="0" smtClean="0">
                <a:latin typeface="Times New Roman" panose="02020603050405020304" pitchFamily="18" charset="0"/>
                <a:cs typeface="Times New Roman" panose="02020603050405020304" pitchFamily="18" charset="0"/>
              </a:rPr>
              <a:t>heartbeat</a:t>
            </a:r>
            <a:endParaRPr lang="ru-RU" sz="1400" dirty="0" smtClean="0">
              <a:latin typeface="Times New Roman" panose="02020603050405020304" pitchFamily="18" charset="0"/>
              <a:cs typeface="Times New Roman" panose="02020603050405020304" pitchFamily="18" charset="0"/>
            </a:endParaRPr>
          </a:p>
          <a:p>
            <a:pPr fontAlgn="base"/>
            <a:r>
              <a:rPr lang="en-US" sz="1400" dirty="0" smtClean="0">
                <a:latin typeface="Times New Roman" panose="02020603050405020304" pitchFamily="18" charset="0"/>
                <a:cs typeface="Times New Roman" panose="02020603050405020304" pitchFamily="18" charset="0"/>
              </a:rPr>
              <a:t>How </a:t>
            </a:r>
            <a:r>
              <a:rPr lang="en-US" sz="1400" dirty="0">
                <a:latin typeface="Times New Roman" panose="02020603050405020304" pitchFamily="18" charset="0"/>
                <a:cs typeface="Times New Roman" panose="02020603050405020304" pitchFamily="18" charset="0"/>
              </a:rPr>
              <a:t>Gastritis Is Treated</a:t>
            </a:r>
            <a:endParaRPr lang="en-US" sz="1400" b="1" dirty="0">
              <a:latin typeface="Times New Roman" panose="02020603050405020304" pitchFamily="18" charset="0"/>
              <a:cs typeface="Times New Roman" panose="02020603050405020304" pitchFamily="18" charset="0"/>
            </a:endParaRPr>
          </a:p>
          <a:p>
            <a:pPr fontAlgn="base"/>
            <a:r>
              <a:rPr lang="en-US" sz="1400" u="sng" dirty="0">
                <a:latin typeface="Times New Roman" panose="02020603050405020304" pitchFamily="18" charset="0"/>
                <a:cs typeface="Times New Roman" panose="02020603050405020304" pitchFamily="18" charset="0"/>
                <a:hlinkClick r:id="rId2"/>
              </a:rPr>
              <a:t>Treatment of gastritis</a:t>
            </a:r>
            <a:r>
              <a:rPr lang="en-US" sz="1400" dirty="0">
                <a:latin typeface="Times New Roman" panose="02020603050405020304" pitchFamily="18" charset="0"/>
                <a:cs typeface="Times New Roman" panose="02020603050405020304" pitchFamily="18" charset="0"/>
              </a:rPr>
              <a:t> first involves addressing the underlying cause. For example, if alcohol or NSAIDs are causing your gastritis, then stopping them is essential.</a:t>
            </a:r>
          </a:p>
          <a:p>
            <a:pPr fontAlgn="base"/>
            <a:r>
              <a:rPr lang="en-US" sz="1400" dirty="0">
                <a:latin typeface="Times New Roman" panose="02020603050405020304" pitchFamily="18" charset="0"/>
                <a:cs typeface="Times New Roman" panose="02020603050405020304" pitchFamily="18" charset="0"/>
              </a:rPr>
              <a:t>If </a:t>
            </a:r>
            <a:r>
              <a:rPr lang="en-US" sz="1400" i="1" dirty="0">
                <a:latin typeface="Times New Roman" panose="02020603050405020304" pitchFamily="18" charset="0"/>
                <a:cs typeface="Times New Roman" panose="02020603050405020304" pitchFamily="18" charset="0"/>
              </a:rPr>
              <a:t>H. pylori</a:t>
            </a:r>
            <a:r>
              <a:rPr lang="en-US" sz="1400" dirty="0">
                <a:latin typeface="Times New Roman" panose="02020603050405020304" pitchFamily="18" charset="0"/>
                <a:cs typeface="Times New Roman" panose="02020603050405020304" pitchFamily="18" charset="0"/>
              </a:rPr>
              <a:t> infection is the cause, your healthcare provider will prescribe you a two-week medication regimen that usually consists of two </a:t>
            </a:r>
            <a:r>
              <a:rPr lang="en-US" sz="1400" b="1" dirty="0">
                <a:latin typeface="Times New Roman" panose="02020603050405020304" pitchFamily="18" charset="0"/>
                <a:cs typeface="Times New Roman" panose="02020603050405020304" pitchFamily="18" charset="0"/>
              </a:rPr>
              <a:t>antibiotics</a:t>
            </a:r>
            <a:r>
              <a:rPr lang="en-US" sz="1400" dirty="0">
                <a:latin typeface="Times New Roman" panose="02020603050405020304" pitchFamily="18" charset="0"/>
                <a:cs typeface="Times New Roman" panose="02020603050405020304" pitchFamily="18" charset="0"/>
              </a:rPr>
              <a:t> and a </a:t>
            </a:r>
            <a:r>
              <a:rPr lang="en-US" sz="1400" b="1" u="sng" dirty="0">
                <a:latin typeface="Times New Roman" panose="02020603050405020304" pitchFamily="18" charset="0"/>
                <a:cs typeface="Times New Roman" panose="02020603050405020304" pitchFamily="18" charset="0"/>
                <a:hlinkClick r:id="rId3"/>
              </a:rPr>
              <a:t>proton pump inhibitor (PPI)</a:t>
            </a:r>
            <a:r>
              <a:rPr lang="en-US" sz="1400" dirty="0">
                <a:latin typeface="Times New Roman" panose="02020603050405020304" pitchFamily="18" charset="0"/>
                <a:cs typeface="Times New Roman" panose="02020603050405020304" pitchFamily="18" charset="0"/>
              </a:rPr>
              <a:t>.</a:t>
            </a:r>
          </a:p>
          <a:p>
            <a:endParaRPr lang="ru-RU" sz="1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a:stretch>
            <a:fillRect/>
          </a:stretch>
        </p:blipFill>
        <p:spPr>
          <a:xfrm>
            <a:off x="0" y="5134708"/>
            <a:ext cx="2734408" cy="1723292"/>
          </a:xfrm>
          <a:prstGeom prst="rect">
            <a:avLst/>
          </a:prstGeom>
        </p:spPr>
      </p:pic>
    </p:spTree>
    <p:extLst>
      <p:ext uri="{BB962C8B-B14F-4D97-AF65-F5344CB8AC3E}">
        <p14:creationId xmlns:p14="http://schemas.microsoft.com/office/powerpoint/2010/main" val="3085376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2000" cy="7644385"/>
          </a:xfrm>
          <a:prstGeom prst="rect">
            <a:avLst/>
          </a:prstGeom>
        </p:spPr>
      </p:pic>
    </p:spTree>
    <p:extLst>
      <p:ext uri="{BB962C8B-B14F-4D97-AF65-F5344CB8AC3E}">
        <p14:creationId xmlns:p14="http://schemas.microsoft.com/office/powerpoint/2010/main" val="3754802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3339" y="298939"/>
            <a:ext cx="8431823" cy="6555641"/>
          </a:xfrm>
          <a:prstGeom prst="rect">
            <a:avLst/>
          </a:prstGeom>
          <a:noFill/>
        </p:spPr>
        <p:txBody>
          <a:bodyPr wrap="square" rtlCol="0">
            <a:spAutoFit/>
          </a:bodyPr>
          <a:lstStyle/>
          <a:p>
            <a:r>
              <a:rPr lang="en-US" sz="1600" b="1" dirty="0">
                <a:solidFill>
                  <a:srgbClr val="6E6E6E"/>
                </a:solidFill>
                <a:latin typeface="Times New Roman" panose="02020603050405020304" pitchFamily="18" charset="0"/>
                <a:cs typeface="Times New Roman" panose="02020603050405020304" pitchFamily="18" charset="0"/>
              </a:rPr>
              <a:t>Task </a:t>
            </a:r>
            <a:r>
              <a:rPr lang="ru-RU" sz="1600" b="1" dirty="0">
                <a:solidFill>
                  <a:srgbClr val="6E6E6E"/>
                </a:solidFill>
                <a:latin typeface="Times New Roman" panose="02020603050405020304" pitchFamily="18" charset="0"/>
                <a:cs typeface="Times New Roman" panose="02020603050405020304" pitchFamily="18" charset="0"/>
              </a:rPr>
              <a:t>№1: </a:t>
            </a:r>
            <a:r>
              <a:rPr lang="en-US" sz="1600" b="1" dirty="0">
                <a:solidFill>
                  <a:srgbClr val="6E6E6E"/>
                </a:solidFill>
                <a:latin typeface="Times New Roman" panose="02020603050405020304" pitchFamily="18" charset="0"/>
                <a:cs typeface="Times New Roman" panose="02020603050405020304" pitchFamily="18" charset="0"/>
              </a:rPr>
              <a:t>read and translate the text into Russian.</a:t>
            </a:r>
            <a:br>
              <a:rPr lang="en-US" sz="1600" b="1" dirty="0">
                <a:solidFill>
                  <a:srgbClr val="6E6E6E"/>
                </a:solidFill>
                <a:latin typeface="Times New Roman" panose="02020603050405020304" pitchFamily="18" charset="0"/>
                <a:cs typeface="Times New Roman" panose="02020603050405020304" pitchFamily="18" charset="0"/>
              </a:rPr>
            </a:br>
            <a:r>
              <a:rPr lang="ru-RU" sz="1600" b="1" dirty="0">
                <a:solidFill>
                  <a:srgbClr val="6E6E6E"/>
                </a:solidFill>
                <a:latin typeface="Times New Roman" panose="02020603050405020304" pitchFamily="18" charset="0"/>
                <a:cs typeface="Times New Roman" panose="02020603050405020304" pitchFamily="18" charset="0"/>
              </a:rPr>
              <a:t>Задание № 1: прочитать и перевести текст на русский язык</a:t>
            </a:r>
            <a:r>
              <a:rPr lang="ru-RU" b="1" dirty="0" smtClean="0">
                <a:solidFill>
                  <a:srgbClr val="6E6E6E"/>
                </a:solidFill>
                <a:latin typeface="Verdana" panose="020B0604030504040204" pitchFamily="34" charset="0"/>
              </a:rPr>
              <a:t>.</a:t>
            </a:r>
          </a:p>
          <a:p>
            <a:r>
              <a:rPr lang="en-US" dirty="0">
                <a:latin typeface="Times New Roman" panose="02020603050405020304" pitchFamily="18" charset="0"/>
                <a:cs typeface="Times New Roman" panose="02020603050405020304" pitchFamily="18" charset="0"/>
              </a:rPr>
              <a:t>Diphtheria</a:t>
            </a:r>
            <a:endParaRPr lang="ru-RU" b="1" dirty="0" smtClean="0">
              <a:solidFill>
                <a:srgbClr val="6E6E6E"/>
              </a:solidFill>
              <a:latin typeface="Verdana" panose="020B0604030504040204" pitchFamily="34" charset="0"/>
            </a:endParaRPr>
          </a:p>
          <a:p>
            <a:r>
              <a:rPr lang="en-US" sz="1600" dirty="0" smtClean="0">
                <a:latin typeface="Times New Roman" panose="02020603050405020304" pitchFamily="18" charset="0"/>
                <a:cs typeface="Times New Roman" panose="02020603050405020304" pitchFamily="18" charset="0"/>
              </a:rPr>
              <a:t>Diphtheria</a:t>
            </a:r>
            <a:r>
              <a:rPr lang="en-US" sz="1600" dirty="0">
                <a:latin typeface="Times New Roman" panose="02020603050405020304" pitchFamily="18" charset="0"/>
                <a:cs typeface="Times New Roman" panose="02020603050405020304" pitchFamily="18" charset="0"/>
              </a:rPr>
              <a:t>, acute infectious disease caused by the bacillus </a:t>
            </a:r>
            <a:r>
              <a:rPr lang="en-US" sz="1600" dirty="0" err="1">
                <a:latin typeface="Times New Roman" panose="02020603050405020304" pitchFamily="18" charset="0"/>
                <a:cs typeface="Times New Roman" panose="02020603050405020304" pitchFamily="18" charset="0"/>
              </a:rPr>
              <a:t>Corynebacterium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diphtheriae</a:t>
            </a:r>
            <a:r>
              <a:rPr lang="en-US" sz="1600" dirty="0">
                <a:latin typeface="Times New Roman" panose="02020603050405020304" pitchFamily="18" charset="0"/>
                <a:cs typeface="Times New Roman" panose="02020603050405020304" pitchFamily="18" charset="0"/>
              </a:rPr>
              <a:t> and characterized by a primary lesion, usually in the upper respiratory tract, and more generalized symptoms resulting from the spread of the bacterial toxin throughout the body. Diphtheria was a serious contagious disease throughout much of the world until the late 19th century, when its incidence in Europe and North America began to decline and was eventually reduced even further by immunization measures. Before then, various other measures were tried—doctor and American statesman Josiah Bartlett (1729–95), for instance, was one of the first physicians to use quinine, extracted from Peruvian bark, to treat diphtheria. The disease still occurs mainly in the temperate regions of the world, being more common during the colder months of the year and most often affecting children under age </a:t>
            </a:r>
            <a:r>
              <a:rPr lang="en-US" sz="1600" dirty="0" smtClean="0">
                <a:latin typeface="Times New Roman" panose="02020603050405020304" pitchFamily="18" charset="0"/>
                <a:cs typeface="Times New Roman" panose="02020603050405020304" pitchFamily="18" charset="0"/>
              </a:rPr>
              <a:t>10.</a:t>
            </a:r>
          </a:p>
          <a:p>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symptoms of diphtheria include moderate </a:t>
            </a:r>
            <a:r>
              <a:rPr lang="en-US" sz="1600" u="sng" dirty="0">
                <a:latin typeface="Times New Roman" panose="02020603050405020304" pitchFamily="18" charset="0"/>
                <a:cs typeface="Times New Roman" panose="02020603050405020304" pitchFamily="18" charset="0"/>
                <a:hlinkClick r:id="rId2"/>
              </a:rPr>
              <a:t>fever</a:t>
            </a:r>
            <a:r>
              <a:rPr lang="en-US" sz="1600" dirty="0">
                <a:latin typeface="Times New Roman" panose="02020603050405020304" pitchFamily="18" charset="0"/>
                <a:cs typeface="Times New Roman" panose="02020603050405020304" pitchFamily="18" charset="0"/>
              </a:rPr>
              <a:t>, </a:t>
            </a:r>
            <a:r>
              <a:rPr lang="en-US" sz="1600" u="sng" dirty="0">
                <a:latin typeface="Times New Roman" panose="02020603050405020304" pitchFamily="18" charset="0"/>
                <a:cs typeface="Times New Roman" panose="02020603050405020304" pitchFamily="18" charset="0"/>
                <a:hlinkClick r:id="rId3"/>
              </a:rPr>
              <a:t>fatigue</a:t>
            </a:r>
            <a:r>
              <a:rPr lang="en-US" sz="1600" dirty="0">
                <a:latin typeface="Times New Roman" panose="02020603050405020304" pitchFamily="18" charset="0"/>
                <a:cs typeface="Times New Roman" panose="02020603050405020304" pitchFamily="18" charset="0"/>
              </a:rPr>
              <a:t>, chills, and a mild </a:t>
            </a:r>
            <a:r>
              <a:rPr lang="en-US" sz="1600" u="sng" dirty="0">
                <a:latin typeface="Times New Roman" panose="02020603050405020304" pitchFamily="18" charset="0"/>
                <a:cs typeface="Times New Roman" panose="02020603050405020304" pitchFamily="18" charset="0"/>
                <a:hlinkClick r:id="rId4"/>
              </a:rPr>
              <a:t>sore throat</a:t>
            </a:r>
            <a:r>
              <a:rPr lang="en-US" sz="1600" dirty="0">
                <a:latin typeface="Times New Roman" panose="02020603050405020304" pitchFamily="18" charset="0"/>
                <a:cs typeface="Times New Roman" panose="02020603050405020304" pitchFamily="18" charset="0"/>
              </a:rPr>
              <a:t>. The </a:t>
            </a:r>
            <a:r>
              <a:rPr lang="en-US" sz="1600" u="sng" dirty="0">
                <a:latin typeface="Times New Roman" panose="02020603050405020304" pitchFamily="18" charset="0"/>
                <a:cs typeface="Times New Roman" panose="02020603050405020304" pitchFamily="18" charset="0"/>
                <a:hlinkClick r:id="rId5"/>
              </a:rPr>
              <a:t>propagation</a:t>
            </a:r>
            <a:r>
              <a:rPr lang="en-US" sz="1600" dirty="0">
                <a:latin typeface="Times New Roman" panose="02020603050405020304" pitchFamily="18" charset="0"/>
                <a:cs typeface="Times New Roman" panose="02020603050405020304" pitchFamily="18" charset="0"/>
              </a:rPr>
              <a:t> of the diphtheria bacilli leads to the formation of a thick, leathery, grayish membrane that is composed of bacteria, dead cells from the mucous membranes, and </a:t>
            </a:r>
            <a:r>
              <a:rPr lang="en-US" sz="1600" u="sng" dirty="0">
                <a:latin typeface="Times New Roman" panose="02020603050405020304" pitchFamily="18" charset="0"/>
                <a:cs typeface="Times New Roman" panose="02020603050405020304" pitchFamily="18" charset="0"/>
                <a:hlinkClick r:id="rId6"/>
              </a:rPr>
              <a:t>fibrin</a:t>
            </a:r>
            <a:r>
              <a:rPr lang="en-US" sz="1600" dirty="0">
                <a:latin typeface="Times New Roman" panose="02020603050405020304" pitchFamily="18" charset="0"/>
                <a:cs typeface="Times New Roman" panose="02020603050405020304" pitchFamily="18" charset="0"/>
              </a:rPr>
              <a:t> (the fibrous </a:t>
            </a:r>
            <a:r>
              <a:rPr lang="en-US" sz="1600" u="sng" dirty="0">
                <a:latin typeface="Times New Roman" panose="02020603050405020304" pitchFamily="18" charset="0"/>
                <a:cs typeface="Times New Roman" panose="02020603050405020304" pitchFamily="18" charset="0"/>
                <a:hlinkClick r:id="rId7"/>
              </a:rPr>
              <a:t>protein</a:t>
            </a:r>
            <a:r>
              <a:rPr lang="en-US" sz="1600" dirty="0">
                <a:latin typeface="Times New Roman" panose="02020603050405020304" pitchFamily="18" charset="0"/>
                <a:cs typeface="Times New Roman" panose="02020603050405020304" pitchFamily="18" charset="0"/>
              </a:rPr>
              <a:t> associated with </a:t>
            </a:r>
            <a:r>
              <a:rPr lang="en-US" sz="1600" u="sng" dirty="0">
                <a:latin typeface="Times New Roman" panose="02020603050405020304" pitchFamily="18" charset="0"/>
                <a:cs typeface="Times New Roman" panose="02020603050405020304" pitchFamily="18" charset="0"/>
                <a:hlinkClick r:id="rId8"/>
              </a:rPr>
              <a:t>blood clotting</a:t>
            </a:r>
            <a:r>
              <a:rPr lang="en-US" sz="1600" dirty="0">
                <a:latin typeface="Times New Roman" panose="02020603050405020304" pitchFamily="18" charset="0"/>
                <a:cs typeface="Times New Roman" panose="02020603050405020304" pitchFamily="18" charset="0"/>
              </a:rPr>
              <a:t>). This membrane firmly adheres to the underlying tissues of the mouth, tonsils, </a:t>
            </a:r>
            <a:r>
              <a:rPr lang="en-US" sz="1600" u="sng" dirty="0">
                <a:latin typeface="Times New Roman" panose="02020603050405020304" pitchFamily="18" charset="0"/>
                <a:cs typeface="Times New Roman" panose="02020603050405020304" pitchFamily="18" charset="0"/>
                <a:hlinkClick r:id="rId9"/>
              </a:rPr>
              <a:t>pharynx</a:t>
            </a:r>
            <a:r>
              <a:rPr lang="en-US" sz="1600" dirty="0">
                <a:latin typeface="Times New Roman" panose="02020603050405020304" pitchFamily="18" charset="0"/>
                <a:cs typeface="Times New Roman" panose="02020603050405020304" pitchFamily="18" charset="0"/>
              </a:rPr>
              <a:t>, or other site of localization. The membrane separates in 7 to 10 days, but toxic complications occur later in severe cases. The heart is affected first, often in the second or third week. The patient develops toxic myocarditis (</a:t>
            </a:r>
            <a:r>
              <a:rPr lang="en-US" sz="1600" u="sng" dirty="0">
                <a:latin typeface="Times New Roman" panose="02020603050405020304" pitchFamily="18" charset="0"/>
                <a:cs typeface="Times New Roman" panose="02020603050405020304" pitchFamily="18" charset="0"/>
                <a:hlinkClick r:id="rId10"/>
              </a:rPr>
              <a:t>inflammation</a:t>
            </a:r>
            <a:r>
              <a:rPr lang="en-US" sz="1600" dirty="0">
                <a:latin typeface="Times New Roman" panose="02020603050405020304" pitchFamily="18" charset="0"/>
                <a:cs typeface="Times New Roman" panose="02020603050405020304" pitchFamily="18" charset="0"/>
              </a:rPr>
              <a:t> of the heart muscle), which can be fatal. If the person survives this dangerous period, the heart will recover completely and the patient will appear to be well. However, this appearance is deceptive and is indeed one of the most treacherous aspects of the disease, because </a:t>
            </a:r>
            <a:r>
              <a:rPr lang="en-US" sz="1600" u="sng" dirty="0">
                <a:latin typeface="Times New Roman" panose="02020603050405020304" pitchFamily="18" charset="0"/>
                <a:cs typeface="Times New Roman" panose="02020603050405020304" pitchFamily="18" charset="0"/>
                <a:hlinkClick r:id="rId11"/>
              </a:rPr>
              <a:t>paralysis</a:t>
            </a:r>
            <a:r>
              <a:rPr lang="en-US" sz="1600" dirty="0">
                <a:latin typeface="Times New Roman" panose="02020603050405020304" pitchFamily="18" charset="0"/>
                <a:cs typeface="Times New Roman" panose="02020603050405020304" pitchFamily="18" charset="0"/>
              </a:rPr>
              <a:t> caused by the action of the toxin on the </a:t>
            </a:r>
            <a:r>
              <a:rPr lang="en-US" sz="1600" u="sng" dirty="0">
                <a:latin typeface="Times New Roman" panose="02020603050405020304" pitchFamily="18" charset="0"/>
                <a:cs typeface="Times New Roman" panose="02020603050405020304" pitchFamily="18" charset="0"/>
                <a:hlinkClick r:id="rId12"/>
              </a:rPr>
              <a:t>nervous system</a:t>
            </a:r>
            <a:r>
              <a:rPr lang="en-US" sz="1600" dirty="0">
                <a:latin typeface="Times New Roman" panose="02020603050405020304" pitchFamily="18" charset="0"/>
                <a:cs typeface="Times New Roman" panose="02020603050405020304" pitchFamily="18" charset="0"/>
              </a:rPr>
              <a:t> often strikes when the patient seems to have recovered. Paralysis of the </a:t>
            </a:r>
            <a:r>
              <a:rPr lang="en-US" sz="1600" u="sng" dirty="0">
                <a:latin typeface="Times New Roman" panose="02020603050405020304" pitchFamily="18" charset="0"/>
                <a:cs typeface="Times New Roman" panose="02020603050405020304" pitchFamily="18" charset="0"/>
                <a:hlinkClick r:id="rId13"/>
              </a:rPr>
              <a:t>palate</a:t>
            </a:r>
            <a:r>
              <a:rPr lang="en-US" sz="1600" dirty="0">
                <a:latin typeface="Times New Roman" panose="02020603050405020304" pitchFamily="18" charset="0"/>
                <a:cs typeface="Times New Roman" panose="02020603050405020304" pitchFamily="18" charset="0"/>
              </a:rPr>
              <a:t> and some eye muscles develops in about the third week; this is usually </a:t>
            </a:r>
            <a:r>
              <a:rPr lang="en-US" sz="1600" u="sng" dirty="0">
                <a:latin typeface="Times New Roman" panose="02020603050405020304" pitchFamily="18" charset="0"/>
                <a:cs typeface="Times New Roman" panose="02020603050405020304" pitchFamily="18" charset="0"/>
                <a:hlinkClick r:id="rId14"/>
              </a:rPr>
              <a:t>transient</a:t>
            </a:r>
            <a:r>
              <a:rPr lang="en-US" sz="1600" dirty="0">
                <a:latin typeface="Times New Roman" panose="02020603050405020304" pitchFamily="18" charset="0"/>
                <a:cs typeface="Times New Roman" panose="02020603050405020304" pitchFamily="18" charset="0"/>
              </a:rPr>
              <a:t> and not severe.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68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sz="quarter" idx="13"/>
          </p:nvPr>
        </p:nvSpPr>
        <p:spPr>
          <a:xfrm>
            <a:off x="931358" y="529499"/>
            <a:ext cx="10363826" cy="5449269"/>
          </a:xfrm>
        </p:spPr>
        <p:txBody>
          <a:bodyPr>
            <a:normAutofit/>
          </a:bodyPr>
          <a:lstStyle/>
          <a:p>
            <a:pPr marL="0" lvl="0" indent="0" defTabSz="457200">
              <a:lnSpc>
                <a:spcPct val="100000"/>
              </a:lnSpc>
              <a:spcBef>
                <a:spcPts val="0"/>
              </a:spcBef>
              <a:buClrTx/>
              <a:buNone/>
            </a:pPr>
            <a:r>
              <a:rPr lang="en-US" sz="1600" cap="none" dirty="0">
                <a:latin typeface="Times New Roman" panose="02020603050405020304" pitchFamily="18" charset="0"/>
                <a:cs typeface="Times New Roman" panose="02020603050405020304" pitchFamily="18" charset="0"/>
              </a:rPr>
              <a:t>As late as the fifth to eighth week, however, paralysis affecting </a:t>
            </a:r>
            <a:r>
              <a:rPr lang="en-US" sz="1600" u="sng" cap="none" dirty="0">
                <a:latin typeface="Times New Roman" panose="02020603050405020304" pitchFamily="18" charset="0"/>
                <a:cs typeface="Times New Roman" panose="02020603050405020304" pitchFamily="18" charset="0"/>
                <a:hlinkClick r:id="rId2"/>
              </a:rPr>
              <a:t>swallowing</a:t>
            </a:r>
            <a:r>
              <a:rPr lang="en-US" sz="1600" cap="none" dirty="0">
                <a:latin typeface="Times New Roman" panose="02020603050405020304" pitchFamily="18" charset="0"/>
                <a:cs typeface="Times New Roman" panose="02020603050405020304" pitchFamily="18" charset="0"/>
              </a:rPr>
              <a:t> and breathing develops in severe cases, and the patient may die after weeks of apparent well-being. Later still, paralysis of the limbs may occur, though it is not life-threatening. If the patient can be supported through this critical phase, recovery will be complete</a:t>
            </a:r>
            <a:r>
              <a:rPr lang="en-US" sz="1600" cap="none" dirty="0" smtClean="0">
                <a:latin typeface="Times New Roman" panose="02020603050405020304" pitchFamily="18" charset="0"/>
                <a:cs typeface="Times New Roman" panose="02020603050405020304" pitchFamily="18" charset="0"/>
              </a:rPr>
              <a:t>.</a:t>
            </a:r>
          </a:p>
          <a:p>
            <a:pPr marL="0" lvl="0" indent="0" defTabSz="457200">
              <a:lnSpc>
                <a:spcPct val="100000"/>
              </a:lnSpc>
              <a:spcBef>
                <a:spcPts val="0"/>
              </a:spcBef>
              <a:buClrTx/>
              <a:buNone/>
            </a:pPr>
            <a:r>
              <a:rPr lang="en-US" sz="1600" cap="none" dirty="0">
                <a:latin typeface="Times New Roman" panose="02020603050405020304" pitchFamily="18" charset="0"/>
                <a:cs typeface="Times New Roman" panose="02020603050405020304" pitchFamily="18" charset="0"/>
              </a:rPr>
              <a:t>To prevent diphtheria, the body must produce its own antitoxin in response to active immunization with diphtheria toxin. Active immunization has become a routine measure in many countries through immunization with diphtheria toxoid, a form of the exotoxin that has been rendered nontoxic but that has retained its capacity to induce antitoxin formation once injected into the body. The diphtheria toxoid is usually first given in several successive doses during the first few months of life, with booster doses within one or two years and again at five or six years of age.</a:t>
            </a:r>
            <a:endParaRPr lang="ru-RU" sz="1600" cap="none" dirty="0">
              <a:latin typeface="Times New Roman" panose="02020603050405020304" pitchFamily="18" charset="0"/>
              <a:cs typeface="Times New Roman" panose="02020603050405020304" pitchFamily="18" charset="0"/>
            </a:endParaRPr>
          </a:p>
          <a:p>
            <a:endParaRPr lang="ru-RU" dirty="0"/>
          </a:p>
        </p:txBody>
      </p:sp>
      <p:pic>
        <p:nvPicPr>
          <p:cNvPr id="6" name="Рисунок 5"/>
          <p:cNvPicPr>
            <a:picLocks noChangeAspect="1"/>
          </p:cNvPicPr>
          <p:nvPr/>
        </p:nvPicPr>
        <p:blipFill>
          <a:blip r:embed="rId3"/>
          <a:stretch>
            <a:fillRect/>
          </a:stretch>
        </p:blipFill>
        <p:spPr>
          <a:xfrm>
            <a:off x="0" y="2716823"/>
            <a:ext cx="7763608" cy="4141177"/>
          </a:xfrm>
          <a:prstGeom prst="rect">
            <a:avLst/>
          </a:prstGeom>
        </p:spPr>
      </p:pic>
    </p:spTree>
    <p:extLst>
      <p:ext uri="{BB962C8B-B14F-4D97-AF65-F5344CB8AC3E}">
        <p14:creationId xmlns:p14="http://schemas.microsoft.com/office/powerpoint/2010/main" val="93092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0246" y="501162"/>
            <a:ext cx="10207869" cy="3970318"/>
          </a:xfrm>
          <a:prstGeom prst="rect">
            <a:avLst/>
          </a:prstGeom>
          <a:noFill/>
        </p:spPr>
        <p:txBody>
          <a:bodyPr wrap="square" rtlCol="0">
            <a:spAutoFit/>
          </a:bodyPr>
          <a:lstStyle/>
          <a:p>
            <a:r>
              <a:rPr lang="en-US" b="1" dirty="0" smtClean="0"/>
              <a:t>Task </a:t>
            </a:r>
            <a:r>
              <a:rPr lang="ru-RU" b="1" dirty="0" smtClean="0"/>
              <a:t>№ 2: </a:t>
            </a:r>
            <a:r>
              <a:rPr lang="en-US" b="1" dirty="0" smtClean="0"/>
              <a:t>Translate word-</a:t>
            </a:r>
          </a:p>
          <a:p>
            <a:r>
              <a:rPr lang="en-US" b="1" dirty="0" smtClean="0"/>
              <a:t>Combinations</a:t>
            </a:r>
            <a:r>
              <a:rPr lang="ru-RU" b="1" dirty="0" smtClean="0"/>
              <a:t>:</a:t>
            </a:r>
            <a:endParaRPr lang="en-US" b="1" dirty="0" smtClean="0"/>
          </a:p>
          <a:p>
            <a:r>
              <a:rPr lang="en-US" dirty="0" smtClean="0">
                <a:latin typeface="Times New Roman" panose="02020603050405020304" pitchFamily="18" charset="0"/>
                <a:cs typeface="Times New Roman" panose="02020603050405020304" pitchFamily="18" charset="0"/>
              </a:rPr>
              <a:t>acute </a:t>
            </a:r>
            <a:r>
              <a:rPr lang="en-US" dirty="0">
                <a:latin typeface="Times New Roman" panose="02020603050405020304" pitchFamily="18" charset="0"/>
                <a:cs typeface="Times New Roman" panose="02020603050405020304" pitchFamily="18" charset="0"/>
              </a:rPr>
              <a:t>infectious </a:t>
            </a:r>
            <a:r>
              <a:rPr lang="en-US" dirty="0" smtClean="0">
                <a:latin typeface="Times New Roman" panose="02020603050405020304" pitchFamily="18" charset="0"/>
                <a:cs typeface="Times New Roman" panose="02020603050405020304" pitchFamily="18" charset="0"/>
              </a:rPr>
              <a:t>disease</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primary lesion</a:t>
            </a:r>
            <a:r>
              <a:rPr lang="ru-RU"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immunization measures</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symptoms of </a:t>
            </a:r>
            <a:r>
              <a:rPr lang="en-US" dirty="0" smtClean="0">
                <a:latin typeface="Times New Roman" panose="02020603050405020304" pitchFamily="18" charset="0"/>
                <a:cs typeface="Times New Roman" panose="02020603050405020304" pitchFamily="18" charset="0"/>
              </a:rPr>
              <a:t>diphtheria</a:t>
            </a:r>
          </a:p>
          <a:p>
            <a:r>
              <a:rPr lang="en-US" dirty="0">
                <a:latin typeface="Times New Roman" panose="02020603050405020304" pitchFamily="18" charset="0"/>
                <a:cs typeface="Times New Roman" panose="02020603050405020304" pitchFamily="18" charset="0"/>
              </a:rPr>
              <a:t>dead </a:t>
            </a:r>
            <a:r>
              <a:rPr lang="en-US" dirty="0" smtClean="0">
                <a:latin typeface="Times New Roman" panose="02020603050405020304" pitchFamily="18" charset="0"/>
                <a:cs typeface="Times New Roman" panose="02020603050405020304" pitchFamily="18" charset="0"/>
              </a:rPr>
              <a:t>cells</a:t>
            </a:r>
          </a:p>
          <a:p>
            <a:r>
              <a:rPr lang="en-US" dirty="0">
                <a:latin typeface="Times New Roman" panose="02020603050405020304" pitchFamily="18" charset="0"/>
                <a:cs typeface="Times New Roman" panose="02020603050405020304" pitchFamily="18" charset="0"/>
              </a:rPr>
              <a:t>toxic </a:t>
            </a:r>
            <a:r>
              <a:rPr lang="en-US" dirty="0" smtClean="0">
                <a:latin typeface="Times New Roman" panose="02020603050405020304" pitchFamily="18" charset="0"/>
                <a:cs typeface="Times New Roman" panose="02020603050405020304" pitchFamily="18" charset="0"/>
              </a:rPr>
              <a:t>complications</a:t>
            </a:r>
          </a:p>
          <a:p>
            <a:r>
              <a:rPr lang="en-US" dirty="0">
                <a:latin typeface="Times New Roman" panose="02020603050405020304" pitchFamily="18" charset="0"/>
                <a:cs typeface="Times New Roman" panose="02020603050405020304" pitchFamily="18" charset="0"/>
              </a:rPr>
              <a:t>dangerous </a:t>
            </a:r>
            <a:r>
              <a:rPr lang="en-US" dirty="0" smtClean="0">
                <a:latin typeface="Times New Roman" panose="02020603050405020304" pitchFamily="18" charset="0"/>
                <a:cs typeface="Times New Roman" panose="02020603050405020304" pitchFamily="18" charset="0"/>
              </a:rPr>
              <a:t>period</a:t>
            </a:r>
          </a:p>
          <a:p>
            <a:r>
              <a:rPr lang="en-US" dirty="0" smtClean="0">
                <a:latin typeface="Times New Roman" panose="02020603050405020304" pitchFamily="18" charset="0"/>
                <a:cs typeface="Times New Roman" panose="02020603050405020304" pitchFamily="18" charset="0"/>
              </a:rPr>
              <a:t>paralysis </a:t>
            </a:r>
            <a:r>
              <a:rPr lang="en-US" dirty="0">
                <a:latin typeface="Times New Roman" panose="02020603050405020304" pitchFamily="18" charset="0"/>
                <a:cs typeface="Times New Roman" panose="02020603050405020304" pitchFamily="18" charset="0"/>
              </a:rPr>
              <a:t>of the limbs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eye muscles</a:t>
            </a:r>
          </a:p>
          <a:p>
            <a:r>
              <a:rPr lang="en-US" dirty="0">
                <a:latin typeface="Times New Roman" panose="02020603050405020304" pitchFamily="18" charset="0"/>
                <a:cs typeface="Times New Roman" panose="02020603050405020304" pitchFamily="18" charset="0"/>
              </a:rPr>
              <a:t>critical </a:t>
            </a:r>
            <a:r>
              <a:rPr lang="en-US" dirty="0" smtClean="0">
                <a:latin typeface="Times New Roman" panose="02020603050405020304" pitchFamily="18" charset="0"/>
                <a:cs typeface="Times New Roman" panose="02020603050405020304" pitchFamily="18" charset="0"/>
              </a:rPr>
              <a:t>phase</a:t>
            </a:r>
            <a:endParaRPr lang="ru-RU"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active immunization</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life-threatening</a:t>
            </a:r>
            <a:endParaRPr lang="ru-RU" b="1" dirty="0"/>
          </a:p>
        </p:txBody>
      </p:sp>
      <p:pic>
        <p:nvPicPr>
          <p:cNvPr id="6" name="Рисунок 5"/>
          <p:cNvPicPr>
            <a:picLocks noChangeAspect="1"/>
          </p:cNvPicPr>
          <p:nvPr/>
        </p:nvPicPr>
        <p:blipFill>
          <a:blip r:embed="rId2"/>
          <a:stretch>
            <a:fillRect/>
          </a:stretch>
        </p:blipFill>
        <p:spPr>
          <a:xfrm>
            <a:off x="3798276" y="0"/>
            <a:ext cx="8393724" cy="6858000"/>
          </a:xfrm>
          <a:prstGeom prst="rect">
            <a:avLst/>
          </a:prstGeom>
        </p:spPr>
      </p:pic>
    </p:spTree>
    <p:extLst>
      <p:ext uri="{BB962C8B-B14F-4D97-AF65-F5344CB8AC3E}">
        <p14:creationId xmlns:p14="http://schemas.microsoft.com/office/powerpoint/2010/main" val="74952060"/>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654</TotalTime>
  <Words>1114</Words>
  <Application>Microsoft Office PowerPoint</Application>
  <PresentationFormat>Широкоэкранный</PresentationFormat>
  <Paragraphs>140</Paragraphs>
  <Slides>18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18</vt:i4>
      </vt:variant>
    </vt:vector>
  </HeadingPairs>
  <TitlesOfParts>
    <vt:vector size="26" baseType="lpstr">
      <vt:lpstr>SimSun</vt:lpstr>
      <vt:lpstr>Arial</vt:lpstr>
      <vt:lpstr>Calibri</vt:lpstr>
      <vt:lpstr>Century Gothic</vt:lpstr>
      <vt:lpstr>Times New Roman</vt:lpstr>
      <vt:lpstr>Tw Cen MT</vt:lpstr>
      <vt:lpstr>Verdana</vt:lpstr>
      <vt:lpstr>Капля</vt:lpstr>
      <vt:lpstr>Министерство Здравоохранения Республики Дагестан   Государственное бюджетное профессиональное образовательное учреждение Республики Дагестан «Дагестанский базовый медицинский колледж им. Р.П.Аскерханова» (ГБПОУ РД «ДБМК»)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Здравоохранения Республики Дагестан.           Государственное бюджетное профессиональное образовательное учреждение Республики Дагестан «Дагестанский базовый медицинский колледж им. Р. П. Аскерхано  ( ГБПУО РД  «ДБМК»)</dc:title>
  <dc:creator>Патимат Гимбатова</dc:creator>
  <cp:lastModifiedBy>Патимат Гимбатова</cp:lastModifiedBy>
  <cp:revision>37</cp:revision>
  <dcterms:created xsi:type="dcterms:W3CDTF">2024-10-30T10:04:17Z</dcterms:created>
  <dcterms:modified xsi:type="dcterms:W3CDTF">2024-11-07T10:47:06Z</dcterms:modified>
</cp:coreProperties>
</file>