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246"/>
      </p:cViewPr>
      <p:guideLst>
        <p:guide orient="horz" pos="311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7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4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20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0767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11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1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61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09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5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2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4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99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40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5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68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246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133347F-07DC-DE5D-CD7A-3980D13060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D60093"/>
                </a:solidFill>
              </a:rPr>
              <a:t>Лекция № 4</a:t>
            </a:r>
            <a:r>
              <a:rPr lang="ru-RU" sz="2800" dirty="0">
                <a:solidFill>
                  <a:srgbClr val="D60093"/>
                </a:solidFill>
              </a:rPr>
              <a:t> </a:t>
            </a:r>
            <a:br>
              <a:rPr lang="ru-RU" sz="2800" dirty="0">
                <a:solidFill>
                  <a:srgbClr val="D60093"/>
                </a:solidFill>
              </a:rPr>
            </a:br>
            <a:r>
              <a:rPr lang="ru-RU" sz="2800" dirty="0">
                <a:solidFill>
                  <a:srgbClr val="D60093"/>
                </a:solidFill>
              </a:rPr>
              <a:t>Тема «Высокочастотная электротерапия.</a:t>
            </a:r>
            <a:br>
              <a:rPr lang="ru-RU" sz="2800" dirty="0">
                <a:solidFill>
                  <a:srgbClr val="D60093"/>
                </a:solidFill>
              </a:rPr>
            </a:br>
            <a:r>
              <a:rPr lang="ru-RU" sz="2800" dirty="0">
                <a:solidFill>
                  <a:srgbClr val="D60093"/>
                </a:solidFill>
              </a:rPr>
              <a:t>Переменные электромагнитные поля высокой частоты – ВЧ-, УВЧ- и СВЧ-терапия.  Дарсонвализация. Индуктотермия»</a:t>
            </a:r>
            <a:br>
              <a:rPr lang="ru-RU" sz="2800" dirty="0">
                <a:solidFill>
                  <a:srgbClr val="D60093"/>
                </a:solidFill>
              </a:rPr>
            </a:br>
            <a:br>
              <a:rPr lang="ru-RU" sz="2800" dirty="0">
                <a:solidFill>
                  <a:srgbClr val="D60093"/>
                </a:solidFill>
              </a:rPr>
            </a:br>
            <a:br>
              <a:rPr lang="ru-RU" sz="2800" dirty="0">
                <a:solidFill>
                  <a:srgbClr val="D60093"/>
                </a:solidFill>
              </a:rPr>
            </a:br>
            <a:r>
              <a:rPr lang="ru-RU" sz="2800">
                <a:solidFill>
                  <a:srgbClr val="D60093"/>
                </a:solidFill>
              </a:rPr>
              <a:t>Преподаватель Саламова М.Н.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86527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  </a:t>
            </a:r>
            <a:r>
              <a:rPr lang="ru-RU" b="1" dirty="0"/>
              <a:t>Лечебные эффекты.</a:t>
            </a:r>
            <a:r>
              <a:rPr lang="ru-RU" dirty="0"/>
              <a:t> Наибольшее образова­ние тепла происходит в тканях, отличающихся хорошей электро­проводностью: жидкие среды организма, паренхиматозные орга­ны, мышцы.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ru-RU" dirty="0"/>
              <a:t>Наряду с тепловым эффектом большую роль в механизме дей­ствия индуктотермии играет специфический </a:t>
            </a:r>
            <a:r>
              <a:rPr lang="ru-RU" dirty="0" err="1"/>
              <a:t>осцилляторный</a:t>
            </a:r>
            <a:r>
              <a:rPr lang="ru-RU" dirty="0"/>
              <a:t> эф­фект. Оба эти фактора приводят к изменению функционального со­стояния тканей: расширяются сосуды, ускоряется кровоток, сни­жается АД, улучшается коронарное кровообращение.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ru-RU" dirty="0"/>
              <a:t>С теплообразованием и усилением кровотока связано противо­воспалительное и рассасывающее действие индуктотермии.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ru-RU" dirty="0"/>
              <a:t>Про­исходит также понижение тонуса мышц, активизируются процес­сы обмена, повышается содержание кислорода в тканях.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ru-RU" dirty="0"/>
              <a:t>Понижение возбудимости нервных рецепторов при индуктотермии обуслов­ливает ее обезболивающее и седативное действие.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ru-RU" dirty="0"/>
              <a:t>Отмечается повышение содержания кальция в тканях, костях.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ru-RU" dirty="0"/>
              <a:t>Наблюдается бактериостатическое действие, так как при индуктотермии улуч­шаются иммунологические свойства организма – усиливается фа­гоцитарная активность лейкоцитов.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ru-RU" dirty="0"/>
              <a:t>Индуктотермию сочетают с электрофорезом (</a:t>
            </a:r>
            <a:r>
              <a:rPr lang="ru-RU" dirty="0" err="1"/>
              <a:t>индуктофорез</a:t>
            </a:r>
            <a:r>
              <a:rPr lang="ru-RU" dirty="0"/>
              <a:t>), с грязелечением (</a:t>
            </a:r>
            <a:r>
              <a:rPr lang="ru-RU" dirty="0" err="1"/>
              <a:t>индуктогрязь</a:t>
            </a:r>
            <a:r>
              <a:rPr lang="ru-RU" dirty="0"/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19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 </a:t>
            </a:r>
            <a:r>
              <a:rPr lang="ru-RU" b="1" dirty="0"/>
              <a:t>Показания:</a:t>
            </a:r>
            <a:r>
              <a:rPr lang="ru-RU" dirty="0"/>
              <a:t> подострые и хронические воспалительные заболе­вания различных органов и тканей (нервов, мышц, суставов, орга­нов дыхания, пищеварения, мочеполовых органов и др.); спайки и сращения после воспалительных процессов или операций; дегене­ративно-дистрофические поражения суставов и позвоночного стол­ба; язвенная болезнь желудка и двенадцатиперстной кишки; функ­циональные заболевания нервной системы (невралгия, спазмы мышц, травматические поражения нервов); пиелонефрит.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ru-RU" dirty="0"/>
              <a:t>Отмечается, что в сочетании с гальванизацией индуктотермия останавливает рост опухолевых клеток.</a:t>
            </a:r>
          </a:p>
          <a:p>
            <a:pPr marL="0" indent="0">
              <a:buNone/>
            </a:pPr>
            <a:r>
              <a:rPr lang="en-US" b="1" dirty="0"/>
              <a:t>  </a:t>
            </a:r>
            <a:r>
              <a:rPr lang="ru-RU" b="1" dirty="0"/>
              <a:t>Противопоказания:</a:t>
            </a:r>
            <a:r>
              <a:rPr lang="ru-RU" dirty="0"/>
              <a:t> нарушения болевой и термической чувстви­тельности кожи, острые инфекционные заболевания, гнойно-вос­палительные заболевания, склонность к кровотечениям, злокаче­ственные новообразования, инфаркт миокарда, наличие кардиос­тимуляторов, беременность.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382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  </a:t>
            </a:r>
            <a:r>
              <a:rPr lang="ru-RU" b="1" dirty="0"/>
              <a:t>Суть метода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ru-RU" dirty="0"/>
              <a:t>По хорошо изолированному кабелю, расположен­ному у тела больного, пропускают высокочастотный ток, в резуль­тате чего вокруг кабеля образуется переменное магнитное поле высокой частоты, которое, пронизывая тело больного, индуцирует в его тканях колебательные, спиралевидные (вихревые) движения электрически заряженных частиц, составляющие суть вихревых токов. Тепло образуется в результате трения и соударения колеблющихся частиц. При тепловых аппликациях быстро включают­ся механизмы терморегуляции и к глубокорасположенным тканям значительные тепловые раздражители не поступают, а при индуктотермии энергия как бы «перескакивает» через подкожный жи­ровой слой и поглощается в мышечном слое или тканях с большим содержанием жидких сред (кровь, лимфа, экссудаты).</a:t>
            </a:r>
          </a:p>
          <a:p>
            <a:pPr marL="0" indent="0">
              <a:buNone/>
            </a:pPr>
            <a:r>
              <a:rPr lang="en-US" b="1" dirty="0"/>
              <a:t>  </a:t>
            </a:r>
            <a:r>
              <a:rPr lang="ru-RU" b="1" dirty="0"/>
              <a:t>Дозируют:</a:t>
            </a:r>
            <a:r>
              <a:rPr lang="ru-RU" dirty="0"/>
              <a:t> по силе анодного тока различают дозы:</a:t>
            </a:r>
          </a:p>
          <a:p>
            <a:pPr lvl="0"/>
            <a:r>
              <a:rPr lang="ru-RU" dirty="0"/>
              <a:t>слаботепловая (140-160 мА);</a:t>
            </a:r>
          </a:p>
          <a:p>
            <a:pPr lvl="0"/>
            <a:r>
              <a:rPr lang="ru-RU" dirty="0" err="1"/>
              <a:t>среднетепловая</a:t>
            </a:r>
            <a:r>
              <a:rPr lang="ru-RU" dirty="0"/>
              <a:t> (180-240 мА);</a:t>
            </a:r>
          </a:p>
          <a:p>
            <a:pPr lvl="0"/>
            <a:r>
              <a:rPr lang="ru-RU" dirty="0" err="1"/>
              <a:t>сильнотепловая</a:t>
            </a:r>
            <a:r>
              <a:rPr lang="ru-RU" dirty="0"/>
              <a:t> (260-300 мА).</a:t>
            </a:r>
          </a:p>
          <a:p>
            <a:r>
              <a:rPr lang="ru-RU" dirty="0"/>
              <a:t>Экспозиция 15-30 мин, ежедневно или через день. Курс лече­ния 10-12 процедур.</a:t>
            </a:r>
          </a:p>
          <a:p>
            <a:pPr marL="0" indent="0">
              <a:buNone/>
            </a:pPr>
            <a:r>
              <a:rPr lang="en-US" b="1" dirty="0"/>
              <a:t>  </a:t>
            </a:r>
            <a:r>
              <a:rPr lang="ru-RU" b="1" dirty="0"/>
              <a:t>Аппараты</a:t>
            </a:r>
            <a:r>
              <a:rPr lang="ru-RU" dirty="0"/>
              <a:t>, используемые для индуктотермии: ДКВ-1; ДКВ-2; ИКВ-4.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13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ÐÐ½Ð´ÑÐºÑÐ¾ÑÐµÑÐ¼Ð¸Ñ, Ð»ÐµÑÐµÐ±Ð½ÑÐµ ÑÑÑÐµÐºÑÑ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980729"/>
            <a:ext cx="6934150" cy="509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8191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Некоторые частные методики.</a:t>
            </a:r>
            <a:endParaRPr lang="ru-RU" dirty="0"/>
          </a:p>
          <a:p>
            <a:r>
              <a:rPr lang="ru-RU" b="1" dirty="0"/>
              <a:t>Индуктотермия при переломах костей конечностей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Для воздей­ствия на предплечье используют индуктор-кабель в виде цилинд­рической спирали в три витка. Дозировка слаботепловая (140-160 мА), время процедуры 15 мин, ежедневно. Курс лечения 10-12 процедур.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b="1" dirty="0"/>
              <a:t>УВЧ-терапия</a:t>
            </a:r>
            <a:r>
              <a:rPr lang="ru-RU" dirty="0"/>
              <a:t> – метод электролечения, при котором на орга­низм больного воздействуют электрическим полем ультравысокой частоты, подведенным к тканям с помощью конденсаторных плас­тин. Интерес к электромагнитным колебаниям ультравысокой частоты стал проявляться в связи с развитием радиовещания на ко­ротких волнах, когда было замечено их влияние на обслуживаю­щий персонал (1928 г.). С лечебной целью впервые электрическое поле ультравысокой частоты было применено в 1929 г. в Германии.</a:t>
            </a:r>
          </a:p>
          <a:p>
            <a:pPr marL="0" indent="0">
              <a:buNone/>
            </a:pPr>
            <a:r>
              <a:rPr lang="ru-RU" b="1" dirty="0"/>
              <a:t>Физиологическое действие поля УВЧ</a:t>
            </a:r>
            <a:endParaRPr lang="ru-RU" dirty="0"/>
          </a:p>
          <a:p>
            <a:pPr lvl="0"/>
            <a:r>
              <a:rPr lang="ru-RU" dirty="0" err="1"/>
              <a:t>Осцилляторный</a:t>
            </a:r>
            <a:r>
              <a:rPr lang="ru-RU" dirty="0"/>
              <a:t> эффект – образование демаркационной линии (ожоги, отморожения, острые гнойные процессы).</a:t>
            </a:r>
          </a:p>
          <a:p>
            <a:pPr lvl="0"/>
            <a:r>
              <a:rPr lang="ru-RU" dirty="0"/>
              <a:t>Тепловой эффект – за счет улучшения кровообращения выраженное противовоспалительное действие.</a:t>
            </a:r>
          </a:p>
          <a:p>
            <a:pPr lvl="0"/>
            <a:r>
              <a:rPr lang="ru-RU" dirty="0" err="1"/>
              <a:t>Противоотечное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Стимулирует рост  нервного волокна при травме и консолидацию при переломах.</a:t>
            </a:r>
          </a:p>
          <a:p>
            <a:pPr lvl="0"/>
            <a:r>
              <a:rPr lang="ru-RU" dirty="0"/>
              <a:t>Обезболивающее.</a:t>
            </a:r>
          </a:p>
          <a:p>
            <a:pPr lvl="0"/>
            <a:r>
              <a:rPr lang="ru-RU" dirty="0"/>
              <a:t>Спазмолитическое.</a:t>
            </a:r>
          </a:p>
          <a:p>
            <a:pPr lvl="0"/>
            <a:r>
              <a:rPr lang="ru-RU" dirty="0"/>
              <a:t>Противоаллергическое.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919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81369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b="1" dirty="0"/>
              <a:t>  </a:t>
            </a:r>
            <a:r>
              <a:rPr lang="ru-RU" sz="6400" b="1" dirty="0"/>
              <a:t>Лечебные эффекты</a:t>
            </a:r>
            <a:r>
              <a:rPr lang="ru-RU" sz="6400" dirty="0"/>
              <a:t> </a:t>
            </a:r>
          </a:p>
          <a:p>
            <a:pPr marL="0" indent="0">
              <a:buNone/>
            </a:pPr>
            <a:r>
              <a:rPr lang="ru-RU" sz="6400" dirty="0"/>
              <a:t>Таким образом, электрическое поле УВЧ оказывает противовос­палительное действие, стимулирует регенерацию поврежденных тканей, снимает спазмы сосудов, мышц, устраняет боль.</a:t>
            </a:r>
          </a:p>
          <a:p>
            <a:pPr marL="0" indent="0">
              <a:buNone/>
            </a:pPr>
            <a:r>
              <a:rPr lang="ru-RU" sz="6400" dirty="0"/>
              <a:t>Физиологические реакции в большой степени связаны с интен­сивностью применяемого поля:</a:t>
            </a:r>
          </a:p>
          <a:p>
            <a:pPr marL="0" indent="0">
              <a:buNone/>
            </a:pPr>
            <a:r>
              <a:rPr lang="ru-RU" sz="6400" dirty="0"/>
              <a:t>- поле слабой интенсивности оказывает выраженный противовоспалительный эффект,</a:t>
            </a:r>
          </a:p>
          <a:p>
            <a:pPr marL="0" indent="0">
              <a:buNone/>
            </a:pPr>
            <a:r>
              <a:rPr lang="ru-RU" sz="6400" dirty="0"/>
              <a:t>- поле средней интен­сивности хорошо стимулирует обменные процессы,</a:t>
            </a:r>
          </a:p>
          <a:p>
            <a:pPr marL="0" indent="0">
              <a:buNone/>
            </a:pPr>
            <a:r>
              <a:rPr lang="ru-RU" sz="6400" dirty="0"/>
              <a:t>- поле большой интенсивности способствует усилению воспаления.</a:t>
            </a:r>
          </a:p>
          <a:p>
            <a:pPr marL="0" indent="0">
              <a:buNone/>
            </a:pPr>
            <a:r>
              <a:rPr lang="ru-RU" sz="6400" dirty="0"/>
              <a:t>Поэтому назначать электричес­кое поле УВЧ необходимо дифференцированно, учитывая тяжесть и стадию патологического процесса.</a:t>
            </a:r>
          </a:p>
          <a:p>
            <a:pPr marL="0" indent="0">
              <a:buNone/>
            </a:pPr>
            <a:r>
              <a:rPr lang="en-US" sz="6400" b="1" dirty="0"/>
              <a:t>  </a:t>
            </a:r>
            <a:r>
              <a:rPr lang="ru-RU" sz="6400" b="1" dirty="0"/>
              <a:t>Ход процедуры</a:t>
            </a:r>
            <a:endParaRPr lang="ru-RU" sz="6400" dirty="0"/>
          </a:p>
          <a:p>
            <a:pPr marL="0" indent="0">
              <a:buNone/>
            </a:pPr>
            <a:r>
              <a:rPr lang="ru-RU" sz="6400" dirty="0"/>
              <a:t>Электрическое поле УВЧ подводится к пациенту при помощи конденсаторных пластин, которые представляют собой металличес­кие диски, помещенные в изоляционную оболочку. Пластины раз­личаются по размерам и имеют соответствующие номера: у портативных аппаратов — № 1, № 2, № 3, диаметры которых соответ­ственно равны 4, 8 и 11 см, у стационарных — № 1, № 2, № 3, диа­метры которых соответственно равны 6, 11 и 17 см.</a:t>
            </a:r>
          </a:p>
          <a:p>
            <a:pPr marL="0" indent="0">
              <a:buNone/>
            </a:pPr>
            <a:r>
              <a:rPr lang="ru-RU" sz="6400" dirty="0"/>
              <a:t>Применяют продольное и поперечное расположение конденсаторных пластин.</a:t>
            </a:r>
          </a:p>
          <a:p>
            <a:pPr marL="0" indent="0">
              <a:buNone/>
            </a:pPr>
            <a:r>
              <a:rPr lang="ru-RU" sz="6400" dirty="0"/>
              <a:t>На голове следует избегать поперечного расположения электродов, для уменьшения воздействия на головной мозг.</a:t>
            </a:r>
          </a:p>
          <a:p>
            <a:pPr marL="0" indent="0">
              <a:buNone/>
            </a:pPr>
            <a:r>
              <a:rPr lang="ru-RU" sz="6400" dirty="0"/>
              <a:t>При продольном расположении расстояние между конденсаторными пластинами должно быть не меньше их диаметра (во избежание перегревания тканей).</a:t>
            </a:r>
          </a:p>
          <a:p>
            <a:pPr marL="0" indent="0">
              <a:buNone/>
            </a:pPr>
            <a:r>
              <a:rPr lang="ru-RU" sz="6400" dirty="0"/>
              <a:t>Конденсаторные пластины располагают с обязательным воздуш­ным зазором. Общий суммарный зазор для портативных аппара­тов составляет 6 см, для стационарных 10 см.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713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  </a:t>
            </a:r>
            <a:r>
              <a:rPr lang="ru-RU" b="1" dirty="0"/>
              <a:t>Дозируют УВЧ-терапию</a:t>
            </a:r>
            <a:r>
              <a:rPr lang="ru-RU" dirty="0"/>
              <a:t> и по выходной мощности: от 15 до 80 ватт.</a:t>
            </a:r>
          </a:p>
          <a:p>
            <a:pPr marL="0" indent="0">
              <a:buNone/>
            </a:pPr>
            <a:r>
              <a:rPr lang="ru-RU" dirty="0"/>
              <a:t>По субъективному ощущению тепла больным различают три дозировки:</a:t>
            </a:r>
          </a:p>
          <a:p>
            <a:pPr marL="0" indent="0">
              <a:buNone/>
            </a:pPr>
            <a:r>
              <a:rPr lang="ru-RU" dirty="0"/>
              <a:t>- атермическая (без ощущения тепла),</a:t>
            </a:r>
          </a:p>
          <a:p>
            <a:pPr marL="0" indent="0">
              <a:buNone/>
            </a:pPr>
            <a:r>
              <a:rPr lang="ru-RU" dirty="0"/>
              <a:t>- олиготермическая (со слабым ощущением тепла),</a:t>
            </a:r>
          </a:p>
          <a:p>
            <a:pPr marL="0" indent="0">
              <a:buNone/>
            </a:pPr>
            <a:r>
              <a:rPr lang="ru-RU" dirty="0"/>
              <a:t>- термическая (с выражен­ным ощущением тепла).</a:t>
            </a:r>
          </a:p>
          <a:p>
            <a:pPr marL="0" indent="0">
              <a:buNone/>
            </a:pPr>
            <a:r>
              <a:rPr lang="ru-RU" dirty="0"/>
              <a:t>Атермическая дозировка УВЧ-терапии показана для борьбы с воспалением.</a:t>
            </a:r>
          </a:p>
          <a:p>
            <a:pPr marL="0" indent="0">
              <a:buNone/>
            </a:pPr>
            <a:r>
              <a:rPr lang="ru-RU" dirty="0"/>
              <a:t>Олиготермическая дозировка УВЧ-терапии показана для сти­муляции трофики тканей.</a:t>
            </a:r>
          </a:p>
          <a:p>
            <a:pPr marL="0" indent="0">
              <a:buNone/>
            </a:pPr>
            <a:r>
              <a:rPr lang="ru-RU" dirty="0"/>
              <a:t>Термическую применяют с провокаци­онной целью (для усиления воспалительной реакции).</a:t>
            </a:r>
          </a:p>
          <a:p>
            <a:pPr marL="0" indent="0">
              <a:buNone/>
            </a:pPr>
            <a:r>
              <a:rPr lang="ru-RU" dirty="0"/>
              <a:t>Дозировку осуществляют по экспозиции (не более 15 мин) и по количеству процедур (10-15 на курс).</a:t>
            </a:r>
          </a:p>
          <a:p>
            <a:pPr marL="0" indent="0">
              <a:buNone/>
            </a:pPr>
            <a:r>
              <a:rPr lang="ru-RU" dirty="0"/>
              <a:t>УВЧ-терапию можно проводить через одежду и сухие марлевые и гипсовые повязки.</a:t>
            </a:r>
          </a:p>
          <a:p>
            <a:pPr marL="0" indent="0">
              <a:buNone/>
            </a:pPr>
            <a:r>
              <a:rPr lang="en-US" b="1" dirty="0"/>
              <a:t>  </a:t>
            </a:r>
            <a:r>
              <a:rPr lang="ru-RU" b="1" dirty="0"/>
              <a:t>Методы наложения электродов при УВЧ процедурах и особенности их </a:t>
            </a:r>
            <a:r>
              <a:rPr lang="en-US" b="1" dirty="0"/>
              <a:t>    </a:t>
            </a:r>
            <a:r>
              <a:rPr lang="ru-RU" b="1" dirty="0"/>
              <a:t>наложения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Продольный – электроды накладываются в одной плоскости по ходу нервно сосудистого пучка, но расстояние между электродами не должно быть меньше диаметра электрода.</a:t>
            </a:r>
          </a:p>
          <a:p>
            <a:pPr marL="0" lvl="0" indent="0">
              <a:buNone/>
            </a:pPr>
            <a:r>
              <a:rPr lang="ru-RU" dirty="0"/>
              <a:t>Поперечный – орган располагается между электродами. Электроды накладываются с соблюдением воздушного зазора толщиной от 0,5 до 3 см. Чем больше зазор, тем глубже проникают силовые линии поля в организм и наоборот.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96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39604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Показания к применению поля УВЧ</a:t>
            </a:r>
            <a:endParaRPr lang="ru-RU" dirty="0"/>
          </a:p>
          <a:p>
            <a:pPr lvl="0"/>
            <a:r>
              <a:rPr lang="ru-RU" dirty="0"/>
              <a:t>Фурункулезы, карбункулы, </a:t>
            </a:r>
            <a:r>
              <a:rPr lang="ru-RU" dirty="0" err="1"/>
              <a:t>гидроадениты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Ожоги и отморожения.</a:t>
            </a:r>
          </a:p>
          <a:p>
            <a:pPr lvl="0"/>
            <a:r>
              <a:rPr lang="ru-RU" dirty="0"/>
              <a:t>Переломы.</a:t>
            </a:r>
          </a:p>
          <a:p>
            <a:pPr lvl="0"/>
            <a:r>
              <a:rPr lang="ru-RU" dirty="0"/>
              <a:t>Травмы нервного волокна.</a:t>
            </a:r>
          </a:p>
          <a:p>
            <a:pPr lvl="0"/>
            <a:r>
              <a:rPr lang="ru-RU" dirty="0"/>
              <a:t>Острые воспалительные заболевания внутренних органов. </a:t>
            </a:r>
          </a:p>
          <a:p>
            <a:pPr lvl="0"/>
            <a:r>
              <a:rPr lang="ru-RU" dirty="0"/>
              <a:t>Гипертоническая болезнь </a:t>
            </a:r>
            <a:r>
              <a:rPr lang="en-US" dirty="0"/>
              <a:t>I</a:t>
            </a:r>
            <a:r>
              <a:rPr lang="ru-RU" dirty="0"/>
              <a:t>и </a:t>
            </a:r>
            <a:r>
              <a:rPr lang="en-US" dirty="0"/>
              <a:t>II</a:t>
            </a:r>
            <a:r>
              <a:rPr lang="ru-RU" dirty="0"/>
              <a:t> стадии. </a:t>
            </a:r>
          </a:p>
          <a:p>
            <a:pPr lvl="0"/>
            <a:r>
              <a:rPr lang="ru-RU" dirty="0"/>
              <a:t>Облитерирующие эндартерииты и болезнь </a:t>
            </a:r>
            <a:r>
              <a:rPr lang="ru-RU" dirty="0" err="1"/>
              <a:t>Рейно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Абсолютные противопоказания к полю УВЧ</a:t>
            </a:r>
            <a:endParaRPr lang="ru-RU" dirty="0"/>
          </a:p>
          <a:p>
            <a:pPr lvl="0"/>
            <a:r>
              <a:rPr lang="ru-RU" dirty="0"/>
              <a:t>Общие: активный туберкулез легких, заболевание крови и кроветворных органов, злокачественные и новообразования, кровотечения, лихорадка. </a:t>
            </a:r>
          </a:p>
          <a:p>
            <a:pPr lvl="0"/>
            <a:r>
              <a:rPr lang="ru-RU" dirty="0"/>
              <a:t>Специальные: металл на месте воздействия, работникам с токами и полями высокой частоты, выраженные гипотония и брадикардия. </a:t>
            </a:r>
          </a:p>
          <a:p>
            <a:pPr marL="0" indent="0">
              <a:buNone/>
            </a:pPr>
            <a:r>
              <a:rPr lang="ru-RU" b="1" dirty="0"/>
              <a:t>Аппаратура </a:t>
            </a:r>
            <a:r>
              <a:rPr lang="ru-RU" dirty="0"/>
              <a:t>Стационарные аппараты: Экран-2, УВЧ-300, Импульс-2, </a:t>
            </a:r>
            <a:r>
              <a:rPr lang="ru-RU" dirty="0" err="1"/>
              <a:t>Ундатерм</a:t>
            </a:r>
            <a:r>
              <a:rPr lang="ru-RU" dirty="0"/>
              <a:t>.</a:t>
            </a:r>
            <a:r>
              <a:rPr lang="ru-RU" b="1" dirty="0"/>
              <a:t> </a:t>
            </a:r>
            <a:r>
              <a:rPr lang="ru-RU" dirty="0"/>
              <a:t>Портативные аппараты: УВЧ-66, </a:t>
            </a:r>
            <a:r>
              <a:rPr lang="ru-RU" dirty="0" err="1"/>
              <a:t>Минитерм</a:t>
            </a:r>
            <a:r>
              <a:rPr lang="ru-RU" dirty="0"/>
              <a:t>, УВЧ-4, УВЧ-62.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Ð£ÐÐ§ 80 Ð¾Ð´Ð½Ð¾ÑÐµÐ¶Ð¸Ð¼Ð½ÑÐ¹ - ÐÐµÐ´Ð¢ÐµÑÐ½Ð¸Ðº Ð² Ð¡Ð°Ð½ÐºÑ-ÐÐµÑÐµÑÐ±ÑÑÐ³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3429000"/>
            <a:ext cx="3952875" cy="320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9478" y="359812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Некоторые частные методики</a:t>
            </a:r>
            <a:r>
              <a:rPr lang="ru-RU" dirty="0"/>
              <a:t> при заболеваниях: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УВЧ-терапия при остром рините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При проведении процедуры применяют конденсаторные пластины № 1, которые располагают параллельно скатам носа.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Воздушный зазор составляет 0,5-1 см, мощность воздействия 20-40 Вт, продолжительность 5-7 мин, ежедневно.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Курс лечения 5-8 процедур.</a:t>
            </a:r>
          </a:p>
        </p:txBody>
      </p:sp>
    </p:spTree>
    <p:extLst>
      <p:ext uri="{BB962C8B-B14F-4D97-AF65-F5344CB8AC3E}">
        <p14:creationId xmlns:p14="http://schemas.microsoft.com/office/powerpoint/2010/main" val="4085879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  </a:t>
            </a:r>
            <a:r>
              <a:rPr lang="ru-RU" b="1" dirty="0"/>
              <a:t>Микроволновая терапия (или сверхвысокая терапия (СВЧ-те­рапия)</a:t>
            </a:r>
            <a:r>
              <a:rPr lang="ru-RU" dirty="0"/>
              <a:t> – лечебный метод, при котором на организм больного воз­действуют электромагнитным полем сверхвысокой частоты.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ru-RU" dirty="0"/>
              <a:t>В спек­тре электромагнитных волн микроволны находятся на границе со световыми и обладают некоторыми свойствами лучистой энергии. В разных средах они преломляются, отражаются, поглощаются, их можно концентрировать в узкий пучок, направлять на большие расстояния.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ru-RU" dirty="0"/>
              <a:t>Под влиянием микроволновой терапии происходит расширение кровеносных сосудов, усиление кровотока, уменьшение спазма гладкой мускулатуры, нормализуются процессы торможения и возбуждения нервной системы, ускоряется прохождение импуль­сов по нервному волокну, изменяется белковый, липидный, угле­водный обмен.</a:t>
            </a:r>
          </a:p>
          <a:p>
            <a:pPr marL="0" indent="0">
              <a:buNone/>
            </a:pPr>
            <a:r>
              <a:rPr lang="en-US" b="1" dirty="0"/>
              <a:t>  </a:t>
            </a:r>
            <a:r>
              <a:rPr lang="ru-RU" b="1" dirty="0"/>
              <a:t>Лечебные эффекты.</a:t>
            </a:r>
            <a:r>
              <a:rPr lang="ru-RU" dirty="0"/>
              <a:t> Микроволновая терапия стимулирует функцию симпатико-адреналовой системы, оказывает противовоспалительное, спазмолитическое, </a:t>
            </a:r>
            <a:r>
              <a:rPr lang="ru-RU" dirty="0" err="1"/>
              <a:t>гипосенсибилизирующее</a:t>
            </a:r>
            <a:r>
              <a:rPr lang="ru-RU" dirty="0"/>
              <a:t>, обезболивающее дей­ствие.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ru-RU" dirty="0"/>
              <a:t>В настоящее время применяют два метода СВЧ-терапии: деци­метровая и сантиметровая терапия.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506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Дециметровая терапия (ДМВ-терапия)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ДМВ-терапия – метод, который ис­пользует длину волны от 0,1 м до 1 м. Энергия проникает в орга­низм на глубину 8-10 см, поглощается различными тканями, в ос­новном хорошо снабженными кровью (мышцами, паренхиматоз­ными органами).</a:t>
            </a:r>
          </a:p>
          <a:p>
            <a:pPr marL="0" indent="0">
              <a:buNone/>
            </a:pPr>
            <a:r>
              <a:rPr lang="ru-RU" dirty="0"/>
              <a:t>В связи с большой длиной волны и сравнительно равномерным распределением энергии на границе двух тканей с различными диэлектрическими свойствами при этом методе не об­разуются стоячие волны и меньше опасность перегрева, чем при СВЧ. терапии.</a:t>
            </a:r>
          </a:p>
          <a:p>
            <a:pPr marL="0" indent="0">
              <a:buNone/>
            </a:pPr>
            <a:r>
              <a:rPr lang="ru-RU" dirty="0"/>
              <a:t>Кроме того, организм адаптирован к дециметровым волнам, так как Солнце, планеты, </a:t>
            </a:r>
            <a:r>
              <a:rPr lang="ru-RU" dirty="0" err="1"/>
              <a:t>радиотуманности</a:t>
            </a:r>
            <a:r>
              <a:rPr lang="ru-RU" dirty="0"/>
              <a:t>, межзвездный водород испускают волны этого диапазона. Поэтому это более мяг­кое воздействие.</a:t>
            </a:r>
          </a:p>
          <a:p>
            <a:pPr marL="0" indent="0">
              <a:buNone/>
            </a:pPr>
            <a:r>
              <a:rPr lang="ru-RU" b="1" dirty="0"/>
              <a:t>Показания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подострые и хронические воспалительные заболе­вания легких и бронхов, желудочно-кишечного тракта,</a:t>
            </a:r>
          </a:p>
          <a:p>
            <a:pPr marL="0" indent="0">
              <a:buNone/>
            </a:pPr>
            <a:r>
              <a:rPr lang="ru-RU" dirty="0"/>
              <a:t>- заболева­ния сердечно-сосудистой системы (гипертоническая, болезнь I—II стадии, постинфарктный кардиосклероз),</a:t>
            </a:r>
          </a:p>
          <a:p>
            <a:pPr marL="0" indent="0">
              <a:buNone/>
            </a:pPr>
            <a:r>
              <a:rPr lang="ru-RU" dirty="0"/>
              <a:t>- воспалительные забо­левания опорно-двигательного аппарата, ревматизм (с активностью не выше II степени),</a:t>
            </a:r>
          </a:p>
          <a:p>
            <a:pPr marL="0" indent="0">
              <a:buNone/>
            </a:pPr>
            <a:r>
              <a:rPr lang="ru-RU" dirty="0"/>
              <a:t>- атеросклероз сосудов головного мозга, брон­хиальная астма.</a:t>
            </a:r>
          </a:p>
          <a:p>
            <a:pPr marL="0" indent="0">
              <a:buNone/>
            </a:pPr>
            <a:r>
              <a:rPr lang="ru-RU" b="1" dirty="0"/>
              <a:t>Противопоказания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беременность,</a:t>
            </a:r>
          </a:p>
          <a:p>
            <a:pPr marL="0" indent="0">
              <a:buNone/>
            </a:pPr>
            <a:r>
              <a:rPr lang="ru-RU" dirty="0"/>
              <a:t>- острые воспалительные гной­ные процессы,</a:t>
            </a:r>
          </a:p>
          <a:p>
            <a:pPr marL="0" indent="0">
              <a:buNone/>
            </a:pPr>
            <a:r>
              <a:rPr lang="ru-RU" dirty="0"/>
              <a:t>- выраженные отеки,</a:t>
            </a:r>
          </a:p>
          <a:p>
            <a:pPr marL="0" indent="0">
              <a:buNone/>
            </a:pPr>
            <a:r>
              <a:rPr lang="ru-RU" dirty="0"/>
              <a:t>- склонность к кровотечениям,</a:t>
            </a:r>
          </a:p>
          <a:p>
            <a:pPr marL="0" indent="0">
              <a:buNone/>
            </a:pPr>
            <a:r>
              <a:rPr lang="ru-RU" dirty="0"/>
              <a:t>- наличие металлических тел в зоне воздействий.</a:t>
            </a:r>
          </a:p>
          <a:p>
            <a:pPr marL="0" indent="0">
              <a:buNone/>
            </a:pPr>
            <a:r>
              <a:rPr lang="ru-RU" b="1" dirty="0"/>
              <a:t>Аппаратура СВЧ-терапии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 «Ранет»,</a:t>
            </a:r>
          </a:p>
          <a:p>
            <a:pPr marL="0" indent="0">
              <a:buNone/>
            </a:pPr>
            <a:r>
              <a:rPr lang="ru-RU" dirty="0"/>
              <a:t>- «Ромашка»,</a:t>
            </a:r>
          </a:p>
          <a:p>
            <a:pPr marL="0" indent="0">
              <a:buNone/>
            </a:pPr>
            <a:r>
              <a:rPr lang="ru-RU" dirty="0"/>
              <a:t>- «Волна-2М»</a:t>
            </a:r>
          </a:p>
        </p:txBody>
      </p:sp>
    </p:spTree>
    <p:extLst>
      <p:ext uri="{BB962C8B-B14F-4D97-AF65-F5344CB8AC3E}">
        <p14:creationId xmlns:p14="http://schemas.microsoft.com/office/powerpoint/2010/main" val="410621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D60093"/>
                </a:solidFill>
              </a:rPr>
              <a:t>План:</a:t>
            </a:r>
            <a:br>
              <a:rPr lang="ru-RU" dirty="0">
                <a:solidFill>
                  <a:srgbClr val="D60093"/>
                </a:solidFill>
              </a:rPr>
            </a:br>
            <a:endParaRPr lang="ru-RU" dirty="0">
              <a:solidFill>
                <a:srgbClr val="D6009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1. Виды переменных электромагнитных полей высокой частоты, используемые в лечебной практике.</a:t>
            </a:r>
          </a:p>
          <a:p>
            <a:pPr marL="0" indent="0">
              <a:buNone/>
            </a:pPr>
            <a:r>
              <a:rPr lang="ru-RU" dirty="0"/>
              <a:t>2.  Дарсонвализация (определение, механизм действия, лечебные эффекты, показания и противопоказания к терапии, методика проведения процедуры и аппараты). Некоторые частные методики.</a:t>
            </a:r>
          </a:p>
          <a:p>
            <a:pPr marL="0" indent="0">
              <a:buNone/>
            </a:pPr>
            <a:r>
              <a:rPr lang="ru-RU" dirty="0"/>
              <a:t>3. Индуктотермия (определение, механизм действия, лечебные эффекты, показания и противопоказания к терапии, методика проведения процедуры и аппараты).</a:t>
            </a:r>
          </a:p>
          <a:p>
            <a:pPr marL="0" indent="0">
              <a:buNone/>
            </a:pPr>
            <a:r>
              <a:rPr lang="ru-RU" dirty="0"/>
              <a:t>4. УВЧ-терапия (определение, механизм действия, лечебные эффекты, показания и противопоказания к терапии, методика проведения процедуры и аппараты). Некоторые частные методики.</a:t>
            </a:r>
          </a:p>
          <a:p>
            <a:pPr marL="0" indent="0">
              <a:buNone/>
            </a:pPr>
            <a:r>
              <a:rPr lang="ru-RU" dirty="0"/>
              <a:t>5. Микроволновая терапия (или сверхвысокая терапия (СВЧ-те­рапия). Методы СВЧ-терапии: деци­метровая и сантиметровая терапия (определение, механизм действия, лечебные эффекты, показания и противопоказания к терапии, методика проведения процедуры и аппараты). Некоторые частные методики.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826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f.ppt-online.org/files/slide/n/NAR4aDhjlIGOPr5pXxHd7usEJm1UTQKLvbiqVYW6o/slide-42.jpg"/>
          <p:cNvPicPr>
            <a:picLocks noGrp="1"/>
          </p:cNvPicPr>
          <p:nvPr>
            <p:ph idx="1"/>
          </p:nvPr>
        </p:nvPicPr>
        <p:blipFill rotWithShape="1">
          <a:blip r:embed="rId2"/>
          <a:srcRect l="12880" t="20410" r="26949" b="1861"/>
          <a:stretch/>
        </p:blipFill>
        <p:spPr bwMode="auto">
          <a:xfrm>
            <a:off x="1" y="154744"/>
            <a:ext cx="3756074" cy="3634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ru.all.biz/img/ru/catalog/1456309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3775999"/>
            <a:ext cx="5274468" cy="291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4774127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Аппаратура СВЧ-терапии</a:t>
            </a:r>
            <a:r>
              <a:rPr lang="en-US" b="1" dirty="0"/>
              <a:t> </a:t>
            </a:r>
            <a:r>
              <a:rPr lang="ru-RU" b="1" dirty="0"/>
              <a:t>«Ранет»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72548" y="1906390"/>
            <a:ext cx="3713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Аппаратура СВЧ-терапии Волна-2М</a:t>
            </a:r>
          </a:p>
          <a:p>
            <a:r>
              <a:rPr lang="en-US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546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  Сантиметровая терапия (СМВ-терапия)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СМВ-терапия – это использование с лечебной целью микроволн сантиметрового диапазона: длина вол­ны от 0,1-10 см. Энергия проникает в организм на глубину 5-6 см. Около 60% СМВ (волн) поглощаются тканями и около 40% отра­жаются.</a:t>
            </a:r>
          </a:p>
          <a:p>
            <a:pPr marL="0" indent="0">
              <a:buNone/>
            </a:pPr>
            <a:r>
              <a:rPr lang="ru-RU" dirty="0"/>
              <a:t>  Отражение сантиметровых волн от границы тканей с раз­личной электропроводностью способствует образованию так назы­ваемой стоячей волны, что создает угрозу перегрева. При примене­нии микроволновой терапии отмечается тепловой эффект.</a:t>
            </a:r>
          </a:p>
          <a:p>
            <a:pPr marL="0" indent="0">
              <a:buNone/>
            </a:pPr>
            <a:r>
              <a:rPr lang="ru-RU" b="1" dirty="0"/>
              <a:t>  Лечебные эффекты.</a:t>
            </a:r>
            <a:r>
              <a:rPr lang="ru-RU" dirty="0"/>
              <a:t> Повышение температуры тканей достигает максимума к 6-10-й мин от начала воздействия. Отмечается расширение сосудов, ускорение </a:t>
            </a:r>
            <a:r>
              <a:rPr lang="ru-RU" dirty="0" err="1"/>
              <a:t>крово</a:t>
            </a:r>
            <a:r>
              <a:rPr lang="ru-RU" dirty="0"/>
              <a:t>- и </a:t>
            </a:r>
            <a:r>
              <a:rPr lang="ru-RU" dirty="0" err="1"/>
              <a:t>лимфообращения</a:t>
            </a:r>
            <a:r>
              <a:rPr lang="ru-RU" dirty="0"/>
              <a:t> в зоне воздействия, повышение прони­цаемости сосудистой стенки, улучшение обмена веществ, защит­ных реакций тканей. Раздражение нервных рецепторов в зоне воз­действия приводит к формированию положительных рефлектор­ных реакций и вторичному гуморальному действию: происходит активизация </a:t>
            </a:r>
            <a:r>
              <a:rPr lang="ru-RU" dirty="0" err="1"/>
              <a:t>гипоталямуса</a:t>
            </a:r>
            <a:r>
              <a:rPr lang="ru-RU" dirty="0"/>
              <a:t>, благодаря чему увеличивается выброс биологически активных веществ (гистамин, серотонин).</a:t>
            </a:r>
          </a:p>
          <a:p>
            <a:pPr marL="0" indent="0">
              <a:buNone/>
            </a:pPr>
            <a:r>
              <a:rPr lang="ru-RU" dirty="0"/>
              <a:t>  Специфический </a:t>
            </a:r>
            <a:r>
              <a:rPr lang="ru-RU" dirty="0" err="1"/>
              <a:t>осцилляторный</a:t>
            </a:r>
            <a:r>
              <a:rPr lang="ru-RU" dirty="0"/>
              <a:t> эффект наиболее ярко прояв­ляется при слаботепловой дозе воздействия.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93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b="1" dirty="0"/>
              <a:t>Показания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подострые и хронические воспалительные заболе­вания периферической нервной системы,</a:t>
            </a:r>
          </a:p>
          <a:p>
            <a:pPr marL="0" indent="0">
              <a:buNone/>
            </a:pPr>
            <a:r>
              <a:rPr lang="ru-RU" dirty="0"/>
              <a:t>- дегенеративно-дистрофи­ческие заболевания опорно-двигательного аппарата,</a:t>
            </a:r>
          </a:p>
          <a:p>
            <a:pPr marL="0" indent="0">
              <a:buNone/>
            </a:pPr>
            <a:r>
              <a:rPr lang="ru-RU" dirty="0"/>
              <a:t>- гнойничковые заболевания кожи,</a:t>
            </a:r>
          </a:p>
          <a:p>
            <a:pPr marL="0" indent="0">
              <a:buNone/>
            </a:pPr>
            <a:r>
              <a:rPr lang="ru-RU" dirty="0"/>
              <a:t>- воспалительные заболевания женских половых органов,</a:t>
            </a:r>
          </a:p>
          <a:p>
            <a:pPr marL="0" indent="0">
              <a:buNone/>
            </a:pPr>
            <a:r>
              <a:rPr lang="ru-RU" dirty="0"/>
              <a:t>- воспалительные заболевания мочевыводящих путей,</a:t>
            </a:r>
          </a:p>
          <a:p>
            <a:pPr marL="0" indent="0">
              <a:buNone/>
            </a:pPr>
            <a:r>
              <a:rPr lang="ru-RU" dirty="0"/>
              <a:t>- воспалительные заболевания предстательной железы,</a:t>
            </a:r>
          </a:p>
          <a:p>
            <a:pPr marL="0" indent="0">
              <a:buNone/>
            </a:pPr>
            <a:r>
              <a:rPr lang="ru-RU" dirty="0"/>
              <a:t>- хроничес­кие неспецифические заболевания легких,</a:t>
            </a:r>
          </a:p>
          <a:p>
            <a:pPr marL="0" indent="0">
              <a:buNone/>
            </a:pPr>
            <a:r>
              <a:rPr lang="ru-RU" dirty="0"/>
              <a:t>- заболевания глаз,</a:t>
            </a:r>
          </a:p>
          <a:p>
            <a:pPr marL="0" indent="0">
              <a:buNone/>
            </a:pPr>
            <a:r>
              <a:rPr lang="ru-RU" dirty="0"/>
              <a:t>- заболевания сли­зистых оболочек полости рта, носа.</a:t>
            </a:r>
          </a:p>
          <a:p>
            <a:pPr marL="0" indent="0">
              <a:buNone/>
            </a:pPr>
            <a:r>
              <a:rPr lang="ru-RU" b="1" dirty="0"/>
              <a:t>Противопоказания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воспалительные заболевания с выражен­ным отеком тканей,</a:t>
            </a:r>
          </a:p>
          <a:p>
            <a:pPr marL="0" indent="0">
              <a:buNone/>
            </a:pPr>
            <a:r>
              <a:rPr lang="ru-RU" dirty="0"/>
              <a:t>- тиреотоксикоз,</a:t>
            </a:r>
          </a:p>
          <a:p>
            <a:pPr marL="0" indent="0">
              <a:buNone/>
            </a:pPr>
            <a:r>
              <a:rPr lang="ru-RU" dirty="0"/>
              <a:t>- злокачественные новообразо­вания,</a:t>
            </a:r>
          </a:p>
          <a:p>
            <a:pPr marL="0" indent="0">
              <a:buNone/>
            </a:pPr>
            <a:r>
              <a:rPr lang="ru-RU" dirty="0"/>
              <a:t>- недостаточность сердечно-сосудистой системы,</a:t>
            </a:r>
          </a:p>
          <a:p>
            <a:pPr marL="0" indent="0">
              <a:buNone/>
            </a:pPr>
            <a:r>
              <a:rPr lang="ru-RU" dirty="0"/>
              <a:t>- заболевания крови,</a:t>
            </a:r>
          </a:p>
          <a:p>
            <a:pPr marL="0" indent="0">
              <a:buNone/>
            </a:pPr>
            <a:r>
              <a:rPr lang="ru-RU" dirty="0"/>
              <a:t>- гипотоническая болезнь,</a:t>
            </a:r>
          </a:p>
          <a:p>
            <a:pPr marL="0" indent="0">
              <a:buNone/>
            </a:pPr>
            <a:r>
              <a:rPr lang="ru-RU" dirty="0"/>
              <a:t>- беременность,</a:t>
            </a:r>
          </a:p>
          <a:p>
            <a:pPr marL="0" indent="0">
              <a:buNone/>
            </a:pPr>
            <a:r>
              <a:rPr lang="ru-RU" dirty="0"/>
              <a:t>- наличие в тканях области воздействия инородных </a:t>
            </a:r>
          </a:p>
          <a:p>
            <a:pPr marL="0" indent="0">
              <a:buNone/>
            </a:pPr>
            <a:r>
              <a:rPr lang="ru-RU" dirty="0"/>
              <a:t>металлических предметов, в том числе кардиостимуляторов. </a:t>
            </a:r>
          </a:p>
          <a:p>
            <a:pPr marL="0" indent="0">
              <a:buNone/>
            </a:pPr>
            <a:r>
              <a:rPr lang="ru-RU" b="1" dirty="0"/>
              <a:t>Аппаратура СВМ- терапии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u="sng" dirty="0"/>
              <a:t>Луч-11,</a:t>
            </a:r>
          </a:p>
          <a:p>
            <a:pPr marL="0" indent="0">
              <a:buNone/>
            </a:pPr>
            <a:r>
              <a:rPr lang="ru-RU" dirty="0"/>
              <a:t>- СМВ-150-1,</a:t>
            </a:r>
          </a:p>
          <a:p>
            <a:pPr marL="0" indent="0">
              <a:buNone/>
            </a:pPr>
            <a:r>
              <a:rPr lang="ru-RU" dirty="0"/>
              <a:t>- СМВ-20-3,</a:t>
            </a:r>
          </a:p>
          <a:p>
            <a:pPr marL="0" indent="0">
              <a:buNone/>
            </a:pPr>
            <a:r>
              <a:rPr lang="ru-RU" dirty="0"/>
              <a:t>- Луч-3,</a:t>
            </a:r>
          </a:p>
          <a:p>
            <a:pPr marL="0" indent="0">
              <a:buNone/>
            </a:pPr>
            <a:r>
              <a:rPr lang="ru-RU" dirty="0"/>
              <a:t>- Луч-2,</a:t>
            </a:r>
          </a:p>
          <a:p>
            <a:pPr marL="0" indent="0">
              <a:buNone/>
            </a:pPr>
            <a:r>
              <a:rPr lang="ru-RU" dirty="0"/>
              <a:t>- Луч-58.</a:t>
            </a:r>
          </a:p>
          <a:p>
            <a:endParaRPr lang="ru-RU" dirty="0"/>
          </a:p>
        </p:txBody>
      </p:sp>
      <p:pic>
        <p:nvPicPr>
          <p:cNvPr id="4" name="Рисунок 3" descr="https://medpribori.ru/_mod_files/ce_images/eshop/luch11smv150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3789040"/>
            <a:ext cx="4773816" cy="362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8597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1926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  Ход процедуры ДМВ- и СМВ- терапии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Для уменьшения рассеивания микроволн применяют, в основ­ном, контактную методику, когда излучатель накладывают непо­средственно на кожу или слизистую оболочку.</a:t>
            </a:r>
          </a:p>
          <a:p>
            <a:pPr marL="0" indent="0">
              <a:buNone/>
            </a:pPr>
            <a:r>
              <a:rPr lang="ru-RU" b="1" dirty="0"/>
              <a:t>  Воздействие дози­руют: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по времени: 5-7 мин.</a:t>
            </a:r>
          </a:p>
          <a:p>
            <a:pPr marL="0" indent="0">
              <a:buNone/>
            </a:pPr>
            <a:r>
              <a:rPr lang="ru-RU" dirty="0"/>
              <a:t>- по количеству процедур: 10-12 на курс;</a:t>
            </a:r>
          </a:p>
          <a:p>
            <a:pPr marL="0" indent="0">
              <a:buNone/>
            </a:pPr>
            <a:r>
              <a:rPr lang="ru-RU" dirty="0"/>
              <a:t>- по выходной мощности.</a:t>
            </a:r>
          </a:p>
          <a:p>
            <a:pPr marL="0" indent="0">
              <a:buNone/>
            </a:pPr>
            <a:r>
              <a:rPr lang="ru-RU" dirty="0"/>
              <a:t>Выделяют три дозы по выходной мощности: малую, среднюю, большую.</a:t>
            </a:r>
          </a:p>
          <a:p>
            <a:pPr marL="0" indent="0">
              <a:buNone/>
            </a:pPr>
            <a:r>
              <a:rPr lang="ru-RU" dirty="0"/>
              <a:t>  При острых воспалительных процес­сах используют малую дозу интенсивности (во избежание ухудше­ния процесса).</a:t>
            </a:r>
          </a:p>
          <a:p>
            <a:pPr marL="0" indent="0">
              <a:buNone/>
            </a:pPr>
            <a:r>
              <a:rPr lang="ru-RU" dirty="0"/>
              <a:t>  При подострых воспалительных процес­сах используют среднюю дозу, которая вызывает образование тепла, хорошо стимулирует обмен веществ, ускоряет </a:t>
            </a:r>
            <a:r>
              <a:rPr lang="ru-RU" dirty="0" err="1"/>
              <a:t>репаративные</a:t>
            </a:r>
            <a:r>
              <a:rPr lang="ru-RU" dirty="0"/>
              <a:t> процессы.</a:t>
            </a:r>
          </a:p>
          <a:p>
            <a:pPr marL="0" indent="0">
              <a:buNone/>
            </a:pPr>
            <a:r>
              <a:rPr lang="ru-RU" dirty="0"/>
              <a:t>  Повторный курс сантиметровой терапии можно проводить че­рез 2,5-3 месяца.</a:t>
            </a:r>
          </a:p>
          <a:p>
            <a:pPr marL="0" indent="0">
              <a:buNone/>
            </a:pPr>
            <a:r>
              <a:rPr lang="ru-RU" b="1" dirty="0"/>
              <a:t>Некоторые частные методики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СМВ-терапия при хронических тонзиллитах</a:t>
            </a:r>
          </a:p>
          <a:p>
            <a:pPr marL="0" indent="0">
              <a:buNone/>
            </a:pPr>
            <a:r>
              <a:rPr lang="ru-RU" dirty="0"/>
              <a:t>Исполь­зуют аппарат «Луч-2».</a:t>
            </a:r>
          </a:p>
          <a:p>
            <a:pPr marL="0" indent="0">
              <a:buNone/>
            </a:pPr>
            <a:r>
              <a:rPr lang="ru-RU" dirty="0"/>
              <a:t>Излучатель диаметром 3,5 см устанавливают на кожу под углом нижней че­люсти (рис. 2.16).</a:t>
            </a:r>
          </a:p>
          <a:p>
            <a:pPr marL="0" indent="0">
              <a:buNone/>
            </a:pPr>
            <a:r>
              <a:rPr lang="ru-RU" dirty="0"/>
              <a:t>Мощность воздействия 3— 5 Вт (тепловая доза), продолжи­тельность процедуры 5-10 мин, ежедневно или через день.</a:t>
            </a:r>
          </a:p>
          <a:p>
            <a:pPr marL="0" indent="0">
              <a:buNone/>
            </a:pPr>
            <a:r>
              <a:rPr lang="ru-RU" dirty="0"/>
              <a:t>Курс ле­чения 8-12 процедур.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930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Контрольные вопросы для закрепления: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 Назовите виды переменных электромагнитных полей высокой частоты, используемые в лечебной практике.</a:t>
            </a:r>
          </a:p>
          <a:p>
            <a:pPr marL="0" indent="0">
              <a:buNone/>
            </a:pPr>
            <a:r>
              <a:rPr lang="ru-RU" dirty="0"/>
              <a:t>2.  Дайте характеристику дарсонвализации (определение, механизм действия, лечебные эффекты, показания и противопоказания к терапии, методика проведения процедуры и аппараты). Некоторые частные методики.</a:t>
            </a:r>
          </a:p>
          <a:p>
            <a:pPr marL="0" indent="0">
              <a:buNone/>
            </a:pPr>
            <a:r>
              <a:rPr lang="ru-RU" dirty="0"/>
              <a:t>3. Опишите индуктотермию (определение, механизм действия, лечебные эффекты, показания и противопоказания к терапии, методика проведения процедуры и аппараты).</a:t>
            </a:r>
          </a:p>
          <a:p>
            <a:pPr marL="0" indent="0">
              <a:buNone/>
            </a:pPr>
            <a:r>
              <a:rPr lang="ru-RU" dirty="0"/>
              <a:t>4. Оцените УВЧ-терапию (определение, механизм действия, лечебные эффекты, показания и противопоказания к терапии, методика проведения процедуры и аппараты). Некоторые частные методики.</a:t>
            </a:r>
          </a:p>
          <a:p>
            <a:pPr marL="0" indent="0">
              <a:buNone/>
            </a:pPr>
            <a:r>
              <a:rPr lang="ru-RU" dirty="0"/>
              <a:t>5. Охарактеризуйте микроволновую терапию (или сверхвысокая терапия (СВЧ-те­рапия). Методы СВЧ-терапии: деци­метровая и сантиметровая терапия (определение, механизм действия, лечебные эффекты, показания и противопоказания к терапии, методика проведения процедуры и аппараты). Некоторые частные методики.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386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/>
          </a:p>
          <a:p>
            <a:pPr marL="0" indent="0" algn="ctr">
              <a:buNone/>
            </a:pPr>
            <a:endParaRPr lang="ru-RU" sz="4000" b="1" dirty="0"/>
          </a:p>
          <a:p>
            <a:pPr marL="0" indent="0" algn="ctr">
              <a:buNone/>
            </a:pPr>
            <a:r>
              <a:rPr lang="ru-RU" sz="4400" b="1" dirty="0"/>
              <a:t>Спасибо за внимание</a:t>
            </a:r>
            <a:r>
              <a:rPr lang="en-US" sz="4400" b="1" dirty="0"/>
              <a:t>^͜^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10169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ru-RU" dirty="0"/>
              <a:t>В лечебной практике используют различные виды высокочас­тотных воздействий: поле высокой частоты (ВЧ-терапия, или дарсонвализация), электрическое поле ультравысокой частоты (УВЧ-терапия), мик­роволны с различной частотой и длиной волны (СВЧ-терапия).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ru-RU" dirty="0"/>
              <a:t>Из физики мы знаем, что длина волны измеряется в метрах, частота колебаний в герцах (1 Гц равен 1 колебанию в 1 с). Между этими параметрами существует обратная зависимость: чем меньше дли­на волны, тем выше частота колебаний. Частота высокочастотных электромагнитных колебаний, применяемых в лечебных целях, находится в пределах 30 килогерц - 30 000 мегагерц (рис. 2.14).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26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ru-RU" sz="2000" dirty="0"/>
              <a:t>Рис. 2.14. Диапазон электромагнитных колебаний, методы и аппараты, применяемые при лечении переменными токами ВЧ, УВЧ, СВЧ</a:t>
            </a:r>
          </a:p>
          <a:p>
            <a:endParaRPr lang="ru-RU" dirty="0"/>
          </a:p>
        </p:txBody>
      </p:sp>
      <p:pic>
        <p:nvPicPr>
          <p:cNvPr id="4" name="Рисунок 3" descr="Диапазон электромагнитных колебаний, методы и аппараты, применяемые при лечении переменными токами ВЧ, УВЧ, СВ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60648"/>
            <a:ext cx="81369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801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525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  </a:t>
            </a:r>
            <a:r>
              <a:rPr lang="ru-RU" sz="1800" dirty="0"/>
              <a:t>В тканях под воздействием высокочастотных факторов ионы и заряженные частицы перемещаются, но на незначительное рассто­яние, так как происходит быстрое изменение направления тока или поля, приводящее к обратному перемещению частиц.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ru-RU" sz="1800" dirty="0"/>
              <a:t>Таким образом, заряженные частицы и ионы, совершая маятникообразные колебания, обеспечивают электропроводимость тка­ней. Концентрация ионов на тканевых мембранах изменяется не­значительно, этим объясняется малый раздражающий эффект высокочастотных факторов.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ru-RU" sz="1800" dirty="0"/>
              <a:t>Дипольные молекулы, имеющие электрические заряды, сме­щенные к полюсам, совершают повороты вокруг своей оси, а в ди­электриках происходит поляризация, приводящая к возникнове­нию электрического заряда и ориентационному повороту таких молекул.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ru-RU" sz="1800" dirty="0"/>
              <a:t>Колебательные движения ионов и вращения диполей вызыва­ют образование эндогенного тепла в тканях. При действии электромагнитных полей тепло образуется за счет наведения вихревых токов. Образование эндогенного тепла называют неспецифическим эффектом высокочастотных переменных импульсных токов.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ru-RU" sz="1800" dirty="0"/>
              <a:t>В физиологическом действии этих токов большую роль играет специфический, так называемый </a:t>
            </a:r>
            <a:r>
              <a:rPr lang="ru-RU" sz="1800" dirty="0" err="1"/>
              <a:t>осцилляторный</a:t>
            </a:r>
            <a:r>
              <a:rPr lang="ru-RU" sz="1800" dirty="0"/>
              <a:t> эффект: колеба­тельные движения ионов и кругообразные движения диполей при­водят к расшатыванию боковых цепей белковых молекул, что ве­дет к потере радикалов, изменению структуры молекул, благодаря чему изменяется физико-химический состав ткани, изменяются свойства ткани.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03270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/>
              <a:t>  </a:t>
            </a:r>
            <a:r>
              <a:rPr lang="ru-RU" sz="8000" b="1" dirty="0"/>
              <a:t>Дарсонвализацией</a:t>
            </a:r>
            <a:r>
              <a:rPr lang="ru-RU" sz="8000" dirty="0"/>
              <a:t> называется применение импульсного пере­менного тока высокой частоты (100-300 кГц), высокого напряже­ния (20 </a:t>
            </a:r>
            <a:r>
              <a:rPr lang="ru-RU" sz="8000" dirty="0" err="1"/>
              <a:t>кВ</a:t>
            </a:r>
            <a:r>
              <a:rPr lang="ru-RU" sz="8000" dirty="0"/>
              <a:t>) и малой силы (0,02 мА) с лечебной целью. Действую­щим фактором является электрический разряд, возникающий меж­ду электродами и телом пациента. При проведении процедур ис­пользуют вакуумные стеклянные электроды. Интенсивность разряда можно измерять в пределах от «тихого» до «искрового», когда процедура проводится дистанционно, т.е. имеется воздуш­ный зазор между электродом и тканью пациента.</a:t>
            </a:r>
          </a:p>
          <a:p>
            <a:pPr marL="0" indent="0">
              <a:buNone/>
            </a:pPr>
            <a:r>
              <a:rPr lang="en-US" sz="8000" dirty="0"/>
              <a:t>  </a:t>
            </a:r>
            <a:r>
              <a:rPr lang="ru-RU" sz="8000" dirty="0"/>
              <a:t>Применяют дар­сонвализацию в основном в виде местных процедур. В зависимос­ти от области воздействия используют различные формы электро­дов: грибовидный, </a:t>
            </a:r>
            <a:r>
              <a:rPr lang="ru-RU" sz="8000" dirty="0" err="1"/>
              <a:t>эндоназальный</a:t>
            </a:r>
            <a:r>
              <a:rPr lang="ru-RU" sz="8000" dirty="0"/>
              <a:t>, ректальный, гребешковый, ва­гинальный.</a:t>
            </a:r>
          </a:p>
          <a:p>
            <a:pPr marL="0" indent="0">
              <a:buNone/>
            </a:pPr>
            <a:r>
              <a:rPr lang="en-US" sz="8000" b="1" dirty="0"/>
              <a:t>  </a:t>
            </a:r>
            <a:r>
              <a:rPr lang="ru-RU" sz="8000" b="1" dirty="0"/>
              <a:t>Лечебные эффекты</a:t>
            </a:r>
            <a:r>
              <a:rPr lang="ru-RU" sz="8000" dirty="0"/>
              <a:t> </a:t>
            </a:r>
          </a:p>
          <a:p>
            <a:pPr marL="0" indent="0">
              <a:buNone/>
            </a:pPr>
            <a:r>
              <a:rPr lang="ru-RU" sz="8000" dirty="0"/>
              <a:t>Терапевтическое влияние дарсонвализации проявляется болеутоляющим, </a:t>
            </a:r>
            <a:r>
              <a:rPr lang="ru-RU" sz="8000" dirty="0" err="1"/>
              <a:t>противозудным</a:t>
            </a:r>
            <a:r>
              <a:rPr lang="ru-RU" sz="8000" dirty="0"/>
              <a:t> действи­ем, улучшением периферического кровообращения (способствуют расширению артериаль­ных и венозных сосудов, увеличению проницаемости сосудистых стенок), повышением трофики тканей в месте воздействия.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20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Показания:</a:t>
            </a:r>
            <a:r>
              <a:rPr lang="ru-RU" dirty="0"/>
              <a:t> заболевания сосудистого генеза (варикозное расши­рение вен нижних конечностей и геморроидальных вен, болезнь </a:t>
            </a:r>
            <a:r>
              <a:rPr lang="ru-RU" dirty="0" err="1"/>
              <a:t>Рейно</a:t>
            </a:r>
            <a:r>
              <a:rPr lang="ru-RU" dirty="0"/>
              <a:t>), заболевания кожи (дерматозы, псориаз, нейродермиты), стоматологические заболевания (пародонтоз, хронический гинги­вит, стоматит), заболевания лор-органов (вазомоторный ринит, нев­рит слухового нерва), гинекологические заболевания и др.</a:t>
            </a:r>
          </a:p>
          <a:p>
            <a:pPr marL="0" indent="0">
              <a:buNone/>
            </a:pPr>
            <a:r>
              <a:rPr lang="ru-RU" b="1" dirty="0"/>
              <a:t>Противопоказания</a:t>
            </a:r>
            <a:r>
              <a:rPr lang="ru-RU" dirty="0"/>
              <a:t>: злокачественные новообразования, недоста­точность сердечно-сосудистой системы, наклонность к кровотече­ниям, активный туберкулезный процесс, гематомы.</a:t>
            </a:r>
          </a:p>
          <a:p>
            <a:pPr marL="0" indent="0">
              <a:buNone/>
            </a:pPr>
            <a:r>
              <a:rPr lang="ru-RU" b="1" dirty="0"/>
              <a:t>Дозируют</a:t>
            </a:r>
            <a:r>
              <a:rPr lang="ru-RU" dirty="0"/>
              <a:t>: по времени (2-10 мин), силе тока (малая, средняя, большая), количеству процедур (5-20 на курс).</a:t>
            </a:r>
          </a:p>
          <a:p>
            <a:pPr marL="0" indent="0">
              <a:buNone/>
            </a:pPr>
            <a:r>
              <a:rPr lang="ru-RU" dirty="0"/>
              <a:t>После процедуры электрод стерилизуют холодным методом: за­мачивают в 70% спирте на 20 мин.</a:t>
            </a:r>
          </a:p>
          <a:p>
            <a:pPr marL="0" indent="0">
              <a:buNone/>
            </a:pPr>
            <a:r>
              <a:rPr lang="ru-RU" b="1" dirty="0"/>
              <a:t>Аппаратура:</a:t>
            </a:r>
            <a:r>
              <a:rPr lang="ru-RU" dirty="0"/>
              <a:t> для местной дарсонвализации применяют аппарат «Искра-1».</a:t>
            </a:r>
          </a:p>
          <a:p>
            <a:endParaRPr lang="ru-RU" dirty="0"/>
          </a:p>
        </p:txBody>
      </p:sp>
      <p:pic>
        <p:nvPicPr>
          <p:cNvPr id="4" name="Рисунок 3" descr="ÐÑÐºÑÐ°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4221087"/>
            <a:ext cx="5594350" cy="265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02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Некоторые частные методики</a:t>
            </a:r>
            <a:r>
              <a:rPr lang="ru-RU" dirty="0"/>
              <a:t> </a:t>
            </a:r>
          </a:p>
          <a:p>
            <a:r>
              <a:rPr lang="ru-RU" b="1" dirty="0"/>
              <a:t>Дарсонвализация волосистой части головы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ru-RU" dirty="0"/>
              <a:t>Процедура назначает­ся при выпадении волос, головных болях сосудистого генеза. Положе­ние больного сидя. Из волос удаля­ют металлические предметы: закол­ки, шпильки и др. Гребешковым электродом медленно и плавно вы­полняют расчесывающие движения ото лба к затылку, а при коротких волосах и в обратном направлении (рис. 2.15). Мощность воздействия — до появления слабых ощущений по­калывания. Процедуру проводят в течение 8-10 мин, ежедневно или че­рез день. Курс лечения 15-20 процедур.</a:t>
            </a:r>
          </a:p>
          <a:p>
            <a:endParaRPr lang="ru-RU" dirty="0"/>
          </a:p>
        </p:txBody>
      </p:sp>
      <p:pic>
        <p:nvPicPr>
          <p:cNvPr id="4" name="Рисунок 3" descr="Дарсонвализация волосистой части голов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3701364"/>
            <a:ext cx="2535947" cy="298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655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Дарсонвализация ректальная при геморрое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ru-RU" dirty="0"/>
              <a:t>Перед процедурой больной опорожняет кишечник. Больному, лежащему на боку с приведенными к животу ногами, вводят в задний проход на глубину 4-5 см смазанный вазелином ректальный электрод. Ручку резонатора фиксируют мешочками с песком. Мощность воздействия средняя, продолжительность 5-10 мин. Извлекают электрод только после выключения аппара­та. Процедуру повторяют ежедневно или через день. Курс лечения 12-15 процедур.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b="1" dirty="0"/>
              <a:t>Индуктотермия</a:t>
            </a:r>
            <a:r>
              <a:rPr lang="ru-RU" dirty="0"/>
              <a:t> – метод электролечения, действующим факто­ром которого является высокочастотное переменное электромаг­нитное поле. Действие энергии этого поля вызывает появление на­веденных (индуктивных) вихревых токов – токи Фуко. Механическая энергия этих токов переходит в тепло. При индуктотермии энергия поля проникает на глубину 6-8 см.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499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3357</Words>
  <Application>Microsoft Office PowerPoint</Application>
  <PresentationFormat>Экран (4:3)</PresentationFormat>
  <Paragraphs>198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Ион</vt:lpstr>
      <vt:lpstr>Лекция № 4  Тема «Высокочастотная электротерапия. Переменные электромагнитные поля высокой частоты – ВЧ-, УВЧ- и СВЧ-терапия.  Дарсонвализация. Индуктотермия»   Преподаватель Саламова М.Н.</vt:lpstr>
      <vt:lpstr>План: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4   Тема «Высокочастотная электротерапия. Переменные электромагнитные поля высокой частоты – ВЧ-, УВЧ- и СВЧ-терапия.  Дарсонвализация. Индуктотермия» </dc:title>
  <dc:creator>pc</dc:creator>
  <cp:lastModifiedBy>Мадина Саламова</cp:lastModifiedBy>
  <cp:revision>8</cp:revision>
  <dcterms:created xsi:type="dcterms:W3CDTF">2021-08-21T15:06:33Z</dcterms:created>
  <dcterms:modified xsi:type="dcterms:W3CDTF">2025-06-09T18:30:53Z</dcterms:modified>
</cp:coreProperties>
</file>