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80" r:id="rId9"/>
    <p:sldId id="274" r:id="rId10"/>
    <p:sldId id="277" r:id="rId11"/>
    <p:sldId id="278" r:id="rId12"/>
    <p:sldId id="279" r:id="rId13"/>
    <p:sldId id="281" r:id="rId14"/>
    <p:sldId id="282" r:id="rId15"/>
    <p:sldId id="27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4D07"/>
    <a:srgbClr val="FBC497"/>
    <a:srgbClr val="323E1A"/>
    <a:srgbClr val="C4D79D"/>
    <a:srgbClr val="843F06"/>
    <a:srgbClr val="FAC294"/>
    <a:srgbClr val="BCB800"/>
    <a:srgbClr val="E3DE00"/>
    <a:srgbClr val="FFFFD9"/>
    <a:srgbClr val="C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841" autoAdjust="0"/>
  </p:normalViewPr>
  <p:slideViewPr>
    <p:cSldViewPr>
      <p:cViewPr varScale="1">
        <p:scale>
          <a:sx n="63" d="100"/>
          <a:sy n="63" d="100"/>
        </p:scale>
        <p:origin x="-20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2C8D6-A2FA-451A-9C8F-1F593A1BB88E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E78CE-1025-436D-AB92-A6092100F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187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91954B-8F13-4C84-9FA1-2AF91F0708EE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774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095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ru-RU" altLang="ru-RU" sz="105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2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661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1222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EEF60E-7D38-49E7-BA20-9642EB421C17}" type="slidenum">
              <a:rPr lang="ru-RU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332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917F76-1D13-4A07-9409-C369828311BC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F5EAD3-5E89-4BAF-ACD0-3FE042F8AC3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8F70EE-6B7C-40B2-914E-25F13B6A0B7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C849E0-AAFB-4E2C-9669-BB062571BA4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400" b="1" i="1" dirty="0" smtClean="0"/>
              <a:t>	</a:t>
            </a:r>
            <a:endParaRPr lang="ru-RU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C6B30D-0C82-494B-BCF5-61C563B33CA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C6EF0B-D9C0-430F-9CBB-9B90EBB4138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ru-RU" altLang="ru-RU" sz="105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2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E78CE-1025-436D-AB92-A6092100F02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300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t>24.06.2017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bg1">
                    <a:lumMod val="85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bg1">
                  <a:lumMod val="85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50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A14D07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Прямоугольник 2"/>
          <p:cNvSpPr>
            <a:spLocks noChangeArrowheads="1"/>
          </p:cNvSpPr>
          <p:nvPr/>
        </p:nvSpPr>
        <p:spPr bwMode="auto">
          <a:xfrm>
            <a:off x="3419475" y="2349500"/>
            <a:ext cx="55451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2852936"/>
            <a:ext cx="5112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Приёмы формирования читательской грамотности </a:t>
            </a:r>
          </a:p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 начальной школе</a:t>
            </a:r>
            <a:endParaRPr lang="ru-RU" sz="2400" b="1" i="1" dirty="0"/>
          </a:p>
        </p:txBody>
      </p:sp>
      <p:pic>
        <p:nvPicPr>
          <p:cNvPr id="5" name="Picture 5" descr="http://www.minusa-school12.ru/images/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2656"/>
            <a:ext cx="2880320" cy="174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987824" y="6093296"/>
            <a:ext cx="3454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МОБУ «СОШ № 12» г. Минусинск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96136" y="404664"/>
            <a:ext cx="2987824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ru-RU" dirty="0"/>
              <a:t>"Люди перестают мыслить, </a:t>
            </a:r>
            <a:endParaRPr lang="ru-RU" dirty="0" smtClean="0"/>
          </a:p>
          <a:p>
            <a:pPr algn="r"/>
            <a:r>
              <a:rPr lang="ru-RU" dirty="0" smtClean="0"/>
              <a:t>когда </a:t>
            </a:r>
            <a:r>
              <a:rPr lang="ru-RU" dirty="0"/>
              <a:t>перестают читать" </a:t>
            </a:r>
            <a:endParaRPr lang="ru-RU" dirty="0" smtClean="0"/>
          </a:p>
          <a:p>
            <a:pPr algn="r"/>
            <a:r>
              <a:rPr lang="ru-RU" dirty="0" smtClean="0"/>
              <a:t>Д</a:t>
            </a:r>
            <a:r>
              <a:rPr lang="ru-RU" dirty="0"/>
              <a:t>. Дидро.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36296" y="5445224"/>
            <a:ext cx="1474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Данилюк Т.В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6896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491880" y="0"/>
            <a:ext cx="5652120" cy="11255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Современные стратегии чтения как способ совершенствования читательской грамотности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1763688" y="1916832"/>
            <a:ext cx="6696744" cy="43203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Учебные стратегии </a:t>
            </a:r>
            <a:r>
              <a:rPr lang="ru-RU" sz="2800" dirty="0" smtClean="0"/>
              <a:t>–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набор действий, который предпринимает обучающийся для того, чтобы облегчить обучение, сделать его эффективнее, результативнее, быстрее, приятнее, нацелить и приблизить деятельность учения к собственным целям. </a:t>
            </a:r>
          </a:p>
          <a:p>
            <a:pPr>
              <a:buFont typeface="Wingdings" pitchFamily="2" charset="2"/>
              <a:buAutoNum type="arabicPeriod"/>
              <a:defRPr/>
            </a:pPr>
            <a:endParaRPr lang="ru-RU" sz="1600" dirty="0" smtClean="0"/>
          </a:p>
          <a:p>
            <a:pPr>
              <a:buFont typeface="Wingdings" pitchFamily="2" charset="2"/>
              <a:buAutoNum type="arabicPeriod"/>
              <a:defRPr/>
            </a:pP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http://www.minusa-school12.ru/images/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1895003" cy="119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67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24744"/>
            <a:ext cx="756084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Выделяют 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следующие  виды стратегий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для работы с информационным текстом: </a:t>
            </a:r>
          </a:p>
          <a:p>
            <a:pPr algn="just"/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стратегии </a:t>
            </a:r>
            <a:r>
              <a:rPr lang="ru-RU" altLang="ru-RU" sz="1600" dirty="0" err="1">
                <a:latin typeface="Times New Roman" pitchFamily="18" charset="0"/>
                <a:cs typeface="Times New Roman" pitchFamily="18" charset="0"/>
              </a:rPr>
              <a:t>предтекстовой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 деятельности, стратегии текстовой деятельности, стратегии </a:t>
            </a:r>
            <a:r>
              <a:rPr lang="ru-RU" altLang="ru-RU" sz="1600" dirty="0" err="1">
                <a:latin typeface="Times New Roman" pitchFamily="18" charset="0"/>
                <a:cs typeface="Times New Roman" pitchFamily="18" charset="0"/>
              </a:rPr>
              <a:t>послетекстовой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 деятельности. </a:t>
            </a:r>
          </a:p>
          <a:p>
            <a:pPr algn="just"/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627784" y="332656"/>
            <a:ext cx="6210300" cy="117951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Механизм: технология РКМЧП:</a:t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 вызов, осмысление, рефлексия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39174"/>
              </p:ext>
            </p:extLst>
          </p:nvPr>
        </p:nvGraphicFramePr>
        <p:xfrm>
          <a:off x="1403648" y="2276872"/>
          <a:ext cx="7344816" cy="426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680"/>
                <a:gridCol w="1675862"/>
                <a:gridCol w="4430274"/>
              </a:tblGrid>
              <a:tr h="47920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Этапы чтения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Стратегии чтения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26879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Предчтение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предтекстовые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Глоссарий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«Мозговой штурм»: актуализация предшествующих знаний и опыта, имеющих отношение к теме текста;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«Ориентиры предвосхищения»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«Рассечение вопроса,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темы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«Предваряющие вопросы» </a:t>
                      </a: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671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текстовые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Попеременное чтение с вопросами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«Плюс-минус-вопрос»,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инсерт</a:t>
                      </a:r>
                      <a:endParaRPr lang="ru-RU" sz="1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Кластер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«Толстые» и «тонкие» вопросы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«Ромашка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Блума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671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Постчтение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послетекстовые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Аннотация. Реферат. Пересказ. Эссе. Резюме. Изложение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Синквейн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Таблицы «Знаю. Узнал»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5" descr="http://www.minusa-school12.ru/images/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0648"/>
            <a:ext cx="158417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91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771800" y="0"/>
            <a:ext cx="3888432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Практикум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35496" y="476672"/>
            <a:ext cx="9001000" cy="63367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Моделируем задания, используя стратегии чтения на разных этапах чтения.</a:t>
            </a:r>
          </a:p>
          <a:p>
            <a:pPr marL="0" indent="0" algn="just">
              <a:buNone/>
              <a:defRPr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группа: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Предтекстовые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ориентировочные стратегии направлены на постановку задач чтения и, следовательно, на выбор вида чтения, актуализацию предшествующих знаний и опыта, понятий и словаря текста, а также на создание мотивации к чтению.</a:t>
            </a:r>
          </a:p>
          <a:p>
            <a:pPr algn="just">
              <a:defRPr/>
            </a:pP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задания для работы с текстом ДО чтения с целью прогнозирования будущего содержания текста, создания мотивации для знакомства с текстом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(стратегии «Ассоциации», «Мозговой штурм»)</a:t>
            </a:r>
          </a:p>
          <a:p>
            <a:pPr marL="0" indent="0" algn="just">
              <a:buNone/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группа: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Цель использования стратегий на этом этапе - понимание текста и создание его читательской интерпретации. У данного этапа есть основное направление чтения –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«диалог с текстом».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5 вопросов-заданий для контроля понимания прочитанного.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формулировке заданий используйте глаголы, поставив их в повелительное наклонение: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связать, изменить, уточнить, классифицировать, построить, сопоставить, преобразовать, расшифровать, поддержать, описать, провести различия, распознавать, обсудить, объяснить, оценить, выразить, подвести итог, обобщить, выявить, проиллюстрировать, указать, сделать вывод, интерпретировать, систематизировать, изложить своими словами, прогнозировать, распознать, описать, переформулировать, сделать обзор (критический), выбирать, решать, переводить.</a:t>
            </a:r>
          </a:p>
          <a:p>
            <a:pPr marL="0" indent="0" algn="just">
              <a:buNone/>
              <a:defRPr/>
            </a:pP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группа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данных стратегий - достигнуть понимания текста на уровне смысла, корректировка читательской интерпретации, доведение читательских впечатлений до уровня законченной мысли.</a:t>
            </a:r>
          </a:p>
          <a:p>
            <a:pPr algn="just"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3 задания к тексту на этапе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постчтения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altLang="ru-RU" sz="1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1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</a:rPr>
              <a:t>Образовательные результаты обучающихся </a:t>
            </a:r>
            <a:r>
              <a:rPr lang="ru-RU" sz="2800" dirty="0">
                <a:solidFill>
                  <a:srgbClr val="FF0000"/>
                </a:solidFill>
              </a:rPr>
              <a:t>в начальной школе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96752"/>
            <a:ext cx="7581528" cy="4525963"/>
          </a:xfrm>
        </p:spPr>
        <p:txBody>
          <a:bodyPr/>
          <a:lstStyle/>
          <a:p>
            <a:pPr marL="171450" lvl="0" indent="-171450" algn="just" fontAlgn="base">
              <a:lnSpc>
                <a:spcPct val="150000"/>
              </a:lnSpc>
            </a:pPr>
            <a:r>
              <a:rPr lang="ru-RU" sz="1800" dirty="0"/>
              <a:t>осознание значимости чтения для личного развития;</a:t>
            </a:r>
          </a:p>
          <a:p>
            <a:pPr marL="171450" lvl="0" indent="-171450" algn="just" fontAlgn="base">
              <a:lnSpc>
                <a:spcPct val="150000"/>
              </a:lnSpc>
            </a:pPr>
            <a:r>
              <a:rPr lang="ru-RU" sz="1800" dirty="0"/>
              <a:t>формирование потребности в систематическом чтении;</a:t>
            </a:r>
          </a:p>
          <a:p>
            <a:pPr marL="171450" lvl="0" indent="-171450" algn="just" fontAlgn="base">
              <a:lnSpc>
                <a:spcPct val="150000"/>
              </a:lnSpc>
            </a:pPr>
            <a:r>
              <a:rPr lang="ru-RU" sz="1800" dirty="0"/>
              <a:t>понимание роли чтения, использование разных видов чтения (ознакомительное, изучающее, выборочное, поисковое);</a:t>
            </a:r>
          </a:p>
          <a:p>
            <a:pPr marL="171450" lvl="0" indent="-171450" algn="just" fontAlgn="base">
              <a:lnSpc>
                <a:spcPct val="150000"/>
              </a:lnSpc>
            </a:pPr>
            <a:r>
              <a:rPr lang="ru-RU" sz="1800" dirty="0"/>
              <a:t>умение осознанно воспринимать и оценивать содержание и специфику различных текстов, участвовать в их обсуждении, давать и обосновывать нравственную оценку поступков героев;</a:t>
            </a:r>
          </a:p>
          <a:p>
            <a:pPr marL="171450" lvl="0" indent="-171450" algn="just" fontAlgn="base">
              <a:lnSpc>
                <a:spcPct val="150000"/>
              </a:lnSpc>
            </a:pPr>
            <a:r>
              <a:rPr lang="ru-RU" sz="1800" dirty="0"/>
              <a:t>достижение необходимого для продолжения образования уровня читательской компетентности, общего речевого развития (овладение техникой чтения вслух и про себя, элементарными приемами интерпретации, анализа и преобразования художественных, научно-популярных и учебных текстов с использованием литературоведческих понятий).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276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08.img.avito.st/640x480/3420852008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7" t="16464" r="2086" b="15904"/>
          <a:stretch/>
        </p:blipFill>
        <p:spPr bwMode="auto">
          <a:xfrm>
            <a:off x="1259632" y="1844824"/>
            <a:ext cx="741682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771800" y="476672"/>
            <a:ext cx="495751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Работа с </a:t>
            </a:r>
            <a:r>
              <a:rPr lang="ru-RU" sz="2800" b="1" dirty="0" err="1" smtClean="0">
                <a:solidFill>
                  <a:srgbClr val="FF0000"/>
                </a:solidFill>
              </a:rPr>
              <a:t>несплошным</a:t>
            </a:r>
            <a:r>
              <a:rPr lang="ru-RU" sz="2800" b="1" dirty="0" smtClean="0">
                <a:solidFill>
                  <a:srgbClr val="FF0000"/>
                </a:solidFill>
              </a:rPr>
              <a:t> текстом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 (пригласительный билет ) 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828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2411760" y="2132856"/>
            <a:ext cx="5184775" cy="1143000"/>
          </a:xfrm>
        </p:spPr>
        <p:txBody>
          <a:bodyPr/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СПАСИБО </a:t>
            </a:r>
            <a:br>
              <a:rPr lang="ru-RU" sz="5400" b="1" i="1" dirty="0" smtClean="0">
                <a:solidFill>
                  <a:srgbClr val="FF0000"/>
                </a:solidFill>
              </a:rPr>
            </a:br>
            <a:r>
              <a:rPr lang="ru-RU" sz="5400" b="1" i="1" dirty="0" smtClean="0">
                <a:solidFill>
                  <a:srgbClr val="FF0000"/>
                </a:solidFill>
              </a:rPr>
              <a:t>ЗА ВНИМАНИЕ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val="376246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 txBox="1">
            <a:spLocks/>
          </p:cNvSpPr>
          <p:nvPr/>
        </p:nvSpPr>
        <p:spPr bwMode="auto">
          <a:xfrm>
            <a:off x="539750" y="620713"/>
            <a:ext cx="822960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4400">
                <a:latin typeface="Calibri" pitchFamily="34" charset="0"/>
              </a:rPr>
              <a:t/>
            </a:r>
            <a:br>
              <a:rPr lang="ru-RU" sz="4400">
                <a:latin typeface="Calibri" pitchFamily="34" charset="0"/>
              </a:rPr>
            </a:br>
            <a:endParaRPr lang="ru-RU" sz="4400">
              <a:latin typeface="Calibri" pitchFamily="34" charset="0"/>
            </a:endParaRPr>
          </a:p>
        </p:txBody>
      </p:sp>
      <p:sp>
        <p:nvSpPr>
          <p:cNvPr id="5" name="Объект 4"/>
          <p:cNvSpPr txBox="1">
            <a:spLocks noGrp="1"/>
          </p:cNvSpPr>
          <p:nvPr>
            <p:ph idx="1"/>
          </p:nvPr>
        </p:nvSpPr>
        <p:spPr>
          <a:xfrm>
            <a:off x="1403829" y="295835"/>
            <a:ext cx="7272808" cy="5983176"/>
          </a:xfr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0" indent="0" algn="ctr" eaLnBrk="1" fontAlgn="auto" hangingPunct="1">
              <a:lnSpc>
                <a:spcPct val="20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ИСПОЛЬЗОВАННЫЙ МАТЕРИАЛ: </a:t>
            </a:r>
          </a:p>
          <a:p>
            <a:pPr algn="just" eaLnBrk="1" fontAlgn="auto" hangingPunct="1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dirty="0" err="1" smtClean="0">
                <a:solidFill>
                  <a:schemeClr val="tx1">
                    <a:lumMod val="50000"/>
                  </a:schemeClr>
                </a:solidFill>
              </a:rPr>
              <a:t>Локалова</a:t>
            </a:r>
            <a:r>
              <a:rPr lang="ru-RU" sz="1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Н.П. Почему дети не любят читать и как сформировать у них интерес к чтению// Начальная школа. – 2007.- №12</a:t>
            </a:r>
          </a:p>
          <a:p>
            <a:pPr algn="just" eaLnBrk="1" fontAlgn="auto" hangingPunct="1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dirty="0">
                <a:solidFill>
                  <a:schemeClr val="tx1">
                    <a:lumMod val="50000"/>
                  </a:schemeClr>
                </a:solidFill>
              </a:rPr>
              <a:t>Морозова Н.Г. Психологические предпосылки понимания прочитанного младшими школьниками. – В кн.: Основы методики обучения русскому языку. Под ред. Н.С. Рождественского. М., 1965 – с.27.</a:t>
            </a:r>
          </a:p>
          <a:p>
            <a:pPr algn="just" eaLnBrk="1" fontAlgn="auto" hangingPunct="1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dirty="0" smtClean="0">
                <a:solidFill>
                  <a:schemeClr val="tx1">
                    <a:lumMod val="50000"/>
                  </a:schemeClr>
                </a:solidFill>
              </a:rPr>
              <a:t>Ковалева Г. С. Новая модель оценки образовательных достижений: использование результатов для управления качеством образования на разных </a:t>
            </a:r>
            <a:r>
              <a:rPr lang="ru-RU" sz="1800" dirty="0" smtClean="0">
                <a:solidFill>
                  <a:schemeClr val="tx1">
                    <a:lumMod val="50000"/>
                  </a:schemeClr>
                </a:solidFill>
              </a:rPr>
              <a:t>уровнях</a:t>
            </a:r>
            <a:r>
              <a:rPr lang="ru-RU" sz="1800" dirty="0"/>
              <a:t>.</a:t>
            </a:r>
            <a:endParaRPr lang="ru-RU" sz="18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14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1547664" y="1772816"/>
            <a:ext cx="6769100" cy="357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b="1" i="1" u="sng" dirty="0">
                <a:solidFill>
                  <a:srgbClr val="C00000"/>
                </a:solidFill>
              </a:rPr>
              <a:t>Читательская грамотность </a:t>
            </a:r>
          </a:p>
          <a:p>
            <a:pPr algn="just">
              <a:lnSpc>
                <a:spcPct val="150000"/>
              </a:lnSpc>
            </a:pPr>
            <a:endParaRPr lang="ru-RU" sz="3200" b="1" i="1" u="sng" dirty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/>
              <a:t> - это постоянно развивающаяся совокупность знаний, навыков и умений, т.е. качество человека,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/>
              <a:t>которое совершенствуется на протяжении всей его жизни в разных ситуациях деятельности и общения.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1848734" cy="111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697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 txBox="1">
            <a:spLocks/>
          </p:cNvSpPr>
          <p:nvPr/>
        </p:nvSpPr>
        <p:spPr bwMode="auto">
          <a:xfrm>
            <a:off x="1331640" y="2205038"/>
            <a:ext cx="720080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-34131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1363" indent="-2841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just">
              <a:buFontTx/>
              <a:buBlip>
                <a:blip r:embed="rId3"/>
              </a:buBlip>
              <a:defRPr/>
            </a:pP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 На переходе младших школьников </a:t>
            </a:r>
            <a:r>
              <a:rPr lang="ru-RU" u="sng" dirty="0" smtClean="0">
                <a:solidFill>
                  <a:schemeClr val="tx1">
                    <a:lumMod val="50000"/>
                  </a:schemeClr>
                </a:solidFill>
              </a:rPr>
              <a:t>от обучения чтению к чтению для обучения 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(PIRLS). В PIRLS речь идет о читательской грамотности.</a:t>
            </a:r>
          </a:p>
          <a:p>
            <a:pPr algn="just">
              <a:buFontTx/>
              <a:buBlip>
                <a:blip r:embed="rId3"/>
              </a:buBlip>
              <a:defRPr/>
            </a:pPr>
            <a:endParaRPr lang="ru-RU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just">
              <a:defRPr/>
            </a:pPr>
            <a:endParaRPr lang="ru-RU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1" algn="just">
              <a:buFontTx/>
              <a:buBlip>
                <a:blip r:embed="rId3"/>
              </a:buBlip>
              <a:defRPr/>
            </a:pP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На переходе старших школьников </a:t>
            </a:r>
            <a:r>
              <a:rPr lang="ru-RU" u="sng" dirty="0" smtClean="0">
                <a:solidFill>
                  <a:schemeClr val="tx1">
                    <a:lumMod val="50000"/>
                  </a:schemeClr>
                </a:solidFill>
              </a:rPr>
              <a:t>от мира образования к миру труда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 (PISA)». PISA рассматривает также математическую и естественно-научную грамотность.</a:t>
            </a:r>
          </a:p>
          <a:p>
            <a:pPr marL="0" indent="0">
              <a:defRPr/>
            </a:pPr>
            <a:endParaRPr lang="ru-RU" sz="2400" dirty="0" smtClean="0">
              <a:solidFill>
                <a:schemeClr val="folHlink"/>
              </a:solidFill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31840" y="476672"/>
            <a:ext cx="5039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Международный мониторинг </a:t>
            </a:r>
          </a:p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результатов образования 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1848734" cy="111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84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 txBox="1">
            <a:spLocks/>
          </p:cNvSpPr>
          <p:nvPr/>
        </p:nvSpPr>
        <p:spPr bwMode="auto">
          <a:xfrm>
            <a:off x="1835696" y="1628800"/>
            <a:ext cx="6768752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defRPr/>
            </a:pPr>
            <a:r>
              <a:rPr lang="ru-RU" sz="2400" dirty="0" smtClean="0"/>
              <a:t>	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Читательские умения – это готовность наиболее эффективно выполнять действия в соответствии с целями и условиями, в которых приходится действовать. Они направлены на анализ языка, сюжета, композиции, образов и способствуют постижению идеи произведения.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3848" y="692696"/>
            <a:ext cx="4350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Читательские умения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1848734" cy="111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474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7"/>
          <p:cNvSpPr>
            <a:spLocks noChangeArrowheads="1"/>
          </p:cNvSpPr>
          <p:nvPr/>
        </p:nvSpPr>
        <p:spPr bwMode="auto">
          <a:xfrm>
            <a:off x="1619672" y="1844824"/>
            <a:ext cx="6840537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u="sng" dirty="0"/>
              <a:t>В процессе обучения </a:t>
            </a:r>
            <a:r>
              <a:rPr lang="ru-RU" u="sng" dirty="0" smtClean="0"/>
              <a:t>учащиеся </a:t>
            </a:r>
            <a:r>
              <a:rPr lang="ru-RU" u="sng" dirty="0"/>
              <a:t>почти не встречаются: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с заданиями междисциплинарного характера, а </a:t>
            </a:r>
            <a:r>
              <a:rPr lang="ru-RU" dirty="0" err="1"/>
              <a:t>общеучебным</a:t>
            </a:r>
            <a:r>
              <a:rPr lang="ru-RU" dirty="0"/>
              <a:t> умениям обучаются в границах учебных предметов;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жизненными ситуациями, в которых чтение им необходимо для решения общественных и частных задач, за исключением чтения художественной литературы;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заданиями, далекими от жизненных интересов и социального опыта обучающихся;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заданиями с выбором ответа, выполнение которых требует специальной подготовки;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ru-RU" dirty="0"/>
              <a:t>напряженным графиком выполнения работы.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47864" y="260648"/>
            <a:ext cx="547260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 dirty="0">
                <a:solidFill>
                  <a:srgbClr val="C00000"/>
                </a:solidFill>
              </a:rPr>
              <a:t>Причины невысоких результатов  </a:t>
            </a:r>
          </a:p>
          <a:p>
            <a:pPr algn="ctr">
              <a:defRPr/>
            </a:pPr>
            <a:r>
              <a:rPr lang="ru-RU" sz="2800" b="1" i="1" dirty="0">
                <a:solidFill>
                  <a:srgbClr val="C00000"/>
                </a:solidFill>
              </a:rPr>
              <a:t>российских учащихся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1848734" cy="111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31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4"/>
          <p:cNvSpPr>
            <a:spLocks noChangeArrowheads="1"/>
          </p:cNvSpPr>
          <p:nvPr/>
        </p:nvSpPr>
        <p:spPr bwMode="auto">
          <a:xfrm>
            <a:off x="1691680" y="1556792"/>
            <a:ext cx="7058397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 i="1" dirty="0"/>
              <a:t>	</a:t>
            </a:r>
            <a:r>
              <a:rPr lang="ru-RU" sz="2400" b="1" dirty="0"/>
              <a:t> 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400" b="1" dirty="0"/>
              <a:t> </a:t>
            </a:r>
            <a:r>
              <a:rPr lang="ru-RU" sz="2000" b="1" dirty="0">
                <a:solidFill>
                  <a:srgbClr val="C00000"/>
                </a:solidFill>
              </a:rPr>
              <a:t>Читательская грамотность </a:t>
            </a:r>
            <a:r>
              <a:rPr lang="ru-RU" sz="2000" b="1" dirty="0">
                <a:solidFill>
                  <a:schemeClr val="tx1">
                    <a:lumMod val="50000"/>
                  </a:schemeClr>
                </a:solidFill>
              </a:rPr>
              <a:t>четвероклассников это «способность понимать и использовать письменную речь во всем разнообразии ее форм для целей, требуемых обществом и (или) ценных для индивида. На основе разнообразных текстов юные читатели конструируют собственные значения. Они читают, чтобы учиться, чтобы участвовать в школьных и внешкольных читательских сообществах и для удовольствия»</a:t>
            </a:r>
          </a:p>
          <a:p>
            <a:pPr algn="just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defRPr/>
            </a:pPr>
            <a:endParaRPr lang="ru-RU" dirty="0"/>
          </a:p>
          <a:p>
            <a:pPr algn="just"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1848734" cy="111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43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412776"/>
            <a:ext cx="7272139" cy="5878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 dirty="0">
                <a:solidFill>
                  <a:srgbClr val="C00000"/>
                </a:solidFill>
                <a:latin typeface="Arial" charset="0"/>
              </a:rPr>
              <a:t>Основные читательские умения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  <a:latin typeface="Arial" charset="0"/>
              </a:rPr>
              <a:t> </a:t>
            </a:r>
          </a:p>
          <a:p>
            <a:pPr algn="just">
              <a:defRPr/>
            </a:pPr>
            <a:r>
              <a:rPr lang="ru-RU" sz="2000" b="1" i="1" dirty="0">
                <a:latin typeface="Arial" charset="0"/>
              </a:rPr>
              <a:t>Базовый уровень для начальной школы: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000" dirty="0">
                <a:latin typeface="Arial" charset="0"/>
              </a:rPr>
              <a:t>Поиск информации в явном виде;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000" dirty="0">
                <a:latin typeface="Arial" charset="0"/>
              </a:rPr>
              <a:t>Формулирование прямых выводов (информация в неявном виде); </a:t>
            </a:r>
          </a:p>
          <a:p>
            <a:pPr algn="just">
              <a:lnSpc>
                <a:spcPct val="150000"/>
              </a:lnSpc>
              <a:defRPr/>
            </a:pPr>
            <a:endParaRPr lang="ru-RU" sz="2000" dirty="0">
              <a:latin typeface="Arial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2000" b="1" dirty="0">
                <a:latin typeface="Arial" charset="0"/>
              </a:rPr>
              <a:t>Повышенный уровень </a:t>
            </a:r>
            <a:r>
              <a:rPr lang="ru-RU" sz="2000" b="1" i="1" dirty="0">
                <a:latin typeface="Arial" charset="0"/>
              </a:rPr>
              <a:t>для начальной школы:</a:t>
            </a:r>
            <a:endParaRPr lang="ru-RU" sz="2000" dirty="0">
              <a:latin typeface="Arial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2000" dirty="0">
                <a:latin typeface="Arial" charset="0"/>
              </a:rPr>
              <a:t>3.  Интерпретация и обобщение;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000" dirty="0">
                <a:latin typeface="Arial" charset="0"/>
              </a:rPr>
              <a:t>4.  Оценка содержания, языка и структуры текста;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000" dirty="0">
                <a:latin typeface="Arial" charset="0"/>
              </a:rPr>
              <a:t>5.  Применение на практике;</a:t>
            </a:r>
          </a:p>
          <a:p>
            <a:pPr algn="just">
              <a:lnSpc>
                <a:spcPct val="150000"/>
              </a:lnSpc>
              <a:defRPr/>
            </a:pPr>
            <a:endParaRPr lang="ru-RU" sz="2000" dirty="0">
              <a:latin typeface="Arial" charset="0"/>
            </a:endParaRPr>
          </a:p>
          <a:p>
            <a:pPr algn="just">
              <a:lnSpc>
                <a:spcPct val="150000"/>
              </a:lnSpc>
              <a:defRPr/>
            </a:pPr>
            <a:endParaRPr lang="ru-RU" sz="2000" dirty="0"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1944216" cy="111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665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107504" y="298494"/>
            <a:ext cx="8928992" cy="6555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Прослушивание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Гуляя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однажды по Парижу в 1816 году, французский врач Рене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Леннек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(1781 -1826) обратил внимание на двух играющих детей. Один приложил к своему уху палку, а другой постукивал булавкой по её противоположному концу. Деревянная палка передавала даже звук дыхания. Позднее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Леннек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скатал в трубку бумажный лист и связал его лентой. Приставив конец трубки к груди больного, а другой – к своему уху, он хорошо слышал биение его сердца. Своё изобретение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Леннек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назвал стетоскопом, то греческого слова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стетос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»-грудная клетка. </a:t>
            </a:r>
          </a:p>
          <a:p>
            <a:pPr algn="r"/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История открытий. Энциклопедия. – М.: «РОСМЕН», 1995, С.38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Задание 1.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Что изобрёл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Леннек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Запишите ответ.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Задание 2.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чего служит изобретение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Леннека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Подчеркните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тексте слова, которые являются ответом на вопрос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Задание 3.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какой области знания (науки, практики) относится изобретение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Леннека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 Выберите правильный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4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Музыка</a:t>
            </a:r>
          </a:p>
          <a:p>
            <a:pPr lvl="4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lvl="4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Медицина</a:t>
            </a:r>
          </a:p>
          <a:p>
            <a:pPr lvl="4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Звукозапись</a:t>
            </a:r>
          </a:p>
          <a:p>
            <a:pPr lvl="4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Физика</a:t>
            </a:r>
          </a:p>
          <a:p>
            <a:pPr lvl="4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Системы связи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Задание 4.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ли идея изобретения возникнуть случайно? Как считает автор статьи? Запиши ответ.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Задание 5.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вы думаете, что занимало детей во время игры? Запишите ответ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Задание 6.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Напишите инструкцию «Как сделать стетоскоп в домашних условиях».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5554960" y="0"/>
            <a:ext cx="3594901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Практикум</a:t>
            </a:r>
          </a:p>
        </p:txBody>
      </p:sp>
    </p:spTree>
    <p:extLst>
      <p:ext uri="{BB962C8B-B14F-4D97-AF65-F5344CB8AC3E}">
        <p14:creationId xmlns:p14="http://schemas.microsoft.com/office/powerpoint/2010/main" val="167163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1403648" y="332656"/>
            <a:ext cx="7417519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Задание 1.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Что изобрёл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Леннек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? Запишите ответ. 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(1 базовый уровень, информация в  явном виде)</a:t>
            </a:r>
          </a:p>
          <a:p>
            <a:endParaRPr lang="ru-RU" sz="16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Задание 2.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чего служит изобретение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Леннека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? Подчеркните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тексте слова, которые являются ответом на вопрос.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(1 базовый уровень, информация в  явном виде)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Задание 3.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какой области знания (науки, практики) относится изобретение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Леннека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? Выберите правильный ответ: 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(2 уровень, информация в неявном виде)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3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Музыка</a:t>
            </a:r>
          </a:p>
          <a:p>
            <a:pPr lvl="3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lvl="3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Медицина</a:t>
            </a:r>
          </a:p>
          <a:p>
            <a:pPr lvl="3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Звукозапись</a:t>
            </a:r>
          </a:p>
          <a:p>
            <a:pPr lvl="3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Физика</a:t>
            </a:r>
          </a:p>
          <a:p>
            <a:pPr lvl="3">
              <a:buFont typeface="Symbol" pitchFamily="18" charset="2"/>
              <a:buChar char="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Системы связи</a:t>
            </a: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Задание 4.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Может ли идея изобретения возникнуть случайно? Как считает автор статьи? Запиши ответ.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(3 повышенный уровень)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Задание 5.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Как вы думаете, что занимало детей во время игры? Запишите ответ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(3 повышенный уровень)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Задание 6.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Напишите инструкцию «Как сделать стетоскоп в домашних условиях».</a:t>
            </a:r>
            <a:r>
              <a:rPr lang="ru-RU" sz="1400" b="1" u="sng" dirty="0">
                <a:latin typeface="Times New Roman" pitchFamily="18" charset="0"/>
                <a:cs typeface="Times New Roman" pitchFamily="18" charset="0"/>
              </a:rPr>
              <a:t> (4 уровень)</a:t>
            </a:r>
            <a:endParaRPr lang="ru-RU" sz="1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6654481"/>
            <a:ext cx="1259632" cy="2000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val="31465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6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E36C0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732</Words>
  <Application>Microsoft Office PowerPoint</Application>
  <PresentationFormat>Экран (4:3)</PresentationFormat>
  <Paragraphs>146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Образовательные результаты обучающихся в начальной школе </vt:lpstr>
      <vt:lpstr>Презентация PowerPoint</vt:lpstr>
      <vt:lpstr>СПАСИБО  ЗА ВНИМАНИЕ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ДАНИЛЮК</dc:creator>
  <cp:lastModifiedBy>User</cp:lastModifiedBy>
  <cp:revision>30</cp:revision>
  <cp:lastPrinted>2017-03-29T16:35:56Z</cp:lastPrinted>
  <dcterms:created xsi:type="dcterms:W3CDTF">2014-11-07T17:01:55Z</dcterms:created>
  <dcterms:modified xsi:type="dcterms:W3CDTF">2017-06-24T14:59:39Z</dcterms:modified>
</cp:coreProperties>
</file>