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65" r:id="rId4"/>
    <p:sldId id="262" r:id="rId5"/>
    <p:sldId id="264" r:id="rId6"/>
    <p:sldId id="266" r:id="rId7"/>
    <p:sldId id="278" r:id="rId8"/>
    <p:sldId id="279" r:id="rId9"/>
    <p:sldId id="271" r:id="rId10"/>
    <p:sldId id="281" r:id="rId11"/>
    <p:sldId id="288" r:id="rId12"/>
    <p:sldId id="293" r:id="rId13"/>
    <p:sldId id="289" r:id="rId14"/>
    <p:sldId id="291" r:id="rId15"/>
    <p:sldId id="292" r:id="rId16"/>
    <p:sldId id="287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9" d="100"/>
          <a:sy n="59" d="100"/>
        </p:scale>
        <p:origin x="1618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BAEFE-BE00-4435-BCD8-F936C83F7C35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9F501CB-ADC2-4CC0-87C0-DFA757A37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235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BAEFE-BE00-4435-BCD8-F936C83F7C35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9F501CB-ADC2-4CC0-87C0-DFA757A37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601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BAEFE-BE00-4435-BCD8-F936C83F7C35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9F501CB-ADC2-4CC0-87C0-DFA757A37EB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3335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BAEFE-BE00-4435-BCD8-F936C83F7C35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9F501CB-ADC2-4CC0-87C0-DFA757A37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527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BAEFE-BE00-4435-BCD8-F936C83F7C35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9F501CB-ADC2-4CC0-87C0-DFA757A37EB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82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BAEFE-BE00-4435-BCD8-F936C83F7C35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9F501CB-ADC2-4CC0-87C0-DFA757A37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7714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BAEFE-BE00-4435-BCD8-F936C83F7C35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01CB-ADC2-4CC0-87C0-DFA757A37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356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BAEFE-BE00-4435-BCD8-F936C83F7C35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01CB-ADC2-4CC0-87C0-DFA757A37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080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BAEFE-BE00-4435-BCD8-F936C83F7C35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01CB-ADC2-4CC0-87C0-DFA757A37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388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BAEFE-BE00-4435-BCD8-F936C83F7C35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9F501CB-ADC2-4CC0-87C0-DFA757A37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578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BAEFE-BE00-4435-BCD8-F936C83F7C35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9F501CB-ADC2-4CC0-87C0-DFA757A37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379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BAEFE-BE00-4435-BCD8-F936C83F7C35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9F501CB-ADC2-4CC0-87C0-DFA757A37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599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BAEFE-BE00-4435-BCD8-F936C83F7C35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01CB-ADC2-4CC0-87C0-DFA757A37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52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BAEFE-BE00-4435-BCD8-F936C83F7C35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01CB-ADC2-4CC0-87C0-DFA757A37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02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BAEFE-BE00-4435-BCD8-F936C83F7C35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01CB-ADC2-4CC0-87C0-DFA757A37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276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BAEFE-BE00-4435-BCD8-F936C83F7C35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9F501CB-ADC2-4CC0-87C0-DFA757A37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610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BAEFE-BE00-4435-BCD8-F936C83F7C35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9F501CB-ADC2-4CC0-87C0-DFA757A37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749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6465" y="-37386"/>
            <a:ext cx="12258465" cy="689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15886" y="326292"/>
            <a:ext cx="75213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 развития ребенка № 5 «Мир детства»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Бондаренко , 25)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22" y="326292"/>
            <a:ext cx="1174115" cy="106934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37243" y="1613300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Духовно-нравственное воспитание  дошкольников через проектирование образовательного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процесса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(опыт работы)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441882" y="5457372"/>
            <a:ext cx="1996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.Тула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2025 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069039" y="6328229"/>
            <a:ext cx="3220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 Неживая И. В.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41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4040" y="1038367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родителей «Проектная деятельность детей дошкольного возраста» Разработать консультации и памятки для родителей. Составление плана реализации над проектом.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бесед по теме проекта.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мультфильмов.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Прочесть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обсудить литературные произведения по данной теме.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виртуальную экскурсию на мусороперерабатывающий завод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презентации: «Как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лесник заботится о лесе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опытническую деятельность: «Мусор в земле», «Как разлагается мусор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выставку поделок из бросового материала: «Мама, папа, я – творим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чудеса1»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Экологическая акция «Подари цветок детскому саду»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64040" y="201963"/>
            <a:ext cx="6873291" cy="96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этап. 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Подготовительный</a:t>
            </a:r>
          </a:p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 этап.  Основной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483" y="1717131"/>
            <a:ext cx="1621417" cy="12160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666" y="284537"/>
            <a:ext cx="1528234" cy="11461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040" y="216823"/>
            <a:ext cx="1708806" cy="128160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664040" y="5571696"/>
            <a:ext cx="6096000" cy="13665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 этап. 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Итоговый</a:t>
            </a:r>
          </a:p>
          <a:p>
            <a:pPr algn="just">
              <a:lnSpc>
                <a:spcPct val="115000"/>
              </a:lnSpc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«Дефиле : показ костюмов из вторичного сырья.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1" r="1207" b="30149"/>
          <a:stretch/>
        </p:blipFill>
        <p:spPr>
          <a:xfrm>
            <a:off x="8484577" y="1639423"/>
            <a:ext cx="1444543" cy="1493714"/>
          </a:xfrm>
          <a:prstGeom prst="rect">
            <a:avLst/>
          </a:prstGeom>
        </p:spPr>
      </p:pic>
      <p:pic>
        <p:nvPicPr>
          <p:cNvPr id="16" name="Рисунок 15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4" t="19156" r="27018" b="1724"/>
          <a:stretch/>
        </p:blipFill>
        <p:spPr bwMode="auto">
          <a:xfrm>
            <a:off x="8132884" y="3274132"/>
            <a:ext cx="3727940" cy="3061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Рисунок 1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231" y="2159483"/>
            <a:ext cx="658005" cy="6419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2899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7155" y="164602"/>
            <a:ext cx="1122484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Проект</a:t>
            </a:r>
            <a:endParaRPr lang="ru-RU" dirty="0">
              <a:solidFill>
                <a:srgbClr val="FF0000"/>
              </a:solidFill>
              <a:latin typeface="commissioner"/>
            </a:endParaRPr>
          </a:p>
          <a:p>
            <a:pPr algn="ctr"/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«</a:t>
            </a: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Православные </a:t>
            </a: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традиции»</a:t>
            </a:r>
            <a:endParaRPr lang="ru-RU" dirty="0">
              <a:solidFill>
                <a:srgbClr val="333333"/>
              </a:solidFill>
              <a:latin typeface="commissioner"/>
            </a:endParaRPr>
          </a:p>
          <a:p>
            <a:pPr algn="ctr"/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</a:rPr>
              <a:t> </a:t>
            </a:r>
            <a:endParaRPr lang="ru-RU" dirty="0">
              <a:solidFill>
                <a:srgbClr val="333333"/>
              </a:solidFill>
              <a:latin typeface="commissioner"/>
            </a:endParaRPr>
          </a:p>
          <a:p>
            <a:r>
              <a:rPr lang="ru-RU" b="1" u="sng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Продолжительность </a:t>
            </a:r>
            <a:r>
              <a:rPr lang="ru-RU" b="1" u="sng" dirty="0">
                <a:solidFill>
                  <a:srgbClr val="333333"/>
                </a:solidFill>
                <a:latin typeface="Times New Roman" panose="02020603050405020304" pitchFamily="18" charset="0"/>
              </a:rPr>
              <a:t>проекта: 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долгосрочный (сентябрь 2019 года – май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2024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года).</a:t>
            </a:r>
            <a:endParaRPr lang="ru-RU" dirty="0">
              <a:solidFill>
                <a:srgbClr val="333333"/>
              </a:solidFill>
              <a:latin typeface="commissioner"/>
            </a:endParaRPr>
          </a:p>
          <a:p>
            <a:r>
              <a:rPr lang="ru-RU" b="1" u="sng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Тип </a:t>
            </a:r>
            <a:r>
              <a:rPr lang="ru-RU" b="1" u="sng" dirty="0">
                <a:solidFill>
                  <a:srgbClr val="333333"/>
                </a:solidFill>
                <a:latin typeface="Times New Roman" panose="02020603050405020304" pitchFamily="18" charset="0"/>
              </a:rPr>
              <a:t>проекта: 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познавательный, исследовательский, творческий, практико-ориентированный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b="1" u="sng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Участники </a:t>
            </a:r>
            <a:r>
              <a:rPr lang="ru-RU" b="1" u="sng" dirty="0">
                <a:solidFill>
                  <a:srgbClr val="333333"/>
                </a:solidFill>
                <a:latin typeface="Times New Roman" panose="02020603050405020304" pitchFamily="18" charset="0"/>
              </a:rPr>
              <a:t>проекта: 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воспитанники, воспитатели, музыкальный руководитель, родители (законные представители), социальные партнеры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(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Богородичный Пантелеймонов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Щегловский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мужской монастырь в Туле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 )</a:t>
            </a:r>
            <a:endParaRPr lang="ru-RU" dirty="0"/>
          </a:p>
          <a:p>
            <a:endParaRPr lang="ru-RU" dirty="0" smtClean="0">
              <a:solidFill>
                <a:srgbClr val="333333"/>
              </a:solidFill>
              <a:latin typeface="Times New Roman" panose="02020603050405020304" pitchFamily="18" charset="0"/>
            </a:endParaRPr>
          </a:p>
          <a:p>
            <a:endParaRPr lang="ru-RU" b="0" i="0" dirty="0">
              <a:solidFill>
                <a:srgbClr val="333333"/>
              </a:solidFill>
              <a:effectLst/>
              <a:latin typeface="commissioner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3401" y="2096293"/>
            <a:ext cx="11658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333333"/>
                </a:solidFill>
                <a:latin typeface="Times New Roman" panose="02020603050405020304" pitchFamily="18" charset="0"/>
              </a:rPr>
              <a:t>Цель проекта: 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содействие целостному духовно-нравственному и социальному развитию личности ребенка-дошкольника, посредством его приобщения к высшим ценностям православной культуры, при освоении духовно-нравственных традиций народа (норм поведения, навыков общения и взаимной помощи). Формирование у воспитанников высокого патриотического сознания.</a:t>
            </a:r>
            <a:endParaRPr lang="ru-RU" dirty="0">
              <a:solidFill>
                <a:srgbClr val="333333"/>
              </a:solidFill>
              <a:latin typeface="commissioner"/>
            </a:endParaRPr>
          </a:p>
          <a:p>
            <a:r>
              <a:rPr lang="ru-RU" b="1" u="sng" dirty="0">
                <a:solidFill>
                  <a:srgbClr val="333333"/>
                </a:solidFill>
                <a:latin typeface="Times New Roman" panose="02020603050405020304" pitchFamily="18" charset="0"/>
              </a:rPr>
              <a:t>Задачи проекта:</a:t>
            </a:r>
            <a:endParaRPr lang="ru-RU" dirty="0">
              <a:solidFill>
                <a:srgbClr val="333333"/>
              </a:solidFill>
              <a:latin typeface="commissioner"/>
            </a:endParaRPr>
          </a:p>
          <a:p>
            <a:pPr indent="-228600"/>
            <a:r>
              <a:rPr lang="ru-RU" dirty="0">
                <a:solidFill>
                  <a:srgbClr val="333333"/>
                </a:solidFill>
                <a:latin typeface="Wingdings" panose="05000000000000000000" pitchFamily="2" charset="2"/>
              </a:rPr>
              <a:t>Ø</a:t>
            </a:r>
            <a:r>
              <a:rPr lang="ru-RU" sz="800" dirty="0">
                <a:solidFill>
                  <a:srgbClr val="333333"/>
                </a:solidFill>
                <a:latin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создание предметно-развивающей среды в ДОУ, способствующей воспитанию ребенка, как развитой личности с преобладанием лучших духовно-нравственных качеств;</a:t>
            </a:r>
            <a:endParaRPr lang="ru-RU" dirty="0">
              <a:solidFill>
                <a:srgbClr val="333333"/>
              </a:solidFill>
              <a:latin typeface="commissioner"/>
            </a:endParaRPr>
          </a:p>
          <a:p>
            <a:pPr indent="-228600"/>
            <a:r>
              <a:rPr lang="ru-RU" dirty="0">
                <a:solidFill>
                  <a:srgbClr val="333333"/>
                </a:solidFill>
                <a:latin typeface="Wingdings" panose="05000000000000000000" pitchFamily="2" charset="2"/>
              </a:rPr>
              <a:t>Ø</a:t>
            </a:r>
            <a:r>
              <a:rPr lang="ru-RU" sz="800" dirty="0">
                <a:solidFill>
                  <a:srgbClr val="333333"/>
                </a:solidFill>
                <a:latin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воспитывать духовно-нравственные чувства, раскрывая значение православия в жизни человека, как действие любви, добра, человечности, единения;</a:t>
            </a:r>
            <a:endParaRPr lang="ru-RU" dirty="0">
              <a:solidFill>
                <a:srgbClr val="333333"/>
              </a:solidFill>
              <a:latin typeface="commissioner"/>
            </a:endParaRPr>
          </a:p>
          <a:p>
            <a:pPr indent="-228600"/>
            <a:r>
              <a:rPr lang="ru-RU" dirty="0">
                <a:solidFill>
                  <a:srgbClr val="333333"/>
                </a:solidFill>
                <a:latin typeface="Wingdings" panose="05000000000000000000" pitchFamily="2" charset="2"/>
              </a:rPr>
              <a:t>Ø</a:t>
            </a:r>
            <a:r>
              <a:rPr lang="ru-RU" sz="800" dirty="0">
                <a:solidFill>
                  <a:srgbClr val="333333"/>
                </a:solidFill>
                <a:latin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ориентировать семью на духовно-нравственное воспитание детей, ознакомление родителей с основами православной педагогики и психологии, формирование представлений о формах семейного уклада;</a:t>
            </a:r>
            <a:endParaRPr lang="ru-RU" dirty="0">
              <a:solidFill>
                <a:srgbClr val="333333"/>
              </a:solidFill>
              <a:latin typeface="commissioner"/>
            </a:endParaRPr>
          </a:p>
          <a:p>
            <a:pPr indent="-228600"/>
            <a:r>
              <a:rPr lang="ru-RU" dirty="0">
                <a:solidFill>
                  <a:srgbClr val="333333"/>
                </a:solidFill>
                <a:latin typeface="Wingdings" panose="05000000000000000000" pitchFamily="2" charset="2"/>
              </a:rPr>
              <a:t>Ø</a:t>
            </a:r>
            <a:r>
              <a:rPr lang="ru-RU" sz="800" dirty="0">
                <a:solidFill>
                  <a:srgbClr val="333333"/>
                </a:solidFill>
                <a:latin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формировать привычки готовиться и отмечать вместе с родителями православные календарные праздники;</a:t>
            </a:r>
            <a:endParaRPr lang="ru-RU" dirty="0">
              <a:solidFill>
                <a:srgbClr val="333333"/>
              </a:solidFill>
              <a:latin typeface="commissioner"/>
            </a:endParaRPr>
          </a:p>
          <a:p>
            <a:pPr indent="-228600"/>
            <a:r>
              <a:rPr lang="ru-RU" dirty="0">
                <a:solidFill>
                  <a:srgbClr val="333333"/>
                </a:solidFill>
                <a:latin typeface="Wingdings" panose="05000000000000000000" pitchFamily="2" charset="2"/>
              </a:rPr>
              <a:t>Ø</a:t>
            </a:r>
            <a:r>
              <a:rPr lang="ru-RU" sz="800" dirty="0">
                <a:solidFill>
                  <a:srgbClr val="333333"/>
                </a:solidFill>
                <a:latin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формирование у воспитанников чувства собственного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достоинства как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представителя своего народа и толерантного отношения к представителям других национальностей;</a:t>
            </a:r>
            <a:endParaRPr lang="ru-RU" dirty="0">
              <a:solidFill>
                <a:srgbClr val="333333"/>
              </a:solidFill>
              <a:latin typeface="commissioner"/>
            </a:endParaRPr>
          </a:p>
          <a:p>
            <a:pPr indent="-228600"/>
            <a:r>
              <a:rPr lang="ru-RU" dirty="0">
                <a:solidFill>
                  <a:srgbClr val="333333"/>
                </a:solidFill>
                <a:latin typeface="Wingdings" panose="05000000000000000000" pitchFamily="2" charset="2"/>
              </a:rPr>
              <a:t>Ø</a:t>
            </a:r>
            <a:r>
              <a:rPr lang="ru-RU" sz="800" dirty="0">
                <a:solidFill>
                  <a:srgbClr val="333333"/>
                </a:solidFill>
                <a:latin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воспитание интереса и любви к русской национальной культуре, народному творчеству, обычаям, традициям, обрядам, народному календарю, к народным играм.</a:t>
            </a:r>
            <a:endParaRPr lang="ru-RU" b="0" i="0" dirty="0">
              <a:solidFill>
                <a:srgbClr val="333333"/>
              </a:solidFill>
              <a:effectLst/>
              <a:latin typeface="commissioner"/>
            </a:endParaRPr>
          </a:p>
        </p:txBody>
      </p:sp>
    </p:spTree>
    <p:extLst>
      <p:ext uri="{BB962C8B-B14F-4D97-AF65-F5344CB8AC3E}">
        <p14:creationId xmlns:p14="http://schemas.microsoft.com/office/powerpoint/2010/main" val="3034815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9435354" y="1473200"/>
            <a:ext cx="2505820" cy="360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46554" y="368299"/>
            <a:ext cx="824034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/>
            <a:r>
              <a:rPr lang="ru-RU" b="1" u="sng" dirty="0">
                <a:solidFill>
                  <a:srgbClr val="333333"/>
                </a:solidFill>
                <a:latin typeface="Times New Roman" panose="02020603050405020304" pitchFamily="18" charset="0"/>
              </a:rPr>
              <a:t>Ожидаемые результаты проекта.</a:t>
            </a:r>
            <a:endParaRPr lang="ru-RU" dirty="0">
              <a:solidFill>
                <a:srgbClr val="333333"/>
              </a:solidFill>
              <a:latin typeface="commissioner"/>
            </a:endParaRPr>
          </a:p>
          <a:p>
            <a:pPr marL="228600"/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</a:rPr>
              <a:t>Для воспитанников:</a:t>
            </a:r>
            <a:endParaRPr lang="ru-RU" dirty="0">
              <a:solidFill>
                <a:srgbClr val="333333"/>
              </a:solidFill>
              <a:latin typeface="commissioner"/>
            </a:endParaRPr>
          </a:p>
          <a:p>
            <a:pPr indent="-228600"/>
            <a:r>
              <a:rPr lang="ru-RU" dirty="0">
                <a:solidFill>
                  <a:srgbClr val="333333"/>
                </a:solidFill>
                <a:latin typeface="Symbol" panose="05050102010706020507" pitchFamily="18" charset="2"/>
              </a:rPr>
              <a:t>·</a:t>
            </a:r>
            <a:r>
              <a:rPr lang="ru-RU" sz="800" dirty="0">
                <a:solidFill>
                  <a:srgbClr val="333333"/>
                </a:solidFill>
                <a:latin typeface="Times New Roman" panose="02020603050405020304" pitchFamily="18" charset="0"/>
              </a:rPr>
              <a:t>       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пробуждение интереса к истории и культуре своей Родины, любви к родному краю;</a:t>
            </a:r>
            <a:endParaRPr lang="ru-RU" dirty="0">
              <a:solidFill>
                <a:srgbClr val="333333"/>
              </a:solidFill>
              <a:latin typeface="commissioner"/>
            </a:endParaRPr>
          </a:p>
          <a:p>
            <a:pPr indent="-228600"/>
            <a:r>
              <a:rPr lang="ru-RU" dirty="0">
                <a:solidFill>
                  <a:srgbClr val="333333"/>
                </a:solidFill>
                <a:latin typeface="Symbol" panose="05050102010706020507" pitchFamily="18" charset="2"/>
              </a:rPr>
              <a:t>·</a:t>
            </a:r>
            <a:r>
              <a:rPr lang="ru-RU" sz="800" dirty="0">
                <a:solidFill>
                  <a:srgbClr val="333333"/>
                </a:solidFill>
                <a:latin typeface="Times New Roman" panose="02020603050405020304" pitchFamily="18" charset="0"/>
              </a:rPr>
              <a:t>       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формирование чувств национального достоинства;</a:t>
            </a:r>
            <a:endParaRPr lang="ru-RU" dirty="0">
              <a:solidFill>
                <a:srgbClr val="333333"/>
              </a:solidFill>
              <a:latin typeface="commissioner"/>
            </a:endParaRPr>
          </a:p>
          <a:p>
            <a:pPr indent="-228600"/>
            <a:r>
              <a:rPr lang="ru-RU" dirty="0">
                <a:solidFill>
                  <a:srgbClr val="333333"/>
                </a:solidFill>
                <a:latin typeface="Symbol" panose="05050102010706020507" pitchFamily="18" charset="2"/>
              </a:rPr>
              <a:t>·</a:t>
            </a:r>
            <a:r>
              <a:rPr lang="ru-RU" sz="800" dirty="0">
                <a:solidFill>
                  <a:srgbClr val="333333"/>
                </a:solidFill>
                <a:latin typeface="Times New Roman" panose="02020603050405020304" pitchFamily="18" charset="0"/>
              </a:rPr>
              <a:t>       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формирование представлений о семейных традициях, об особенностях семейных отношений, духовных и нравственных ценностях, о ценностном отношении к окружающему их миру; о таких чувствах, как сострадание, сочувствие, сопереживание,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сорадость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;</a:t>
            </a:r>
            <a:endParaRPr lang="ru-RU" dirty="0">
              <a:solidFill>
                <a:srgbClr val="333333"/>
              </a:solidFill>
              <a:latin typeface="commissioner"/>
            </a:endParaRPr>
          </a:p>
          <a:p>
            <a:pPr indent="-228600"/>
            <a:r>
              <a:rPr lang="ru-RU" dirty="0">
                <a:solidFill>
                  <a:srgbClr val="333333"/>
                </a:solidFill>
                <a:latin typeface="Symbol" panose="05050102010706020507" pitchFamily="18" charset="2"/>
              </a:rPr>
              <a:t>·</a:t>
            </a:r>
            <a:r>
              <a:rPr lang="ru-RU" sz="800" dirty="0">
                <a:solidFill>
                  <a:srgbClr val="333333"/>
                </a:solidFill>
                <a:latin typeface="Times New Roman" panose="02020603050405020304" pitchFamily="18" charset="0"/>
              </a:rPr>
              <a:t>       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приобретут положительный социальный опыт для личностного развития – быть полезным семье, родному городу, родной стране.</a:t>
            </a:r>
            <a:endParaRPr lang="ru-RU" dirty="0">
              <a:solidFill>
                <a:srgbClr val="333333"/>
              </a:solidFill>
              <a:latin typeface="commissioner"/>
            </a:endParaRPr>
          </a:p>
          <a:p>
            <a:r>
              <a:rPr lang="ru-RU" b="1" u="sng" dirty="0">
                <a:solidFill>
                  <a:srgbClr val="333333"/>
                </a:solidFill>
                <a:latin typeface="Times New Roman" panose="02020603050405020304" pitchFamily="18" charset="0"/>
              </a:rPr>
              <a:t>Родители:</a:t>
            </a:r>
            <a:endParaRPr lang="ru-RU" dirty="0">
              <a:solidFill>
                <a:srgbClr val="333333"/>
              </a:solidFill>
              <a:latin typeface="commissioner"/>
            </a:endParaRPr>
          </a:p>
          <a:p>
            <a:pPr indent="-228600"/>
            <a:r>
              <a:rPr lang="ru-RU" dirty="0">
                <a:solidFill>
                  <a:srgbClr val="333333"/>
                </a:solidFill>
                <a:latin typeface="Symbol" panose="05050102010706020507" pitchFamily="18" charset="2"/>
              </a:rPr>
              <a:t>·</a:t>
            </a:r>
            <a:r>
              <a:rPr lang="ru-RU" sz="800" dirty="0">
                <a:solidFill>
                  <a:srgbClr val="333333"/>
                </a:solidFill>
                <a:latin typeface="Times New Roman" panose="02020603050405020304" pitchFamily="18" charset="0"/>
              </a:rPr>
              <a:t>       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сотрудничают в тесном контакте с ДОУ и другими учреждениями по формированию духовно-нравственных ценностей у детей;</a:t>
            </a:r>
            <a:endParaRPr lang="ru-RU" dirty="0">
              <a:solidFill>
                <a:srgbClr val="333333"/>
              </a:solidFill>
              <a:latin typeface="commissioner"/>
            </a:endParaRPr>
          </a:p>
          <a:p>
            <a:pPr indent="-228600"/>
            <a:r>
              <a:rPr lang="ru-RU" dirty="0">
                <a:solidFill>
                  <a:srgbClr val="333333"/>
                </a:solidFill>
                <a:latin typeface="Symbol" panose="05050102010706020507" pitchFamily="18" charset="2"/>
              </a:rPr>
              <a:t>·</a:t>
            </a:r>
            <a:r>
              <a:rPr lang="ru-RU" sz="800" dirty="0">
                <a:solidFill>
                  <a:srgbClr val="333333"/>
                </a:solidFill>
                <a:latin typeface="Times New Roman" panose="02020603050405020304" pitchFamily="18" charset="0"/>
              </a:rPr>
              <a:t>       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воспитывают любовь и почтение к дому, семье, близким и окружающим, бережное отношение к окружающему миру;</a:t>
            </a:r>
            <a:endParaRPr lang="ru-RU" dirty="0">
              <a:solidFill>
                <a:srgbClr val="333333"/>
              </a:solidFill>
              <a:latin typeface="commissioner"/>
            </a:endParaRPr>
          </a:p>
          <a:p>
            <a:pPr indent="-228600"/>
            <a:r>
              <a:rPr lang="ru-RU" dirty="0">
                <a:solidFill>
                  <a:srgbClr val="333333"/>
                </a:solidFill>
                <a:latin typeface="Symbol" panose="05050102010706020507" pitchFamily="18" charset="2"/>
              </a:rPr>
              <a:t>·</a:t>
            </a:r>
            <a:r>
              <a:rPr lang="ru-RU" sz="800" dirty="0">
                <a:solidFill>
                  <a:srgbClr val="333333"/>
                </a:solidFill>
                <a:latin typeface="Times New Roman" panose="02020603050405020304" pitchFamily="18" charset="0"/>
              </a:rPr>
              <a:t>       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понимают, что только семья, как первый наставник ребенка, может воспитать в детях духовные и нравственные ценности;</a:t>
            </a:r>
            <a:endParaRPr lang="ru-RU" dirty="0">
              <a:solidFill>
                <a:srgbClr val="333333"/>
              </a:solidFill>
              <a:latin typeface="commissioner"/>
            </a:endParaRPr>
          </a:p>
          <a:p>
            <a:pPr indent="-228600"/>
            <a:r>
              <a:rPr lang="ru-RU" dirty="0">
                <a:solidFill>
                  <a:srgbClr val="333333"/>
                </a:solidFill>
                <a:latin typeface="Symbol" panose="05050102010706020507" pitchFamily="18" charset="2"/>
              </a:rPr>
              <a:t>·</a:t>
            </a:r>
            <a:r>
              <a:rPr lang="ru-RU" sz="800" dirty="0">
                <a:solidFill>
                  <a:srgbClr val="333333"/>
                </a:solidFill>
                <a:latin typeface="Times New Roman" panose="02020603050405020304" pitchFamily="18" charset="0"/>
              </a:rPr>
              <a:t>       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становятся деятельными участниками детско-взрослой событийной общности.</a:t>
            </a:r>
            <a:endParaRPr lang="ru-RU" b="0" i="0" dirty="0">
              <a:solidFill>
                <a:srgbClr val="333333"/>
              </a:solidFill>
              <a:effectLst/>
              <a:latin typeface="commissioner"/>
            </a:endParaRPr>
          </a:p>
        </p:txBody>
      </p:sp>
    </p:spTree>
    <p:extLst>
      <p:ext uri="{BB962C8B-B14F-4D97-AF65-F5344CB8AC3E}">
        <p14:creationId xmlns:p14="http://schemas.microsoft.com/office/powerpoint/2010/main" val="1604258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9277" y="0"/>
            <a:ext cx="11673566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этап. 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Подготовительный</a:t>
            </a:r>
          </a:p>
          <a:p>
            <a:pPr marL="735965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знаний детей о духовно-нравственных  ценностях</a:t>
            </a:r>
          </a:p>
          <a:p>
            <a:pPr marL="735965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Анкетирование родителей о духовно-нравственном воспитании в семье и направленности воспитательного процесса в образовательном учреждении.</a:t>
            </a:r>
          </a:p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этап. 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Основной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«Этичные и неэтичные поступки», «Первая заповедь для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 первых людей», «Как же был сотворен мир?», «Ангелы – верные  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 помощники людям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dirty="0" smtClean="0"/>
              <a:t>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Моральный облик человека. Ложь, клевета, сплетня», «Беседы о людях  и их заботе друг о друге», «Борьба добра и зла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 др.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народно-прикладным искусством на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занятиях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по изобразительной  деятельности «Хохлома», «Гжель», «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Дымковская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игрушка»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Игры, этюды, упражнения: «Корзинка добрых дел», «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Вежливый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ручеек», «Что слышно?», «До свидания», «Подари ангелу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добрые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дела».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ежегодном фестивале «Живая история  в сотрудничестве с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Богородичным Пантелеймоновым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Щегловским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мужским монастырем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Туле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Кружок « Истоки» при поддержке Богородичного Пантелеймонова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Щегловского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мужского монастыря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Туле</a:t>
            </a:r>
            <a:endParaRPr lang="ru-RU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поделок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«Чудо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грядки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«Светлая Пасха», «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Рождество Христово», «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Крымская весна», «День победы», «</a:t>
            </a:r>
            <a:r>
              <a:rPr lang="ru-RU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Штрокая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Масленица» и др.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(совместное творчество детей и родителей).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Развлечения: «День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семьи, любви и верности» (день памяти святых Петра и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Февроньи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 </a:t>
            </a:r>
          </a:p>
          <a:p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детей в пасхальном праздничном концерте «Пасхальный перезвон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  <a:endParaRPr lang="ru-RU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«Защитники Отечества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,«Рождественские посиделки, </a:t>
            </a:r>
            <a:r>
              <a:rPr lang="ru-RU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«Крым и Россия  –идем вместе!», «Широкая Масленица» и др.</a:t>
            </a:r>
            <a:endParaRPr lang="ru-RU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Изготовление детьми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открыток 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бойцов СВО к Новому году, 23 февраля</a:t>
            </a:r>
            <a:endParaRPr lang="ru-RU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604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05" b="30639"/>
          <a:stretch/>
        </p:blipFill>
        <p:spPr>
          <a:xfrm>
            <a:off x="9074400" y="291099"/>
            <a:ext cx="2740877" cy="26955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55" t="18156" r="-121355" b="40284"/>
          <a:stretch/>
        </p:blipFill>
        <p:spPr>
          <a:xfrm>
            <a:off x="6865296" y="2694562"/>
            <a:ext cx="3086100" cy="28502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97" b="30497"/>
          <a:stretch/>
        </p:blipFill>
        <p:spPr>
          <a:xfrm>
            <a:off x="5074078" y="291099"/>
            <a:ext cx="2844237" cy="28509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23" b="30354"/>
          <a:stretch/>
        </p:blipFill>
        <p:spPr>
          <a:xfrm>
            <a:off x="9252486" y="3142060"/>
            <a:ext cx="2765081" cy="27541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39" b="30213"/>
          <a:stretch/>
        </p:blipFill>
        <p:spPr>
          <a:xfrm>
            <a:off x="977105" y="544237"/>
            <a:ext cx="2816682" cy="28322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181" y="3492230"/>
            <a:ext cx="4052133" cy="30391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49" b="31063"/>
          <a:stretch/>
        </p:blipFill>
        <p:spPr>
          <a:xfrm>
            <a:off x="6037229" y="3760199"/>
            <a:ext cx="3086100" cy="299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97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5183" y="330741"/>
            <a:ext cx="3157437" cy="21049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29956" y="161584"/>
            <a:ext cx="3128256" cy="20855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68732" y="2855067"/>
            <a:ext cx="3450890" cy="23005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20" y="2704289"/>
            <a:ext cx="3837561" cy="25583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279" y="4525519"/>
            <a:ext cx="3133933" cy="20892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967" y="2344415"/>
            <a:ext cx="2553448" cy="204275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000" y="5335621"/>
            <a:ext cx="1711287" cy="127918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822" y="5271838"/>
            <a:ext cx="2110128" cy="140675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06996" y="198871"/>
            <a:ext cx="3395377" cy="226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31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28193" y="56921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перспективе продолжить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формированию у дошкольников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духовно-нравственных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ценностей в ходе реализации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90600"/>
            <a:ext cx="5060678" cy="519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825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07406" y="611285"/>
            <a:ext cx="95330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1010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Духовно </a:t>
            </a:r>
            <a:r>
              <a:rPr lang="ru-RU" sz="2000" dirty="0">
                <a:solidFill>
                  <a:srgbClr val="01010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нравственное просвещение в «Законе об образовании» обозначено как один из приоритетов общего развития ребёнка. Проникая через все </a:t>
            </a:r>
            <a:r>
              <a:rPr lang="ru-RU" sz="2000" dirty="0" smtClean="0">
                <a:solidFill>
                  <a:srgbClr val="01010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1010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моменты воспитательного процесса осуществляемого в детском саду, детям прививаются нормы нравственности и морали, формируются лучшие качества личности, развиваются способности осознания принятия нравственных основ жизни и преодоления сложностей современного существования</a:t>
            </a:r>
            <a:r>
              <a:rPr lang="ru-RU" dirty="0">
                <a:solidFill>
                  <a:srgbClr val="010101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07406" y="2714171"/>
            <a:ext cx="9533051" cy="2397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Актуальность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важность духовно-нравственного воспитания детей дошкольного возраста обусловлены не только потребностями развития самих детей, но и стремлением создать гармоничное и этичное общество. Родители, педагоги и общество должны понимать, что воспитание детей - это процесс, который требует времени, усилий и осознанного подхода. Сосредоточившись на развитии духовных ценностей с самых ранних лет, мы сможем воспитать у детей поколение, которое потенциально способно стать лучше, деятельнее и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ответственнее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CF7"/>
              </a:clrFrom>
              <a:clrTo>
                <a:srgbClr val="FFFC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00"/>
          <a:stretch/>
        </p:blipFill>
        <p:spPr bwMode="auto">
          <a:xfrm>
            <a:off x="9303656" y="4738912"/>
            <a:ext cx="1509487" cy="178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55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8617" y="-100385"/>
            <a:ext cx="943398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Ведущая педагогическая идея опыта заключается в том, что духовно-нравственное воспитание с дошкольного возраста – единственно верный путь успешной ранней социализации личности, формирования устойчивой связи поколений и обеспечение связи человека с родными корнями, его любви к Отечеству.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48617" y="1782039"/>
            <a:ext cx="837474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духовно-нравственного воспитания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содействие развитию у детей основ, личностной культуры в отношении к людям, явлениям общественной жизни, природе, предметному миру, к самому себе в соответствии с общечеловеческими духовно-нравственными ценностями, принятыми в обществе.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Picture backgroun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494" y="3879906"/>
            <a:ext cx="3970791" cy="297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39769" y="3413254"/>
            <a:ext cx="8767913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представления детей о различных сторонах народной культуры,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ыте, православных традициях , декоративно- прикладном искусстве,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устном народном творчестве.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духовно-нравственную личность , патриотов своего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течества, достойных граждан России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любовь к родному краю, вызвать чувство гордости за него,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желание узнавать его историю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педагогическую компетентность родителей в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духовно-нравственном воспитании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71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23604" y="160256"/>
            <a:ext cx="9920157" cy="31491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эффективных методов внедрения духовно-нравственного воспитания в дошкольное образование является проектный метод.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метод, применяемый в духовно-нравственном воспитании дошкольников, обладает рядом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Во-первых, он формирует у детей навыки комплексного мышления и решения проблем. При реализации проекта ребенок сталкивается с нестандартными ситуациями, которые требуют от него креативности, аналитического мышления и умения находить нестандартные решения. Это позволяет развивать навыки самостоятельности, инициативности и творческого мышления.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Во-вторых, проекты, реализуемые детьми, имеют прямую практическую направленность и влияют на их жизнь и окружающую среду. Такие проекты формируют у детей ответственность за окружающую среду, заботу о других людях и природе.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В-третьих, проектный метод позволяет учиться на примере. На каждом этапе реализации проекта дети познают мир через практическую деятельность, адаптируют и обобщают полученные знания. Они видят, как их действия влияют на ситуацию, как они могут повлиять на окружающую действительность. Такой способ обучения не только запоминается лучше, но и формирует нравственные ценности и убеждения на основе опыта и практики.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772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345" y="142974"/>
            <a:ext cx="8759105" cy="656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138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79331" y="58847"/>
            <a:ext cx="10155115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роект «Мой родной город»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проекта: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информационный, творческий.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краткосрочный 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сентября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воспитатель, дети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подготовительной  группы,,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знаний и представлений детей о родном городе.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конкретизировать знания о городе, улицах, памятниках архитектуры, памятных местах;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интерес к истории города, воспитывать чувство гордости за свой город, его самобытность;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отражать свои знания в художественно-творческой деятельности;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видеть и чувствовать красоту природы родного города, края;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обогащать словарь детей;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условия для развития творческих способностей воспитанников.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Предполагаемый результат: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будут знать традиции родного города, символику России, своего края, историю своей малой родины.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будут понимать важность воспитания у детей патриотических качеств.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Сплочение детей, родителей, и педагогов в процессе активного сотрудничества в ходе реализации проекта.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проекта: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досуга для детей  «Мой город Тула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i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5932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9954" y="691697"/>
            <a:ext cx="6664569" cy="6166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этап.  Подготовительный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 этап. 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Основной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«Тула – город мастеров»; « Тульские народные промыслы»; « Музеи родного города»; « Пролетарский район – наше местожительство», просмотр фотографий, книг, презентации : « Играй гармонь»; « Тульские самовары и пряники»; « Ясная Поляна – родина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Л.Н.Толстого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Игры: сюжетно-ролевая «Экскурсия по городу»; дидактическая игра «Где же это?»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Художественное творчество: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 «Улицы Тулы», конструирование с элементами рисования «В городе осень», рисование « Тульский пряник»,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пластилинография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 Самовар».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Слушание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музыкальных произведений : « Тульский пряник», «Тула оружейная», «Тула – земля моя», « Тула веками оружье ковала».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художественной литературы : « Сказ о Куликовом поле»,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И.Панькин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 Легенды о мастере Тычке»,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Н.Лесков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«Левша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 этап.  Итоговый 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546" y="1055077"/>
            <a:ext cx="5020408" cy="448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833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626" y="469728"/>
            <a:ext cx="6350905" cy="352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с родителями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Конкурс совместных творческих работ «Я и моя Тула».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Анкетирование родителей.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Times New Roman" panose="02020603050405020304" pitchFamily="18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Подбор фотографий, иллюстраций с видами города, старинными зданиями, памятниками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театрами и беседы о них.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Times New Roman" panose="02020603050405020304" pitchFamily="18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Совместное посещение парков, музеев города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Тулы</a:t>
            </a:r>
          </a:p>
          <a:p>
            <a:pPr algn="just">
              <a:lnSpc>
                <a:spcPct val="115000"/>
              </a:lnSpc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Богородичный Пантелеймонов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Щегловский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мужской монастырь в Туле, Музей «Тульские древности», Краеведческий музей, Тульский музей оружия)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963" y="4404945"/>
            <a:ext cx="3782519" cy="21276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531" y="3635983"/>
            <a:ext cx="3679600" cy="24530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72" y="3948116"/>
            <a:ext cx="2959439" cy="19729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149" y="894590"/>
            <a:ext cx="3534982" cy="235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830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2615" y="766835"/>
            <a:ext cx="10609385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«Здоровый город»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000000"/>
              </a:solidFill>
              <a:latin typeface="Roboto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оздоровительный, долгосрочный, информационно-познавательный.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реализации проекта: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сентябрь - май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начал экологической культуры, становление осознанно – правильного отношения к природе во всем ее многообразии. Донести до детей, насколько важна проблема охраны окружающей среды и, кроме того, отношение к себе как части природы. Помочь дошколятам понять, что их поступки целиком и полностью отражаются на экологическом состоянии природы.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знания детей о взаимосвязи мира природы и деятельности человека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умение сортировать мусор при его сборе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потребность соблюдения чистоты на улицах города, дома, в детском саду;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детей об источниках возникновения мусора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воображение, умение реализовывать свои впечатления в художественно-творческой деятельности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представления о целесообразности вторичного использования бытовых и хозяйственных отходов;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активному вовлечению родителей в совместную деятельность с детским садом</a:t>
            </a:r>
          </a:p>
        </p:txBody>
      </p:sp>
    </p:spTree>
    <p:extLst>
      <p:ext uri="{BB962C8B-B14F-4D97-AF65-F5344CB8AC3E}">
        <p14:creationId xmlns:p14="http://schemas.microsoft.com/office/powerpoint/2010/main" val="3164845894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558</TotalTime>
  <Words>881</Words>
  <Application>Microsoft Office PowerPoint</Application>
  <PresentationFormat>Широкоэкранный</PresentationFormat>
  <Paragraphs>137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7" baseType="lpstr">
      <vt:lpstr>Arial</vt:lpstr>
      <vt:lpstr>Calibri</vt:lpstr>
      <vt:lpstr>Century Gothic</vt:lpstr>
      <vt:lpstr>commissioner</vt:lpstr>
      <vt:lpstr>Roboto</vt:lpstr>
      <vt:lpstr>Segoe UI</vt:lpstr>
      <vt:lpstr>Symbol</vt:lpstr>
      <vt:lpstr>Times New Roman</vt:lpstr>
      <vt:lpstr>Wingdings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Inna Nezhivaya</dc:creator>
  <cp:lastModifiedBy>Inna Nezhivaya</cp:lastModifiedBy>
  <cp:revision>50</cp:revision>
  <dcterms:created xsi:type="dcterms:W3CDTF">2025-06-25T11:17:53Z</dcterms:created>
  <dcterms:modified xsi:type="dcterms:W3CDTF">2025-07-04T10:04:01Z</dcterms:modified>
</cp:coreProperties>
</file>