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sldx" ContentType="application/vnd.openxmlformats-officedocument.presentationml.slide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A45EA1-6F82-41C1-9147-E68A724D65EF}" type="datetimeFigureOut">
              <a:rPr lang="ru-RU" smtClean="0"/>
              <a:pPr/>
              <a:t>30.08.2025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B1898D-5CC5-4F81-AB78-4AA6C8EABC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1491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1898D-5CC5-4F81-AB78-4AA6C8EABC42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0306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30.08.2025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30.08.2025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30.08.2025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30.08.2025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30.08.2025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30.08.2025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30.08.2025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30.08.2025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30.08.2025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30.08.2025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30.08.2025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30.08.2025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Microsoft_PowerPoint.sldx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130425"/>
            <a:ext cx="7815290" cy="1727203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«Умножение обыкновенных дробей»</a:t>
            </a:r>
            <a:r>
              <a:rPr lang="ru-RU" sz="4800" dirty="0" smtClean="0">
                <a:solidFill>
                  <a:srgbClr val="002060"/>
                </a:solidFill>
              </a:rPr>
              <a:t/>
            </a:r>
            <a:br>
              <a:rPr lang="ru-RU" sz="4800" dirty="0" smtClean="0">
                <a:solidFill>
                  <a:srgbClr val="002060"/>
                </a:solidFill>
              </a:rPr>
            </a:br>
            <a:endParaRPr lang="ru-RU" sz="48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40152" y="4941168"/>
            <a:ext cx="2664296" cy="1296144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Лукина Алена Юрьевна</a:t>
            </a:r>
          </a:p>
          <a:p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учитель математики МАОУ</a:t>
            </a:r>
          </a:p>
          <a:p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 СОШ №6 г. Челябинска»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0" name="Picture 4" descr="C:\Documents and Settings\User\Рабочий стол\Рисунок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46" y="2591680"/>
            <a:ext cx="7056426" cy="3856436"/>
          </a:xfrm>
          <a:prstGeom prst="rect">
            <a:avLst/>
          </a:prstGeom>
          <a:noFill/>
        </p:spPr>
      </p:pic>
      <p:pic>
        <p:nvPicPr>
          <p:cNvPr id="24579" name="Picture 3" descr="C:\Documents and Settings\User\Рабочий стол\Рисунок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4" y="4357694"/>
            <a:ext cx="3201968" cy="208701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785794"/>
            <a:ext cx="7215238" cy="1714512"/>
          </a:xfrm>
        </p:spPr>
        <p:txBody>
          <a:bodyPr>
            <a:normAutofit fontScale="90000"/>
          </a:bodyPr>
          <a:lstStyle/>
          <a:p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Русская выхухоль живет  по берегам пресных водоемов и озер. Но она может жить только в очень чистой воде, а водоемы в последнее время человек все больше загрязняет и осушает.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4" name="Содержимое 3" descr="Рисунок1.pn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714348" y="4310592"/>
            <a:ext cx="3160800" cy="2118779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8186766" cy="107157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Разгадайте анаграммы и узнайте некоторых из врагов выхухоли: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143116"/>
            <a:ext cx="8286808" cy="4143404"/>
          </a:xfrm>
        </p:spPr>
        <p:txBody>
          <a:bodyPr>
            <a:normAutofit fontScale="92500" lnSpcReduction="20000"/>
          </a:bodyPr>
          <a:lstStyle/>
          <a:p>
            <a:r>
              <a:rPr lang="ru-RU" sz="40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рокасо</a:t>
            </a:r>
            <a:endParaRPr lang="ru-RU" sz="4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сицали</a:t>
            </a: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дырав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банка</a:t>
            </a:r>
          </a:p>
          <a:p>
            <a:r>
              <a:rPr lang="ru-RU" sz="38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линиф</a:t>
            </a:r>
            <a:r>
              <a:rPr lang="ru-RU" sz="3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датонра</a:t>
            </a:r>
            <a:endParaRPr lang="ru-RU" dirty="0" smtClean="0"/>
          </a:p>
          <a:p>
            <a:r>
              <a:rPr lang="ru-RU" sz="40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кутбер</a:t>
            </a: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smtClean="0"/>
              <a:t>               </a:t>
            </a:r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4"/>
          <p:cNvSpPr>
            <a:spLocks noChangeArrowheads="1"/>
          </p:cNvSpPr>
          <p:nvPr/>
        </p:nvSpPr>
        <p:spPr bwMode="auto">
          <a:xfrm>
            <a:off x="5214942" y="3071810"/>
            <a:ext cx="207202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4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выдра</a:t>
            </a:r>
            <a:r>
              <a:rPr lang="ru-RU" sz="4000" b="1" dirty="0" smtClean="0">
                <a:solidFill>
                  <a:srgbClr val="7030A0"/>
                </a:solidFill>
              </a:rPr>
              <a:t> </a:t>
            </a:r>
            <a:endParaRPr lang="ru-RU" sz="4000" b="1" dirty="0">
              <a:solidFill>
                <a:srgbClr val="7030A0"/>
              </a:solidFill>
            </a:endParaRPr>
          </a:p>
        </p:txBody>
      </p:sp>
      <p:sp>
        <p:nvSpPr>
          <p:cNvPr id="5" name="Прямоугольник 5"/>
          <p:cNvSpPr>
            <a:spLocks noChangeArrowheads="1"/>
          </p:cNvSpPr>
          <p:nvPr/>
        </p:nvSpPr>
        <p:spPr bwMode="auto">
          <a:xfrm>
            <a:off x="3143240" y="3714752"/>
            <a:ext cx="178595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40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кабан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Прямоугольник 6"/>
          <p:cNvSpPr>
            <a:spLocks noChangeArrowheads="1"/>
          </p:cNvSpPr>
          <p:nvPr/>
        </p:nvSpPr>
        <p:spPr bwMode="auto">
          <a:xfrm>
            <a:off x="5572132" y="4000504"/>
            <a:ext cx="179889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40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филин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" name="Прямоугольник 8"/>
          <p:cNvSpPr>
            <a:spLocks noChangeArrowheads="1"/>
          </p:cNvSpPr>
          <p:nvPr/>
        </p:nvSpPr>
        <p:spPr bwMode="auto">
          <a:xfrm>
            <a:off x="5143504" y="5357825"/>
            <a:ext cx="192882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40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беркут</a:t>
            </a:r>
            <a:endParaRPr lang="ru-RU" sz="4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5429256" y="2143116"/>
            <a:ext cx="200026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40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сорока</a:t>
            </a: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9"/>
          <p:cNvSpPr>
            <a:spLocks noChangeArrowheads="1"/>
          </p:cNvSpPr>
          <p:nvPr/>
        </p:nvSpPr>
        <p:spPr bwMode="auto">
          <a:xfrm>
            <a:off x="3643306" y="2643182"/>
            <a:ext cx="191590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лисица</a:t>
            </a:r>
            <a:r>
              <a:rPr lang="ru-RU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0" name="Прямоугольник 7"/>
          <p:cNvSpPr>
            <a:spLocks noChangeArrowheads="1"/>
          </p:cNvSpPr>
          <p:nvPr/>
        </p:nvSpPr>
        <p:spPr bwMode="auto">
          <a:xfrm>
            <a:off x="3357555" y="4857760"/>
            <a:ext cx="221457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40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ондатра</a:t>
            </a:r>
            <a:r>
              <a:rPr lang="ru-RU" sz="4000" i="1" dirty="0"/>
              <a:t> 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0"/>
                            </p:stCondLst>
                            <p:childTnLst>
                              <p:par>
                                <p:cTn id="5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000"/>
                            </p:stCondLst>
                            <p:childTnLst>
                              <p:par>
                                <p:cTn id="6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143008"/>
          </a:xfrm>
        </p:spPr>
        <p:txBody>
          <a:bodyPr/>
          <a:lstStyle/>
          <a:p>
            <a:pPr algn="l"/>
            <a:r>
              <a:rPr lang="ru-RU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Дома: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54485"/>
          </a:xfrm>
        </p:spPr>
        <p:txBody>
          <a:bodyPr/>
          <a:lstStyle/>
          <a:p>
            <a:pPr>
              <a:buNone/>
            </a:pP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Составьте задачи с экологическим содержанием.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00042"/>
            <a:ext cx="8229600" cy="1357322"/>
          </a:xfrm>
        </p:spPr>
        <p:txBody>
          <a:bodyPr>
            <a:noAutofit/>
          </a:bodyPr>
          <a:lstStyle/>
          <a:p>
            <a:pPr algn="l"/>
            <a:r>
              <a:rPr lang="ru-RU" sz="2400" b="1" dirty="0" smtClean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Решив по порядку примеры, вы получите словосочетание очень важное в наше время. 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736"/>
            <a:ext cx="8715436" cy="5000660"/>
          </a:xfrm>
        </p:spPr>
        <p:txBody>
          <a:bodyPr>
            <a:normAutofit/>
          </a:bodyPr>
          <a:lstStyle/>
          <a:p>
            <a:pPr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1)9,6 : 12→75 :25→3,2: 16→22,5 · 4→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4,8 : 2,4→5 : 25 →121 : 1,1</a:t>
            </a:r>
          </a:p>
          <a:p>
            <a:pPr marL="514350" indent="-514350">
              <a:buAutoNum type="arabicParenR" startAt="2"/>
            </a:pPr>
            <a:r>
              <a:rPr lang="ru-RU" b="1" dirty="0" smtClean="0"/>
              <a:t>            →            →           →           → </a:t>
            </a:r>
          </a:p>
          <a:p>
            <a:pPr marL="514350" indent="-514350">
              <a:buNone/>
            </a:pPr>
            <a:endParaRPr lang="ru-RU" b="1" dirty="0" smtClean="0"/>
          </a:p>
          <a:p>
            <a:pPr marL="514350" indent="-514350">
              <a:buNone/>
            </a:pPr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Формула" r:id="rId3" imgW="114120" imgH="215640" progId="Equation.3">
                  <p:embed/>
                </p:oleObj>
              </mc:Choice>
              <mc:Fallback>
                <p:oleObj name="Формула" r:id="rId3" imgW="11412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714348" y="3357562"/>
          <a:ext cx="1416851" cy="10001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Формула" r:id="rId5" imgW="368280" imgH="393480" progId="Equation.3">
                  <p:embed/>
                </p:oleObj>
              </mc:Choice>
              <mc:Fallback>
                <p:oleObj name="Формула" r:id="rId5" imgW="36828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48" y="3357562"/>
                        <a:ext cx="1416851" cy="10001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2643174" y="3429000"/>
          <a:ext cx="1214446" cy="10756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Формула" r:id="rId7" imgW="444240" imgH="393480" progId="Equation.3">
                  <p:embed/>
                </p:oleObj>
              </mc:Choice>
              <mc:Fallback>
                <p:oleObj name="Формула" r:id="rId7" imgW="44424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3174" y="3429000"/>
                        <a:ext cx="1214446" cy="10756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4500562" y="3429000"/>
          <a:ext cx="1000132" cy="1107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Формула" r:id="rId9" imgW="355320" imgH="393480" progId="Equation.3">
                  <p:embed/>
                </p:oleObj>
              </mc:Choice>
              <mc:Fallback>
                <p:oleObj name="Формула" r:id="rId9" imgW="35532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562" y="3429000"/>
                        <a:ext cx="1000132" cy="110728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6072198" y="3357562"/>
          <a:ext cx="928694" cy="11515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Формула" r:id="rId11" imgW="317160" imgH="393480" progId="Equation.3">
                  <p:embed/>
                </p:oleObj>
              </mc:Choice>
              <mc:Fallback>
                <p:oleObj name="Формула" r:id="rId11" imgW="317160" imgH="393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2198" y="3357562"/>
                        <a:ext cx="928694" cy="11515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7715272" y="3357562"/>
          <a:ext cx="1032394" cy="11430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Формула" r:id="rId13" imgW="355320" imgH="393480" progId="Equation.3">
                  <p:embed/>
                </p:oleObj>
              </mc:Choice>
              <mc:Fallback>
                <p:oleObj name="Формула" r:id="rId13" imgW="355320" imgH="393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15272" y="3357562"/>
                        <a:ext cx="1032394" cy="11430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714345" y="4596780"/>
          <a:ext cx="7786744" cy="1332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08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37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37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37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37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37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637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637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66275">
                <a:tc>
                  <a:txBody>
                    <a:bodyPr/>
                    <a:lstStyle/>
                    <a:p>
                      <a:pPr algn="just">
                        <a:spcBef>
                          <a:spcPts val="1250"/>
                        </a:spcBef>
                        <a:spcAft>
                          <a:spcPts val="0"/>
                        </a:spcAft>
                      </a:pPr>
                      <a:r>
                        <a:rPr lang="ru-RU" sz="3200" spc="-25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0,2</a:t>
                      </a:r>
                      <a:endParaRPr lang="ru-RU" sz="32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250"/>
                        </a:spcBef>
                        <a:spcAft>
                          <a:spcPts val="0"/>
                        </a:spcAft>
                      </a:pPr>
                      <a:r>
                        <a:rPr lang="ru-RU" sz="3200" spc="-25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0,4</a:t>
                      </a:r>
                      <a:endParaRPr lang="ru-RU" sz="32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250"/>
                        </a:spcBef>
                        <a:spcAft>
                          <a:spcPts val="0"/>
                        </a:spcAft>
                      </a:pPr>
                      <a:r>
                        <a:rPr lang="ru-RU" sz="3200" spc="-25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0,8</a:t>
                      </a:r>
                      <a:endParaRPr lang="ru-RU" sz="32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250"/>
                        </a:spcBef>
                        <a:spcAft>
                          <a:spcPts val="0"/>
                        </a:spcAft>
                      </a:pPr>
                      <a:r>
                        <a:rPr lang="ru-RU" sz="3200" spc="-25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90</a:t>
                      </a:r>
                      <a:endParaRPr lang="ru-RU" sz="32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250"/>
                        </a:spcBef>
                        <a:spcAft>
                          <a:spcPts val="0"/>
                        </a:spcAft>
                      </a:pPr>
                      <a:r>
                        <a:rPr lang="ru-RU" sz="3200" spc="-25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lang="ru-RU" sz="32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250"/>
                        </a:spcBef>
                        <a:spcAft>
                          <a:spcPts val="0"/>
                        </a:spcAft>
                      </a:pPr>
                      <a:r>
                        <a:rPr lang="ru-RU" sz="3200" spc="-25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lang="ru-RU" sz="32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250"/>
                        </a:spcBef>
                        <a:spcAft>
                          <a:spcPts val="0"/>
                        </a:spcAft>
                      </a:pPr>
                      <a:r>
                        <a:rPr lang="ru-RU" sz="3200" spc="-25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ru-RU" sz="32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250"/>
                        </a:spcBef>
                        <a:spcAft>
                          <a:spcPts val="0"/>
                        </a:spcAft>
                      </a:pPr>
                      <a:r>
                        <a:rPr lang="ru-RU" sz="3200" spc="-25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110</a:t>
                      </a:r>
                      <a:endParaRPr lang="ru-RU" sz="32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6275">
                <a:tc>
                  <a:txBody>
                    <a:bodyPr/>
                    <a:lstStyle/>
                    <a:p>
                      <a:pPr algn="just">
                        <a:spcBef>
                          <a:spcPts val="1250"/>
                        </a:spcBef>
                        <a:spcAft>
                          <a:spcPts val="0"/>
                        </a:spcAft>
                      </a:pPr>
                      <a:r>
                        <a:rPr lang="ru-RU" sz="3200" b="1" spc="-25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а</a:t>
                      </a:r>
                      <a:endParaRPr lang="ru-RU" sz="3200" b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250"/>
                        </a:spcBef>
                        <a:spcAft>
                          <a:spcPts val="0"/>
                        </a:spcAft>
                      </a:pPr>
                      <a:r>
                        <a:rPr lang="ru-RU" sz="3200" b="1" spc="-25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г</a:t>
                      </a:r>
                      <a:endParaRPr lang="ru-RU" sz="3200" b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250"/>
                        </a:spcBef>
                        <a:spcAft>
                          <a:spcPts val="0"/>
                        </a:spcAft>
                      </a:pPr>
                      <a:r>
                        <a:rPr lang="ru-RU" sz="3200" b="1" spc="-25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к</a:t>
                      </a:r>
                      <a:endParaRPr lang="ru-RU" sz="3200" b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250"/>
                        </a:spcBef>
                        <a:spcAft>
                          <a:spcPts val="0"/>
                        </a:spcAft>
                      </a:pPr>
                      <a:r>
                        <a:rPr lang="ru-RU" sz="3200" b="1" spc="-25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с</a:t>
                      </a:r>
                      <a:endParaRPr lang="ru-RU" sz="3200" b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250"/>
                        </a:spcBef>
                        <a:spcAft>
                          <a:spcPts val="0"/>
                        </a:spcAft>
                      </a:pPr>
                      <a:r>
                        <a:rPr lang="ru-RU" sz="3200" b="1" spc="-25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и</a:t>
                      </a:r>
                      <a:endParaRPr lang="ru-RU" sz="3200" b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250"/>
                        </a:spcBef>
                        <a:spcAft>
                          <a:spcPts val="0"/>
                        </a:spcAft>
                      </a:pPr>
                      <a:r>
                        <a:rPr lang="ru-RU" sz="3200" b="1" spc="-25" dirty="0" err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р</a:t>
                      </a:r>
                      <a:endParaRPr lang="ru-RU" sz="3200" b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250"/>
                        </a:spcBef>
                        <a:spcAft>
                          <a:spcPts val="0"/>
                        </a:spcAft>
                      </a:pPr>
                      <a:r>
                        <a:rPr lang="ru-RU" sz="3200" b="1" spc="-25" dirty="0" err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н</a:t>
                      </a:r>
                      <a:endParaRPr lang="ru-RU" sz="3200" b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250"/>
                        </a:spcBef>
                        <a:spcAft>
                          <a:spcPts val="0"/>
                        </a:spcAft>
                      </a:pPr>
                      <a:r>
                        <a:rPr lang="ru-RU" sz="3200" b="1" spc="-25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я</a:t>
                      </a:r>
                      <a:endParaRPr lang="ru-RU" sz="3200" b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8229600" cy="142876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Сегодня мы узнаем о животном, которое занесено в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«Красную книгу» </a:t>
            </a:r>
            <a:r>
              <a:rPr lang="ru-RU" sz="28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Челябинской области. Имя этого животного зашифровано</a:t>
            </a:r>
            <a:r>
              <a:rPr lang="ru-RU" sz="2800" b="1" dirty="0" smtClean="0">
                <a:solidFill>
                  <a:schemeClr val="accent6"/>
                </a:solidFill>
              </a:rPr>
              <a:t>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143116"/>
            <a:ext cx="8401080" cy="4286280"/>
          </a:xfrm>
        </p:spPr>
        <p:txBody>
          <a:bodyPr/>
          <a:lstStyle/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Чтобы узнать его, необходимо убрать (вычеркнуть) дроби, которые меньше или равны½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037" y="3500438"/>
          <a:ext cx="8358247" cy="13649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9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29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29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29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29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15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527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34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150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4732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8143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646550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1/2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5/6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1/7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2/3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8/7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7/8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2/9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13/24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1/3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3/4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2/5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11/13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1/6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8388">
                <a:tc>
                  <a:txBody>
                    <a:bodyPr/>
                    <a:lstStyle/>
                    <a:p>
                      <a:r>
                        <a:rPr lang="ru-RU" sz="24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</a:t>
                      </a:r>
                      <a:endParaRPr lang="ru-RU" sz="2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4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</a:t>
                      </a:r>
                      <a:endParaRPr lang="ru-RU" sz="2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4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ю</a:t>
                      </a:r>
                      <a:endParaRPr lang="ru-RU" sz="2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00038" y="5000636"/>
          <a:ext cx="8358242" cy="13573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42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15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74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58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91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74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749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74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3749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749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3749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3749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3749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913937">
                <a:tc>
                  <a:txBody>
                    <a:bodyPr/>
                    <a:lstStyle/>
                    <a:p>
                      <a:r>
                        <a:rPr lang="ru-RU" sz="2200" b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46/90</a:t>
                      </a:r>
                      <a:endParaRPr lang="ru-RU" sz="2200" b="1" dirty="0">
                        <a:solidFill>
                          <a:schemeClr val="tx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200" b="1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1/8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200" b="1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4/8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200" b="1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3/4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200" b="1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11/14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200" b="1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5/10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200" b="1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4/5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200" b="1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3/2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200" b="1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4/5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200" b="1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5/11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200" b="1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6/7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200" b="1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8/12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200" b="1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1/4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3385">
                <a:tc>
                  <a:txBody>
                    <a:bodyPr/>
                    <a:lstStyle/>
                    <a:p>
                      <a:r>
                        <a:rPr lang="ru-RU" sz="2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х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х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4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</a:t>
                      </a:r>
                      <a:endParaRPr lang="ru-RU" sz="2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4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ь</a:t>
                      </a:r>
                      <a:endParaRPr lang="ru-RU" sz="2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4286248" y="3500438"/>
            <a:ext cx="571504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00034" y="3500438"/>
            <a:ext cx="642942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785918" y="3500438"/>
            <a:ext cx="642942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715008" y="3500438"/>
            <a:ext cx="571504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6858016" y="3500438"/>
            <a:ext cx="571504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8286776" y="3500438"/>
            <a:ext cx="642942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357290" y="5000636"/>
            <a:ext cx="1143008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786182" y="5000636"/>
            <a:ext cx="571504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6286512" y="5000636"/>
            <a:ext cx="642942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8215338" y="5000636"/>
            <a:ext cx="714380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143372" y="928670"/>
            <a:ext cx="4714908" cy="235745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Возраст этого вида 5 миллионов лет. Таких животных называют живыми ископаемыми. Она имеет обаятельный и необычный внешний вид.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pic>
        <p:nvPicPr>
          <p:cNvPr id="16386" name="Picture 2" descr="C:\Documents and Settings\User\Рабочий стол\clip_image001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1867" b="1867"/>
          <a:stretch>
            <a:fillRect/>
          </a:stretch>
        </p:blipFill>
        <p:spPr bwMode="auto">
          <a:xfrm>
            <a:off x="714348" y="928670"/>
            <a:ext cx="3071813" cy="23876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type="body" sz="half" idx="2"/>
          </p:nvPr>
        </p:nvSpPr>
        <p:spPr>
          <a:xfrm>
            <a:off x="714348" y="3500438"/>
            <a:ext cx="8001056" cy="3000396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Статус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7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Вид, находящийся под угрозой исчезновения.  </a:t>
            </a:r>
          </a:p>
          <a:p>
            <a:pPr>
              <a:buNone/>
            </a:pP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Распространение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7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Встречается в бассейнах рек Волги, Днепра, Дона, Урала.</a:t>
            </a:r>
          </a:p>
          <a:p>
            <a:pPr>
              <a:buNone/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Численность</a:t>
            </a:r>
            <a:r>
              <a:rPr lang="ru-RU" sz="7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Современная численность вида в Челябинской области неизвестна. </a:t>
            </a:r>
          </a:p>
          <a:p>
            <a:pPr>
              <a:buNone/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Биология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7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Стенотопный вид. Селится по берегам рек со слабым течением, берегам небольших озер и стариц. Предпочитает водоемы глубиной 1—3 м, с умеренным развитием водной растительности, заросшими кустарником берегами с крутыми уступами, необходимыми для устройства нор. Выход из норы располагается под водой, при обмелении водоема выхухоль роет новый выход. Основные кормовые объекты — пиявки, моллюски, личинки ручейников и других насекомых, жуки (имаго), дождевые черви .В помете от 1 до 5, обычно 2—3 детеныша. 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7200" dirty="0" smtClean="0">
                <a:latin typeface="Times New Roman" pitchFamily="18" charset="0"/>
                <a:cs typeface="Times New Roman" pitchFamily="18" charset="0"/>
              </a:rPr>
            </a:b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00166" y="285728"/>
            <a:ext cx="4929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Русская  выхухоль </a:t>
            </a:r>
            <a:endParaRPr lang="ru-RU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2643206" cy="785818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b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endParaRPr lang="ru-RU" sz="1800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429124" y="2000240"/>
            <a:ext cx="4200516" cy="4357718"/>
          </a:xfrm>
        </p:spPr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71472" y="2071678"/>
            <a:ext cx="3714776" cy="4214842"/>
          </a:xfrm>
        </p:spPr>
        <p:txBody>
          <a:bodyPr>
            <a:noAutofit/>
          </a:bodyPr>
          <a:lstStyle/>
          <a:p>
            <a:pPr lvl="0"/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 1-й строки выберите наименьшее число.</a:t>
            </a:r>
          </a:p>
          <a:p>
            <a:pPr lvl="0"/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 2-й строки выберите наибольшее число.</a:t>
            </a:r>
          </a:p>
          <a:p>
            <a:pPr lvl="0"/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 3-й строки выберите не наименьшее, не наибольшее число.</a:t>
            </a:r>
          </a:p>
          <a:p>
            <a:pPr lvl="0"/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Найдите сумму этих чисел и умножьте ее на 2.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8433" name="Object 1"/>
          <p:cNvGraphicFramePr>
            <a:graphicFrameLocks noChangeAspect="1"/>
          </p:cNvGraphicFramePr>
          <p:nvPr/>
        </p:nvGraphicFramePr>
        <p:xfrm>
          <a:off x="4238245" y="1928802"/>
          <a:ext cx="4905755" cy="46029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7" name="Слайд" r:id="rId3" imgW="4570298" imgH="3427567" progId="PowerPoint.Slide.12">
                  <p:embed/>
                </p:oleObj>
              </mc:Choice>
              <mc:Fallback>
                <p:oleObj name="Слайд" r:id="rId3" imgW="4570298" imgH="3427567" progId="PowerPoint.Slide.12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8245" y="1928802"/>
                        <a:ext cx="4905755" cy="46029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71472" y="785794"/>
            <a:ext cx="807249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Узнать длину тела русской выхухоли поможет удивительный  квадрат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18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3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7132" b="7132"/>
          <a:stretch>
            <a:fillRect/>
          </a:stretch>
        </p:blipFill>
        <p:spPr bwMode="auto">
          <a:xfrm>
            <a:off x="1643042" y="1000108"/>
            <a:ext cx="4857784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571472" y="4071942"/>
            <a:ext cx="7715304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 нашли длину русской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выхухоли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(20 см)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215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1000"/>
                                        <p:tgtEl>
                                          <p:spTgt spid="215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2143140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Решив задачу и прибавив к полученному ответу 250. Вы получите массу русской выхухоли (в граммах).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2928934"/>
            <a:ext cx="8229600" cy="3197229"/>
          </a:xfrm>
        </p:spPr>
        <p:txBody>
          <a:bodyPr/>
          <a:lstStyle/>
          <a:p>
            <a:pPr algn="ctr">
              <a:buNone/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Фермерское хозяйство собрало 960т зерна. 75% собранного зерна составляла пшеница, а 5/6 остатка – рожь. Сколько тонн ржи собрало фермерское хозяйство.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:\Documents and Settings\User\Рабочий стол\clip_image00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6" y="1285861"/>
            <a:ext cx="3800492" cy="3286148"/>
          </a:xfrm>
          <a:prstGeom prst="rect">
            <a:avLst/>
          </a:prstGeom>
          <a:noFill/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500034" y="857208"/>
            <a:ext cx="4543428" cy="6000792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Русская выхухоль - это небольшое животное плотного сложения, весом около 450 г и длиной тела около 20 см. Её тело покрыто густым волосяным покровом.  Мех выхухоли — густой, шелковистый и блестящий. На короткой и малоподвижной шее сидит конусовидная голова, оканчивающаяся довольно длинным подвижным хоботком с парой крупных носовых отверстий на конце. Лапки небольшие, пальцы соединены плавательными перепонками. Хвост длинный, чешуйчатый, сплющен с боков. </a:t>
            </a:r>
          </a:p>
          <a:p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71472" y="1000108"/>
            <a:ext cx="8229600" cy="1785950"/>
          </a:xfrm>
        </p:spPr>
        <p:txBody>
          <a:bodyPr>
            <a:normAutofit fontScale="90000"/>
          </a:bodyPr>
          <a:lstStyle/>
          <a:p>
            <a:pPr lvl="0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Русская выхухоль прекрасно плавает, при нырянии умеет задерживать дыхание. Чтобы узнать, сколько минут зверёк может находиться под водой, надо найти значение выражения.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2285991"/>
            <a:ext cx="8229600" cy="2428893"/>
          </a:xfrm>
        </p:spPr>
        <p:txBody>
          <a:bodyPr/>
          <a:lstStyle/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      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( 9 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ru-RU" dirty="0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2357422" y="2786058"/>
          <a:ext cx="2214578" cy="16744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2" name="Формула" r:id="rId3" imgW="520560" imgH="393480" progId="Equation.3">
                  <p:embed/>
                </p:oleObj>
              </mc:Choice>
              <mc:Fallback>
                <p:oleObj name="Формула" r:id="rId3" imgW="52056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7422" y="2786058"/>
                        <a:ext cx="2214578" cy="16744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5072067" y="2643182"/>
          <a:ext cx="1928826" cy="165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3" name="Формула" r:id="rId5" imgW="291960" imgH="393480" progId="Equation.3">
                  <p:embed/>
                </p:oleObj>
              </mc:Choice>
              <mc:Fallback>
                <p:oleObj name="Формула" r:id="rId5" imgW="29196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2067" y="2643182"/>
                        <a:ext cx="1928826" cy="1657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428860" y="5429264"/>
            <a:ext cx="4643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Ответ: 5 минут</a:t>
            </a:r>
            <a:endParaRPr lang="ru-RU" sz="3600" b="1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Деловая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</TotalTime>
  <Words>364</Words>
  <Application>Microsoft Office PowerPoint</Application>
  <PresentationFormat>Экран (4:3)</PresentationFormat>
  <Paragraphs>127</Paragraphs>
  <Slides>12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Деловая</vt:lpstr>
      <vt:lpstr>Формула</vt:lpstr>
      <vt:lpstr>Слайд</vt:lpstr>
      <vt:lpstr>«Умножение обыкновенных дробей» </vt:lpstr>
      <vt:lpstr> Решив по порядку примеры, вы получите словосочетание очень важное в наше время. </vt:lpstr>
      <vt:lpstr>Сегодня мы узнаем о животном, которое занесено в «Красную книгу» Челябинской области. Имя этого животного зашифровано. </vt:lpstr>
      <vt:lpstr> Возраст этого вида 5 миллионов лет. Таких животных называют живыми ископаемыми. Она имеет обаятельный и необычный внешний вид. </vt:lpstr>
      <vt:lpstr>         </vt:lpstr>
      <vt:lpstr>Презентация PowerPoint</vt:lpstr>
      <vt:lpstr> Решив задачу и прибавив к полученному ответу 250. Вы получите массу русской выхухоли (в граммах). </vt:lpstr>
      <vt:lpstr>Презентация PowerPoint</vt:lpstr>
      <vt:lpstr> Русская выхухоль прекрасно плавает, при нырянии умеет задерживать дыхание. Чтобы узнать, сколько минут зверёк может находиться под водой, надо найти значение выражения. </vt:lpstr>
      <vt:lpstr>    Русская выхухоль живет  по берегам пресных водоемов и озер. Но она может жить только в очень чистой воде, а водоемы в последнее время человек все больше загрязняет и осушает.  </vt:lpstr>
      <vt:lpstr>Разгадайте анаграммы и узнайте некоторых из врагов выхухоли:</vt:lpstr>
      <vt:lpstr>Дома: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«Умножение обыкновенных дробей» </dc:title>
  <cp:lastModifiedBy>Алена</cp:lastModifiedBy>
  <cp:revision>25</cp:revision>
  <dcterms:modified xsi:type="dcterms:W3CDTF">2025-08-30T04:09:42Z</dcterms:modified>
</cp:coreProperties>
</file>