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8" r:id="rId22"/>
    <p:sldId id="279" r:id="rId23"/>
    <p:sldId id="280" r:id="rId24"/>
    <p:sldId id="282" r:id="rId25"/>
    <p:sldId id="283" r:id="rId26"/>
    <p:sldId id="281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00865" y="1427885"/>
            <a:ext cx="8888627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800" i="1" dirty="0" smtClean="0"/>
              <a:t>Проектная </a:t>
            </a:r>
            <a:r>
              <a:rPr lang="ru-RU" sz="2800" i="1" dirty="0"/>
              <a:t>работа по русскому языку по теме</a:t>
            </a:r>
            <a:r>
              <a:rPr lang="ru-RU" sz="2800" i="1" dirty="0" smtClean="0"/>
              <a:t>:</a:t>
            </a:r>
          </a:p>
          <a:p>
            <a:r>
              <a:rPr lang="ru-RU" sz="2800" i="1" dirty="0"/>
              <a:t> </a:t>
            </a:r>
            <a:r>
              <a:rPr lang="ru-RU" sz="2800" i="1" dirty="0" smtClean="0"/>
              <a:t>                « О терпеливый мой язык»</a:t>
            </a:r>
            <a:endParaRPr lang="ru-RU" sz="2800" i="1" dirty="0"/>
          </a:p>
          <a:p>
            <a:r>
              <a:rPr lang="ru-RU" sz="2800" i="1" dirty="0" smtClean="0"/>
              <a:t>                      </a:t>
            </a:r>
            <a:r>
              <a:rPr lang="ru-RU" sz="1600" i="1" dirty="0" smtClean="0"/>
              <a:t>«Культура речи и языковая норма»</a:t>
            </a:r>
          </a:p>
          <a:p>
            <a:endParaRPr lang="ru-RU" sz="1400" b="1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400" dirty="0" smtClean="0"/>
              <a:t>                                                                                                  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                                                                                             </a:t>
            </a:r>
          </a:p>
          <a:p>
            <a:endParaRPr lang="ru-RU" sz="1400" dirty="0"/>
          </a:p>
          <a:p>
            <a:r>
              <a:rPr lang="ru-RU" sz="1400" dirty="0" smtClean="0"/>
              <a:t>                                                                                                  Работу </a:t>
            </a:r>
            <a:r>
              <a:rPr lang="ru-RU" sz="1400" dirty="0"/>
              <a:t>выполнила</a:t>
            </a:r>
            <a:r>
              <a:rPr lang="ru-RU" sz="1400" dirty="0" smtClean="0"/>
              <a:t>:</a:t>
            </a:r>
          </a:p>
          <a:p>
            <a:r>
              <a:rPr lang="ru-RU" sz="1400" dirty="0" smtClean="0"/>
              <a:t>                                                                                                  Михалева </a:t>
            </a:r>
            <a:r>
              <a:rPr lang="ru-RU" sz="1400" dirty="0"/>
              <a:t>Виктория Валерьевна</a:t>
            </a:r>
          </a:p>
          <a:p>
            <a:r>
              <a:rPr lang="ru-RU" sz="1400" dirty="0" smtClean="0"/>
              <a:t>                                                                                                  ученица 10 б класса</a:t>
            </a:r>
            <a:endParaRPr lang="ru-RU" sz="1400" dirty="0"/>
          </a:p>
          <a:p>
            <a:r>
              <a:rPr lang="ru-RU" sz="1400" dirty="0" smtClean="0"/>
              <a:t>                                                                                                  МОУ Лицей № 56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1836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416" y="0"/>
            <a:ext cx="97288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116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945" y="0"/>
            <a:ext cx="98606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1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134" y="78260"/>
            <a:ext cx="9835979" cy="677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790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092" y="0"/>
            <a:ext cx="104043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97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4660" y="29862"/>
            <a:ext cx="10033686" cy="6828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03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514" y="40375"/>
            <a:ext cx="9737123" cy="681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230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038" y="0"/>
            <a:ext cx="9976020" cy="684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65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6151" y="469557"/>
            <a:ext cx="8962768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Второй этап – практический</a:t>
            </a:r>
            <a:endParaRPr lang="ru-RU" dirty="0"/>
          </a:p>
          <a:p>
            <a:endParaRPr lang="ru-RU" dirty="0" smtClean="0"/>
          </a:p>
          <a:p>
            <a:r>
              <a:rPr lang="ru-RU" sz="2000" b="1" dirty="0" smtClean="0"/>
              <a:t>Мы провели опрос среди учащихся МОУ Лицей № 56, и  взрослых</a:t>
            </a:r>
          </a:p>
          <a:p>
            <a:endParaRPr lang="ru-RU" sz="2000" b="1" dirty="0"/>
          </a:p>
          <a:p>
            <a:pPr marL="457200" indent="-457200">
              <a:buAutoNum type="arabicPeriod"/>
            </a:pPr>
            <a:r>
              <a:rPr lang="ru-RU" sz="1600" dirty="0" smtClean="0"/>
              <a:t>Количество опрошенных: 125 человек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Возраст опрошенных: от 11 до 50 лет  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Задав учащимся вопрос «Нужно ли говорить правильно?, мы выяснили, что 68% учащихся и взрослых считают, что нужно, а 32% что нет.</a:t>
            </a:r>
          </a:p>
          <a:p>
            <a:pPr marL="457200" indent="-457200">
              <a:buAutoNum type="arabicPeriod"/>
            </a:pPr>
            <a:r>
              <a:rPr lang="ru-RU" sz="1600" dirty="0" smtClean="0"/>
              <a:t>Участники опроса считают, что нужно говорить правильно,                                   - потому что правильная речь показывает красоту русского языка;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- говорит об образованности человека;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- помогает людям лучше понимать друг друга.</a:t>
            </a:r>
          </a:p>
          <a:p>
            <a:pPr marL="342900" indent="-342900">
              <a:buAutoNum type="arabicPeriod" startAt="5"/>
            </a:pPr>
            <a:r>
              <a:rPr lang="ru-RU" sz="1600" dirty="0" smtClean="0"/>
              <a:t>Исправят ли они собеседника, если он допустит ошибку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- 52% исправят, а 48% нет. Те, кто исправят ошибку, сделают это потому что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- нужно уважать свой родной язык;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- чтобы человек знал , как говорить правильно;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- чтобы в дальнейшем человек не допускал ошибок;</a:t>
            </a:r>
          </a:p>
          <a:p>
            <a:r>
              <a:rPr lang="ru-RU" sz="1600" dirty="0"/>
              <a:t>       Те, кто </a:t>
            </a:r>
            <a:r>
              <a:rPr lang="ru-RU" sz="1600" dirty="0" smtClean="0"/>
              <a:t>не исправят </a:t>
            </a:r>
            <a:r>
              <a:rPr lang="ru-RU" sz="1600" dirty="0"/>
              <a:t>ошибку, сделают это потому </a:t>
            </a:r>
            <a:r>
              <a:rPr lang="ru-RU" sz="1600" dirty="0" smtClean="0"/>
              <a:t>что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- из уважения к собеседнику;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- считают это некорректным.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dirty="0"/>
              <a:t> </a:t>
            </a:r>
            <a:r>
              <a:rPr lang="ru-RU" sz="1600" dirty="0" smtClean="0"/>
              <a:t>     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3157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92627" y="370703"/>
            <a:ext cx="771885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                       Вывод</a:t>
            </a:r>
          </a:p>
          <a:p>
            <a:endParaRPr lang="ru-RU" sz="2800" b="1" dirty="0" smtClean="0"/>
          </a:p>
          <a:p>
            <a:r>
              <a:rPr lang="ru-RU" sz="2000" dirty="0" smtClean="0"/>
              <a:t>Таким образом, мы выяснили, что большинство учащихся моего лицея считает, что необходимо говорить правильно, но далеко не все могут исправить собеседника, если он допустит ошибку.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78741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46638" y="1"/>
            <a:ext cx="9432323" cy="6979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Мы раздавали карточки и предлагали </a:t>
            </a:r>
            <a:r>
              <a:rPr lang="ru-RU" dirty="0" smtClean="0"/>
              <a:t>вставить пропущенные буквы. </a:t>
            </a:r>
            <a:r>
              <a:rPr lang="ru-RU" dirty="0"/>
              <a:t>Исследование показало низкий уровень знаний </a:t>
            </a:r>
            <a:r>
              <a:rPr lang="ru-RU" dirty="0" smtClean="0"/>
              <a:t>морфологических  </a:t>
            </a:r>
            <a:r>
              <a:rPr lang="ru-RU" dirty="0"/>
              <a:t>норм в предложенных вариантах слов. Также исследования показали, что достаточно много ошибок допускают и взрослые. Мы выявили слова-лидеры по ошибкам в каждой группе слов (</a:t>
            </a:r>
            <a:r>
              <a:rPr lang="ru-RU" dirty="0" smtClean="0"/>
              <a:t>таблица</a:t>
            </a:r>
            <a:r>
              <a:rPr lang="ru-RU" dirty="0" smtClean="0"/>
              <a:t>)</a:t>
            </a:r>
          </a:p>
          <a:p>
            <a:r>
              <a:rPr lang="ru-RU" u="sng" dirty="0" smtClean="0"/>
              <a:t>слова</a:t>
            </a:r>
            <a:r>
              <a:rPr lang="ru-RU" u="sng" dirty="0"/>
              <a:t>	</a:t>
            </a:r>
            <a:r>
              <a:rPr lang="ru-RU" u="sng" dirty="0" smtClean="0"/>
              <a:t>        Всего ошибок   </a:t>
            </a:r>
            <a:r>
              <a:rPr lang="ru-RU" u="sng" dirty="0"/>
              <a:t>	</a:t>
            </a:r>
            <a:r>
              <a:rPr lang="ru-RU" u="sng" dirty="0" smtClean="0"/>
              <a:t>взрослые     ученики</a:t>
            </a:r>
            <a:endParaRPr lang="ru-RU" u="sng" dirty="0"/>
          </a:p>
          <a:p>
            <a:r>
              <a:rPr lang="ru-RU" dirty="0" err="1"/>
              <a:t>слИвовый</a:t>
            </a:r>
            <a:r>
              <a:rPr lang="ru-RU" dirty="0"/>
              <a:t>	         52	      </a:t>
            </a:r>
            <a:r>
              <a:rPr lang="ru-RU" dirty="0" smtClean="0"/>
              <a:t>                   </a:t>
            </a:r>
            <a:r>
              <a:rPr lang="ru-RU" dirty="0"/>
              <a:t>10	 </a:t>
            </a:r>
            <a:r>
              <a:rPr lang="ru-RU" dirty="0" smtClean="0"/>
              <a:t>                  </a:t>
            </a:r>
            <a:r>
              <a:rPr lang="ru-RU" dirty="0"/>
              <a:t>42</a:t>
            </a:r>
          </a:p>
          <a:p>
            <a:r>
              <a:rPr lang="ru-RU" dirty="0" err="1"/>
              <a:t>экспЕртный</a:t>
            </a:r>
            <a:r>
              <a:rPr lang="ru-RU" dirty="0"/>
              <a:t>	         54	       </a:t>
            </a:r>
            <a:r>
              <a:rPr lang="ru-RU" dirty="0" smtClean="0"/>
              <a:t>                  15</a:t>
            </a:r>
            <a:r>
              <a:rPr lang="ru-RU" dirty="0"/>
              <a:t>	    </a:t>
            </a:r>
            <a:r>
              <a:rPr lang="ru-RU" dirty="0" smtClean="0"/>
              <a:t>               </a:t>
            </a:r>
            <a:r>
              <a:rPr lang="ru-RU" dirty="0"/>
              <a:t>39</a:t>
            </a:r>
          </a:p>
          <a:p>
            <a:r>
              <a:rPr lang="ru-RU" dirty="0" err="1"/>
              <a:t>оптОвый</a:t>
            </a:r>
            <a:r>
              <a:rPr lang="ru-RU" dirty="0"/>
              <a:t>	         32	      </a:t>
            </a:r>
            <a:r>
              <a:rPr lang="ru-RU" dirty="0" smtClean="0"/>
              <a:t>                   </a:t>
            </a:r>
            <a:r>
              <a:rPr lang="ru-RU" dirty="0"/>
              <a:t>12	     </a:t>
            </a:r>
            <a:r>
              <a:rPr lang="ru-RU" dirty="0" smtClean="0"/>
              <a:t>              </a:t>
            </a:r>
            <a:r>
              <a:rPr lang="ru-RU" dirty="0"/>
              <a:t>20</a:t>
            </a:r>
          </a:p>
          <a:p>
            <a:r>
              <a:rPr lang="ru-RU" dirty="0" err="1"/>
              <a:t>вручИт</a:t>
            </a:r>
            <a:r>
              <a:rPr lang="ru-RU" dirty="0"/>
              <a:t>	        </a:t>
            </a:r>
            <a:r>
              <a:rPr lang="ru-RU" dirty="0" smtClean="0"/>
              <a:t>        </a:t>
            </a:r>
            <a:r>
              <a:rPr lang="ru-RU" dirty="0"/>
              <a:t>54	      </a:t>
            </a:r>
            <a:r>
              <a:rPr lang="ru-RU" dirty="0" smtClean="0"/>
              <a:t>                   </a:t>
            </a:r>
            <a:r>
              <a:rPr lang="ru-RU" dirty="0"/>
              <a:t>16	</a:t>
            </a:r>
            <a:r>
              <a:rPr lang="ru-RU" dirty="0" smtClean="0"/>
              <a:t>                   </a:t>
            </a:r>
            <a:r>
              <a:rPr lang="ru-RU" dirty="0"/>
              <a:t>38</a:t>
            </a:r>
          </a:p>
          <a:p>
            <a:r>
              <a:rPr lang="ru-RU" dirty="0" err="1"/>
              <a:t>включИт</a:t>
            </a:r>
            <a:r>
              <a:rPr lang="ru-RU" dirty="0"/>
              <a:t>	        </a:t>
            </a:r>
            <a:r>
              <a:rPr lang="ru-RU" dirty="0" smtClean="0"/>
              <a:t>        </a:t>
            </a:r>
            <a:r>
              <a:rPr lang="ru-RU" dirty="0"/>
              <a:t>52	     </a:t>
            </a:r>
            <a:r>
              <a:rPr lang="ru-RU" dirty="0" smtClean="0"/>
              <a:t>                    </a:t>
            </a:r>
            <a:r>
              <a:rPr lang="ru-RU" dirty="0"/>
              <a:t>18	   </a:t>
            </a:r>
            <a:r>
              <a:rPr lang="ru-RU" dirty="0" smtClean="0"/>
              <a:t>                </a:t>
            </a:r>
            <a:r>
              <a:rPr lang="ru-RU" dirty="0"/>
              <a:t>36</a:t>
            </a:r>
          </a:p>
          <a:p>
            <a:r>
              <a:rPr lang="ru-RU" dirty="0" err="1"/>
              <a:t>обеспЕчение</a:t>
            </a:r>
            <a:r>
              <a:rPr lang="ru-RU" dirty="0"/>
              <a:t>	 </a:t>
            </a:r>
            <a:r>
              <a:rPr lang="ru-RU" dirty="0" smtClean="0"/>
              <a:t>48</a:t>
            </a:r>
            <a:r>
              <a:rPr lang="ru-RU" dirty="0"/>
              <a:t>	       </a:t>
            </a:r>
            <a:r>
              <a:rPr lang="ru-RU" dirty="0" smtClean="0"/>
              <a:t>                  15</a:t>
            </a:r>
            <a:r>
              <a:rPr lang="ru-RU" dirty="0"/>
              <a:t>	     </a:t>
            </a:r>
            <a:r>
              <a:rPr lang="ru-RU" dirty="0" smtClean="0"/>
              <a:t>              </a:t>
            </a:r>
            <a:r>
              <a:rPr lang="ru-RU" dirty="0"/>
              <a:t>33</a:t>
            </a:r>
          </a:p>
          <a:p>
            <a:r>
              <a:rPr lang="ru-RU" dirty="0" err="1"/>
              <a:t>бАнты</a:t>
            </a:r>
            <a:r>
              <a:rPr lang="ru-RU" dirty="0"/>
              <a:t>	         </a:t>
            </a:r>
            <a:r>
              <a:rPr lang="ru-RU" dirty="0" smtClean="0"/>
              <a:t>       48</a:t>
            </a:r>
            <a:r>
              <a:rPr lang="ru-RU" dirty="0"/>
              <a:t>	      </a:t>
            </a:r>
            <a:r>
              <a:rPr lang="ru-RU" dirty="0" smtClean="0"/>
              <a:t>                   </a:t>
            </a:r>
            <a:r>
              <a:rPr lang="ru-RU" dirty="0"/>
              <a:t>16	     </a:t>
            </a:r>
            <a:r>
              <a:rPr lang="ru-RU" dirty="0" smtClean="0"/>
              <a:t>              </a:t>
            </a:r>
            <a:r>
              <a:rPr lang="ru-RU" dirty="0"/>
              <a:t>32</a:t>
            </a:r>
          </a:p>
          <a:p>
            <a:r>
              <a:rPr lang="ru-RU" dirty="0" err="1"/>
              <a:t>шАрфы</a:t>
            </a:r>
            <a:r>
              <a:rPr lang="ru-RU" dirty="0"/>
              <a:t>	         51	       </a:t>
            </a:r>
            <a:r>
              <a:rPr lang="ru-RU" dirty="0" smtClean="0"/>
              <a:t>                  18</a:t>
            </a:r>
            <a:r>
              <a:rPr lang="ru-RU" dirty="0"/>
              <a:t>	   </a:t>
            </a:r>
            <a:r>
              <a:rPr lang="ru-RU" dirty="0" smtClean="0"/>
              <a:t>                </a:t>
            </a:r>
            <a:r>
              <a:rPr lang="ru-RU" dirty="0"/>
              <a:t>33</a:t>
            </a:r>
          </a:p>
          <a:p>
            <a:r>
              <a:rPr lang="ru-RU" dirty="0" err="1"/>
              <a:t>насорИт</a:t>
            </a:r>
            <a:r>
              <a:rPr lang="ru-RU" dirty="0"/>
              <a:t>	         42	       </a:t>
            </a:r>
            <a:r>
              <a:rPr lang="ru-RU" dirty="0" smtClean="0"/>
              <a:t>                  10</a:t>
            </a:r>
            <a:r>
              <a:rPr lang="ru-RU" dirty="0"/>
              <a:t>	   </a:t>
            </a:r>
            <a:r>
              <a:rPr lang="ru-RU" dirty="0" smtClean="0"/>
              <a:t>                </a:t>
            </a:r>
            <a:r>
              <a:rPr lang="ru-RU" dirty="0"/>
              <a:t>32</a:t>
            </a:r>
          </a:p>
          <a:p>
            <a:r>
              <a:rPr lang="ru-RU" dirty="0" err="1"/>
              <a:t>кУхонный</a:t>
            </a:r>
            <a:r>
              <a:rPr lang="ru-RU" dirty="0"/>
              <a:t>	         28	       </a:t>
            </a:r>
            <a:r>
              <a:rPr lang="ru-RU" dirty="0" smtClean="0"/>
              <a:t>                    </a:t>
            </a:r>
            <a:r>
              <a:rPr lang="ru-RU" dirty="0"/>
              <a:t>8	</a:t>
            </a:r>
            <a:r>
              <a:rPr lang="ru-RU" dirty="0" smtClean="0"/>
              <a:t>                   </a:t>
            </a:r>
            <a:r>
              <a:rPr lang="ru-RU" dirty="0"/>
              <a:t>20</a:t>
            </a:r>
          </a:p>
          <a:p>
            <a:r>
              <a:rPr lang="ru-RU" dirty="0" err="1"/>
              <a:t>фОрзац</a:t>
            </a:r>
            <a:r>
              <a:rPr lang="ru-RU" dirty="0"/>
              <a:t>	         46  	</a:t>
            </a:r>
            <a:r>
              <a:rPr lang="ru-RU" dirty="0" smtClean="0"/>
              <a:t>                  19</a:t>
            </a:r>
            <a:r>
              <a:rPr lang="ru-RU" dirty="0"/>
              <a:t>	   </a:t>
            </a:r>
            <a:r>
              <a:rPr lang="ru-RU" dirty="0" smtClean="0"/>
              <a:t>                </a:t>
            </a:r>
            <a:r>
              <a:rPr lang="ru-RU" dirty="0"/>
              <a:t>27</a:t>
            </a:r>
          </a:p>
          <a:p>
            <a:r>
              <a:rPr lang="ru-RU" dirty="0" err="1"/>
              <a:t>украИнский</a:t>
            </a:r>
            <a:r>
              <a:rPr lang="ru-RU" dirty="0"/>
              <a:t>	 </a:t>
            </a:r>
            <a:r>
              <a:rPr lang="ru-RU" dirty="0" smtClean="0"/>
              <a:t> </a:t>
            </a:r>
            <a:r>
              <a:rPr lang="ru-RU" dirty="0"/>
              <a:t>48	       </a:t>
            </a:r>
            <a:r>
              <a:rPr lang="ru-RU" dirty="0" smtClean="0"/>
              <a:t>                  16</a:t>
            </a:r>
            <a:r>
              <a:rPr lang="ru-RU" dirty="0"/>
              <a:t>	  </a:t>
            </a:r>
            <a:r>
              <a:rPr lang="ru-RU" dirty="0" smtClean="0"/>
              <a:t>                 </a:t>
            </a:r>
            <a:r>
              <a:rPr lang="ru-RU" dirty="0"/>
              <a:t>32</a:t>
            </a:r>
          </a:p>
          <a:p>
            <a:r>
              <a:rPr lang="ru-RU" dirty="0" err="1"/>
              <a:t>кАшлянуть</a:t>
            </a:r>
            <a:r>
              <a:rPr lang="ru-RU" dirty="0"/>
              <a:t>	         42	       </a:t>
            </a:r>
            <a:r>
              <a:rPr lang="ru-RU" dirty="0" smtClean="0"/>
              <a:t>                  15</a:t>
            </a:r>
            <a:r>
              <a:rPr lang="ru-RU" dirty="0"/>
              <a:t>	     </a:t>
            </a:r>
            <a:r>
              <a:rPr lang="ru-RU" dirty="0" smtClean="0"/>
              <a:t>              </a:t>
            </a:r>
            <a:r>
              <a:rPr lang="ru-RU" dirty="0"/>
              <a:t>27</a:t>
            </a:r>
          </a:p>
          <a:p>
            <a:r>
              <a:rPr lang="ru-RU" dirty="0" err="1"/>
              <a:t>звонИт</a:t>
            </a:r>
            <a:r>
              <a:rPr lang="ru-RU" dirty="0"/>
              <a:t>	        </a:t>
            </a:r>
            <a:r>
              <a:rPr lang="ru-RU" dirty="0" smtClean="0"/>
              <a:t>        </a:t>
            </a:r>
            <a:r>
              <a:rPr lang="ru-RU" dirty="0"/>
              <a:t>54	       </a:t>
            </a:r>
            <a:r>
              <a:rPr lang="ru-RU" dirty="0" smtClean="0"/>
              <a:t>                  19</a:t>
            </a:r>
            <a:r>
              <a:rPr lang="ru-RU" dirty="0"/>
              <a:t>	  </a:t>
            </a:r>
            <a:r>
              <a:rPr lang="ru-RU" dirty="0" smtClean="0"/>
              <a:t>                 </a:t>
            </a:r>
            <a:r>
              <a:rPr lang="ru-RU" dirty="0"/>
              <a:t>35</a:t>
            </a:r>
          </a:p>
          <a:p>
            <a:r>
              <a:rPr lang="ru-RU" dirty="0" err="1"/>
              <a:t>нАчал</a:t>
            </a:r>
            <a:r>
              <a:rPr lang="ru-RU" dirty="0"/>
              <a:t>	        </a:t>
            </a:r>
            <a:r>
              <a:rPr lang="ru-RU" dirty="0" smtClean="0"/>
              <a:t>        </a:t>
            </a:r>
            <a:r>
              <a:rPr lang="ru-RU" dirty="0"/>
              <a:t>51	       </a:t>
            </a:r>
            <a:r>
              <a:rPr lang="ru-RU" dirty="0" smtClean="0"/>
              <a:t>                  15                          </a:t>
            </a:r>
            <a:r>
              <a:rPr lang="ru-RU" dirty="0"/>
              <a:t>36</a:t>
            </a:r>
          </a:p>
          <a:p>
            <a:r>
              <a:rPr lang="ru-RU" u="sng" dirty="0" err="1"/>
              <a:t>откУпорить</a:t>
            </a:r>
            <a:r>
              <a:rPr lang="ru-RU" u="sng" dirty="0"/>
              <a:t>	         42	       </a:t>
            </a:r>
            <a:r>
              <a:rPr lang="ru-RU" u="sng" dirty="0" smtClean="0"/>
              <a:t>                  13</a:t>
            </a:r>
            <a:r>
              <a:rPr lang="ru-RU" u="sng" dirty="0"/>
              <a:t>	   </a:t>
            </a:r>
            <a:r>
              <a:rPr lang="ru-RU" u="sng" dirty="0" smtClean="0"/>
              <a:t>                </a:t>
            </a:r>
            <a:r>
              <a:rPr lang="ru-RU" u="sng" dirty="0"/>
              <a:t>29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8737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3071" y="214184"/>
            <a:ext cx="967946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Оглавление.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Введение . . . . . . . . . . . . . . . . . . . . . . . . . . . . . . . . . . . . . . . . . . . . . . . . . . . . . </a:t>
            </a:r>
          </a:p>
          <a:p>
            <a:endParaRPr lang="ru-RU" dirty="0"/>
          </a:p>
          <a:p>
            <a:r>
              <a:rPr lang="ru-RU" dirty="0"/>
              <a:t>Основная часть.</a:t>
            </a:r>
          </a:p>
          <a:p>
            <a:endParaRPr lang="ru-RU" dirty="0"/>
          </a:p>
          <a:p>
            <a:r>
              <a:rPr lang="ru-RU" dirty="0"/>
              <a:t>Теоретический материал . . . . . . . . . . . . . . . . . . . . . . . . . . . . . . . . . . . . . . . </a:t>
            </a:r>
          </a:p>
          <a:p>
            <a:endParaRPr lang="ru-RU" dirty="0"/>
          </a:p>
          <a:p>
            <a:r>
              <a:rPr lang="ru-RU" dirty="0" smtClean="0"/>
              <a:t>Практический этап </a:t>
            </a:r>
            <a:r>
              <a:rPr lang="ru-RU" dirty="0"/>
              <a:t>. . . . . . . . . . . . . . . . . . . . . . . . . . . . . . . . . . </a:t>
            </a:r>
            <a:r>
              <a:rPr lang="ru-RU" dirty="0" smtClean="0"/>
              <a:t>                    </a:t>
            </a:r>
            <a:endParaRPr lang="ru-RU" dirty="0"/>
          </a:p>
          <a:p>
            <a:endParaRPr lang="ru-RU" dirty="0"/>
          </a:p>
          <a:p>
            <a:r>
              <a:rPr lang="ru-RU" dirty="0"/>
              <a:t>Методы исследования. . . . . . . . . . . . . . . . . . . . . . . . . . . . . . . . . . . . . . . . </a:t>
            </a:r>
          </a:p>
          <a:p>
            <a:endParaRPr lang="ru-RU" dirty="0"/>
          </a:p>
          <a:p>
            <a:r>
              <a:rPr lang="ru-RU" dirty="0"/>
              <a:t>Результаты исследования . . . . . . . . . . . . . . . . . . . . . . . . . . . . . . . . . . . . . </a:t>
            </a:r>
            <a:endParaRPr lang="ru-RU" dirty="0" smtClean="0"/>
          </a:p>
          <a:p>
            <a:endParaRPr lang="ru-RU" dirty="0"/>
          </a:p>
          <a:p>
            <a:r>
              <a:rPr lang="ru-RU" dirty="0"/>
              <a:t>Выводы . . . . . . . . . . . . . . . . . . . . . . . . . . . . . . . . . . . . . . . . . . . . . . . </a:t>
            </a:r>
          </a:p>
          <a:p>
            <a:endParaRPr lang="ru-RU" dirty="0"/>
          </a:p>
          <a:p>
            <a:r>
              <a:rPr lang="ru-RU" dirty="0"/>
              <a:t>Заключение . . . . . . . . . . . . . . . . . . . . . . . . . . . . . . . . . . . . . . . . . . . </a:t>
            </a:r>
          </a:p>
          <a:p>
            <a:endParaRPr lang="ru-RU" dirty="0"/>
          </a:p>
          <a:p>
            <a:r>
              <a:rPr lang="ru-RU" dirty="0"/>
              <a:t>Список используемых источников и литературы . . . . . . . . . . . 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164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14831" y="131805"/>
            <a:ext cx="96053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Обобщив полученные результаты, мы стали внедрять различными способами правильные варианты слов. Для этого </a:t>
            </a:r>
            <a:r>
              <a:rPr lang="ru-RU" dirty="0" smtClean="0"/>
              <a:t>мы приготовили памятки </a:t>
            </a:r>
            <a:r>
              <a:rPr lang="ru-RU" dirty="0"/>
              <a:t>с правильным вариантом слов. </a:t>
            </a:r>
            <a:r>
              <a:rPr lang="ru-RU" dirty="0" smtClean="0"/>
              <a:t>Данные </a:t>
            </a:r>
            <a:r>
              <a:rPr lang="ru-RU" dirty="0"/>
              <a:t>памятки мы дарили ребятам, своим знакомым, родственникам.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762" y="1320808"/>
            <a:ext cx="7867136" cy="547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166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4859" y="230660"/>
            <a:ext cx="10002298" cy="6450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657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092" y="222422"/>
            <a:ext cx="10008973" cy="654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4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0562" y="222409"/>
            <a:ext cx="10033687" cy="654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8467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2324" y="222423"/>
            <a:ext cx="9992498" cy="6425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570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1395" y="609600"/>
            <a:ext cx="8155459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</a:t>
            </a:r>
            <a:r>
              <a:rPr lang="ru-RU" sz="2800" b="1" dirty="0" smtClean="0"/>
              <a:t>Результаты</a:t>
            </a:r>
          </a:p>
          <a:p>
            <a:endParaRPr lang="ru-RU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Выявлены причины морфологических ошибок школьников.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Составлен перечень типичных морфологических ошибок, допускаемых </a:t>
            </a:r>
            <a:r>
              <a:rPr lang="ru-RU" sz="2000" dirty="0" smtClean="0"/>
              <a:t>школьниками.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Составлена брошюра для школьников «Морфологические ошибки и пути их устранения».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/>
              <a:t>Даны </a:t>
            </a:r>
            <a:r>
              <a:rPr lang="ru-RU" sz="2000" dirty="0" smtClean="0"/>
              <a:t>рекомендации для тех, кто хочет повысить культуру речи.</a:t>
            </a:r>
            <a:endParaRPr lang="ru-R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64514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3644" y="568410"/>
            <a:ext cx="947351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               </a:t>
            </a:r>
            <a:r>
              <a:rPr lang="ru-RU" sz="2800" b="1" dirty="0" smtClean="0"/>
              <a:t>Выводы</a:t>
            </a:r>
          </a:p>
          <a:p>
            <a:endParaRPr lang="ru-RU" sz="2000" b="1" dirty="0" smtClean="0"/>
          </a:p>
          <a:p>
            <a:endParaRPr lang="ru-RU" sz="2000" b="1" dirty="0"/>
          </a:p>
          <a:p>
            <a:pPr marL="457200" indent="-457200">
              <a:buAutoNum type="arabicPeriod"/>
            </a:pPr>
            <a:r>
              <a:rPr lang="ru-RU" sz="2000" dirty="0" smtClean="0"/>
              <a:t>Основные причины речевых и грамматических ошибок школьников:</a:t>
            </a:r>
          </a:p>
          <a:p>
            <a:r>
              <a:rPr lang="ru-RU" sz="2000" dirty="0" smtClean="0"/>
              <a:t>       - влияние речи окружающих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- невысокий уровень </a:t>
            </a:r>
            <a:r>
              <a:rPr lang="ru-RU" sz="2000" dirty="0" err="1" smtClean="0"/>
              <a:t>сформированности</a:t>
            </a:r>
            <a:r>
              <a:rPr lang="ru-RU" sz="2000" dirty="0" smtClean="0"/>
              <a:t> грамматических навыков          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  и знаний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- не владение запасом лексики и правилами грамматики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- недостаточное развитие оперативной памяти</a:t>
            </a:r>
          </a:p>
          <a:p>
            <a:pPr marL="457200" indent="-457200">
              <a:buAutoNum type="arabicPeriod" startAt="2"/>
            </a:pPr>
            <a:r>
              <a:rPr lang="ru-RU" sz="2000" dirty="0" smtClean="0"/>
              <a:t>Типичные ошибки, допускаемые школьниками:</a:t>
            </a:r>
          </a:p>
          <a:p>
            <a:r>
              <a:rPr lang="ru-RU" sz="2000" dirty="0"/>
              <a:t> </a:t>
            </a:r>
            <a:r>
              <a:rPr lang="ru-RU" sz="2000" dirty="0" smtClean="0"/>
              <a:t>      - образование имен существительных, прилагательных, связанных с категориями рода, числа, падежа.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03351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6196" y="749643"/>
            <a:ext cx="82296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 </a:t>
            </a:r>
            <a:r>
              <a:rPr lang="ru-RU" sz="2800" b="1" dirty="0" smtClean="0"/>
              <a:t>Заключение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В результате проведенного исследования, были выявлены слова, в которых больше всего нарушались морфологические нормы.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Наша гипотеза подтвердилась: в процессе работы над проектом повысился уровень культуры нашей речи и речи окружающих нас людей.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У учащихся нашей школы появилась потребность соблюдать морфологические нормы.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Ребята почувствовали ответственность за свой родной язык.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52402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6422" y="0"/>
            <a:ext cx="1038791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422" y="164756"/>
            <a:ext cx="9943070" cy="658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01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54659" y="222423"/>
            <a:ext cx="10140779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Для </a:t>
            </a:r>
            <a:r>
              <a:rPr lang="ru-RU" dirty="0"/>
              <a:t>современного общества характерен низкий уровень общей речевой культуры. Это связано с развитием культуры клипового мышления, а также снижением общего уровня </a:t>
            </a:r>
            <a:r>
              <a:rPr lang="ru-RU" dirty="0" smtClean="0"/>
              <a:t>грамотности.            </a:t>
            </a:r>
            <a:endParaRPr lang="ru-RU" dirty="0"/>
          </a:p>
          <a:p>
            <a:r>
              <a:rPr lang="ru-RU" b="1" i="1" dirty="0" smtClean="0"/>
              <a:t>Актуальность</a:t>
            </a:r>
            <a:r>
              <a:rPr lang="ru-RU" i="1" dirty="0" smtClean="0"/>
              <a:t> </a:t>
            </a:r>
            <a:r>
              <a:rPr lang="ru-RU" i="1" dirty="0"/>
              <a:t>темы </a:t>
            </a:r>
            <a:r>
              <a:rPr lang="ru-RU" dirty="0"/>
              <a:t>заключается в том, что одним из признаков литературного языка является наличие норм. Если говорящий не соблюдает языковые нормы в речи, допускает ошибки, то это свидетельствует о его безграмотности и низкой языковой </a:t>
            </a:r>
            <a:r>
              <a:rPr lang="ru-RU" dirty="0" smtClean="0"/>
              <a:t>культуре.</a:t>
            </a:r>
          </a:p>
          <a:p>
            <a:r>
              <a:rPr lang="ru-RU" dirty="0" smtClean="0"/>
              <a:t>Наблюдения показывают, что однотипные нарушения встречаются в речи разных детей, повторяются из поколения в поколение. Следовательно их появление связано с объективными закономерностями, определить которые мы и попытаемся.</a:t>
            </a:r>
          </a:p>
          <a:p>
            <a:r>
              <a:rPr lang="ru-RU" dirty="0"/>
              <a:t>Правильность является главным качеством культуры речи. Правильность речи – это её соответствие нормам литературного языка. Она базируется на твердом фундаменте норм, достаточно полно и последовательно отраженных в грамматиках, справочниках, словарях, учебных пособиях. Литературно правильная речь построена в соответствии с языковыми нормами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Под речевыми ошибками при этом следует понимать любые случаи отклонения от действующих языковых норм.</a:t>
            </a:r>
          </a:p>
          <a:p>
            <a:r>
              <a:rPr lang="ru-RU" dirty="0" smtClean="0"/>
              <a:t>Поэтому я решила привлечь внимание окружающих к данной проблеме.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341" y="5224325"/>
            <a:ext cx="3113902" cy="152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515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8141" y="486032"/>
            <a:ext cx="101325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                                                   Проблема</a:t>
            </a:r>
          </a:p>
          <a:p>
            <a:endParaRPr lang="ru-RU" sz="2000" b="1" dirty="0" smtClean="0"/>
          </a:p>
          <a:p>
            <a:r>
              <a:rPr lang="ru-RU" dirty="0" smtClean="0"/>
              <a:t>          Овладение школьниками русским языком, как правило, сопровождается большим количеством речевых и грамматических ошибок.</a:t>
            </a:r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043" y="1948249"/>
            <a:ext cx="9448800" cy="490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60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52368" y="642551"/>
            <a:ext cx="98771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Цель: </a:t>
            </a:r>
            <a:r>
              <a:rPr lang="ru-RU" dirty="0" smtClean="0"/>
              <a:t>привлечь внимание учащихся, их родителей, учителей к данной проблеме; формировать потребность соблюдать речевые нормы; воспитывать любовь и бережное отношение к родному языку; составить памятку для школьников, способствующую предупреждению и устранению морфологических ошибок</a:t>
            </a:r>
          </a:p>
          <a:p>
            <a:r>
              <a:rPr lang="ru-RU" b="1" dirty="0" smtClean="0"/>
              <a:t>Объект исследования: </a:t>
            </a:r>
            <a:r>
              <a:rPr lang="ru-RU" dirty="0" smtClean="0"/>
              <a:t>типичные морфологические ошибки школьников, причины возникновения этих ошибок, приемы их предупреждения и устранения</a:t>
            </a:r>
          </a:p>
          <a:p>
            <a:r>
              <a:rPr lang="ru-RU" b="1" dirty="0" smtClean="0"/>
              <a:t>Предмет исследования: </a:t>
            </a:r>
            <a:r>
              <a:rPr lang="ru-RU" dirty="0" smtClean="0"/>
              <a:t>слова, в которых наиболее часто нарушаются морфологические нормы</a:t>
            </a:r>
          </a:p>
          <a:p>
            <a:r>
              <a:rPr lang="ru-RU" b="1" dirty="0" smtClean="0"/>
              <a:t>Гипотеза исследования: </a:t>
            </a:r>
            <a:r>
              <a:rPr lang="ru-RU" dirty="0" smtClean="0"/>
              <a:t>уровень культуры речи учащихся повысится, если активно включать их в изучение морфологических норм языка, прививать навык пользования  </a:t>
            </a:r>
            <a:r>
              <a:rPr lang="ru-RU" dirty="0"/>
              <a:t>разного типа словарями - толковыми, орфографическими, словарями синонимов и т. д</a:t>
            </a:r>
            <a:r>
              <a:rPr lang="ru-RU" dirty="0" smtClean="0"/>
              <a:t>., справочниками, учебными пособиями.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535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45492" y="313038"/>
            <a:ext cx="8633254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             </a:t>
            </a:r>
            <a:r>
              <a:rPr lang="ru-RU" sz="2000" b="1" dirty="0" smtClean="0"/>
              <a:t>ЗАДАЧИ</a:t>
            </a:r>
          </a:p>
          <a:p>
            <a:endParaRPr lang="ru-RU" dirty="0"/>
          </a:p>
          <a:p>
            <a:r>
              <a:rPr lang="ru-RU" dirty="0"/>
              <a:t>      1.Изучить литературу по данной теме.</a:t>
            </a:r>
          </a:p>
          <a:p>
            <a:r>
              <a:rPr lang="ru-RU" dirty="0" smtClean="0"/>
              <a:t>      2.Провести </a:t>
            </a:r>
            <a:r>
              <a:rPr lang="ru-RU" dirty="0"/>
              <a:t>социологическое исследование в школе по выявлению </a:t>
            </a:r>
            <a:r>
              <a:rPr lang="ru-RU" dirty="0" smtClean="0"/>
              <a:t>         слов</a:t>
            </a:r>
            <a:r>
              <a:rPr lang="ru-RU" dirty="0"/>
              <a:t>, в которых наиболее часто делают ошибки учащиеся.</a:t>
            </a:r>
          </a:p>
          <a:p>
            <a:r>
              <a:rPr lang="ru-RU" dirty="0" smtClean="0"/>
              <a:t>      2.1Выявить </a:t>
            </a:r>
            <a:r>
              <a:rPr lang="ru-RU" dirty="0"/>
              <a:t>слова-лидеры по ошибкам.</a:t>
            </a:r>
          </a:p>
          <a:p>
            <a:r>
              <a:rPr lang="ru-RU" dirty="0" smtClean="0"/>
              <a:t>      3</a:t>
            </a:r>
            <a:r>
              <a:rPr lang="ru-RU" dirty="0"/>
              <a:t>. </a:t>
            </a:r>
            <a:r>
              <a:rPr lang="ru-RU" dirty="0" smtClean="0"/>
              <a:t> </a:t>
            </a:r>
            <a:r>
              <a:rPr lang="ru-RU" dirty="0"/>
              <a:t>Наметить пути повышения речевой культуры наших одноклассников.</a:t>
            </a:r>
          </a:p>
          <a:p>
            <a:r>
              <a:rPr lang="ru-RU" dirty="0"/>
              <a:t>      </a:t>
            </a:r>
            <a:r>
              <a:rPr lang="ru-RU" dirty="0" smtClean="0"/>
              <a:t>3.1Проводить </a:t>
            </a:r>
            <a:r>
              <a:rPr lang="ru-RU" dirty="0"/>
              <a:t>речевые пятиминутки на уроках русского языка.  Составить </a:t>
            </a:r>
            <a:r>
              <a:rPr lang="ru-RU" dirty="0" smtClean="0"/>
              <a:t>брошюру </a:t>
            </a:r>
            <a:r>
              <a:rPr lang="ru-RU" dirty="0"/>
              <a:t>для </a:t>
            </a:r>
            <a:r>
              <a:rPr lang="ru-RU" dirty="0" smtClean="0"/>
              <a:t>школьников «Морфологические ошибки и пути их устранения».</a:t>
            </a:r>
            <a:endParaRPr lang="ru-RU" dirty="0"/>
          </a:p>
          <a:p>
            <a:r>
              <a:rPr lang="ru-RU" dirty="0"/>
              <a:t>      3.2 Познакомится со словарями.</a:t>
            </a:r>
          </a:p>
        </p:txBody>
      </p:sp>
    </p:spTree>
    <p:extLst>
      <p:ext uri="{BB962C8B-B14F-4D97-AF65-F5344CB8AC3E}">
        <p14:creationId xmlns:p14="http://schemas.microsoft.com/office/powerpoint/2010/main" val="319133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076" y="1"/>
            <a:ext cx="94817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3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23070" y="518984"/>
            <a:ext cx="872387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 </a:t>
            </a:r>
            <a:r>
              <a:rPr lang="ru-RU" sz="2000" b="1" dirty="0" smtClean="0"/>
              <a:t>Первый </a:t>
            </a:r>
            <a:r>
              <a:rPr lang="ru-RU" sz="2000" b="1" dirty="0"/>
              <a:t>этап – </a:t>
            </a:r>
            <a:r>
              <a:rPr lang="ru-RU" sz="2000" b="1" dirty="0" smtClean="0"/>
              <a:t>теоретический</a:t>
            </a:r>
            <a:endParaRPr lang="ru-RU" b="1" dirty="0"/>
          </a:p>
          <a:p>
            <a:r>
              <a:rPr lang="ru-RU" dirty="0"/>
              <a:t>•	</a:t>
            </a:r>
            <a:r>
              <a:rPr lang="ru-RU" dirty="0" smtClean="0"/>
              <a:t>Задача</a:t>
            </a:r>
            <a:endParaRPr lang="ru-RU" dirty="0"/>
          </a:p>
          <a:p>
            <a:r>
              <a:rPr lang="ru-RU" dirty="0" smtClean="0"/>
              <a:t>       Раскрыть </a:t>
            </a:r>
            <a:r>
              <a:rPr lang="ru-RU" dirty="0"/>
              <a:t>содержание понятий «речевые и грамматические ошибки</a:t>
            </a:r>
            <a:r>
              <a:rPr lang="ru-RU" dirty="0" smtClean="0"/>
              <a:t>»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                                                      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7125" y="1556951"/>
            <a:ext cx="9448800" cy="52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7729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879</TotalTime>
  <Words>1201</Words>
  <Application>Microsoft Office PowerPoint</Application>
  <PresentationFormat>Широкоэкранный</PresentationFormat>
  <Paragraphs>150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Century Gothic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55</cp:revision>
  <dcterms:created xsi:type="dcterms:W3CDTF">2024-10-17T14:12:26Z</dcterms:created>
  <dcterms:modified xsi:type="dcterms:W3CDTF">2025-02-03T16:27:59Z</dcterms:modified>
</cp:coreProperties>
</file>