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90329" y="3546693"/>
            <a:ext cx="16384555" cy="2188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6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Синтаксические средства художественной выразительности</a:t>
            </a:r>
            <a:endParaRPr lang="en-US" sz="6200" dirty="0"/>
          </a:p>
        </p:txBody>
      </p:sp>
      <p:sp>
        <p:nvSpPr>
          <p:cNvPr id="4" name="Text 1"/>
          <p:cNvSpPr txBox="1"/>
          <p:nvPr/>
        </p:nvSpPr>
        <p:spPr>
          <a:xfrm>
            <a:off x="1004150" y="6156219"/>
            <a:ext cx="16403216" cy="9164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Изучаем синтаксис, усиливающий литературные тексты.</a:t>
            </a:r>
            <a:endParaRPr lang="en-US" sz="2400" dirty="0"/>
          </a:p>
        </p:txBody>
      </p:sp>
      <p:sp>
        <p:nvSpPr>
          <p:cNvPr id="5" name="Text 2"/>
          <p:cNvSpPr txBox="1"/>
          <p:nvPr/>
        </p:nvSpPr>
        <p:spPr>
          <a:xfrm>
            <a:off x="988775" y="8454676"/>
            <a:ext cx="16365894" cy="561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054699" y="2416202"/>
            <a:ext cx="14182531" cy="6172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Заключительные мысли
</a:t>
            </a:r>
            <a:pPr algn="l" indent="0" marL="0">
              <a:buNone/>
            </a:pPr>
            <a:r>
              <a:rPr lang="en-US" sz="7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Синтаксические средства необходимы для понимания литературы на глубинном уровне, обогащая читательский опыт.</a:t>
            </a:r>
            <a:endParaRPr lang="en-US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00" y="4429"/>
            <a:ext cx="10467900" cy="1039634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82320" y="1457574"/>
            <a:ext cx="7781731" cy="6957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6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Введение в тему</a:t>
            </a:r>
            <a:pPr algn="l" indent="0" marL="0">
              <a:buNone/>
            </a:pPr>
            <a:r>
              <a:rPr lang="en-US" sz="6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3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Синтаксические средства выражают глубину эмоций и оттенков в литературе, усиливая её выразительность и привлекая внимание читателя к авторскому замыслу.</a:t>
            </a:r>
            <a:endParaRPr lang="en-US" sz="6000" dirty="0"/>
          </a:p>
        </p:txBody>
      </p:sp>
      <p:sp>
        <p:nvSpPr>
          <p:cNvPr id="6" name="Text 1"/>
          <p:cNvSpPr txBox="1"/>
          <p:nvPr/>
        </p:nvSpPr>
        <p:spPr>
          <a:xfrm>
            <a:off x="117125" y="9580800"/>
            <a:ext cx="781200" cy="99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84813" y="1428355"/>
            <a:ext cx="14518433" cy="16085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5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Анафора и эпифора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1047751" y="4671450"/>
            <a:ext cx="4572000" cy="3273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Анафора акцентирует внимание на начале каждого предложения, повторяя определенные слова или фразы. Этот приём создаёт ритм, помогая выделить ключевые идеи текста.</a:t>
            </a:r>
            <a:endParaRPr lang="en-US" sz="2500" dirty="0"/>
          </a:p>
        </p:txBody>
      </p:sp>
      <p:sp>
        <p:nvSpPr>
          <p:cNvPr id="5" name="Text 2"/>
          <p:cNvSpPr txBox="1"/>
          <p:nvPr/>
        </p:nvSpPr>
        <p:spPr>
          <a:xfrm>
            <a:off x="6860100" y="4671450"/>
            <a:ext cx="4572000" cy="3254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Эпифора, противоположность анафоры, повторяет слова в концах предложений. Она усиливает запоминаемость концовок, акцентируя внимание на кульминационных моментах повествования.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12856250" y="4671450"/>
            <a:ext cx="4572000" cy="3217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Оба приёма, анафора и эпифора, используются для усиления эмоционального воздействия произведения, помогая читателю глубже воспринять основной посыл.</a:t>
            </a:r>
            <a:endParaRPr lang="en-US" sz="2500" dirty="0"/>
          </a:p>
        </p:txBody>
      </p:sp>
      <p:sp>
        <p:nvSpPr>
          <p:cNvPr id="7" name="Text 4"/>
          <p:cNvSpPr txBox="1"/>
          <p:nvPr/>
        </p:nvSpPr>
        <p:spPr>
          <a:xfrm>
            <a:off x="117125" y="9580800"/>
            <a:ext cx="781200" cy="99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400" y="-17653"/>
            <a:ext cx="10467900" cy="1030433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533937" y="1404912"/>
            <a:ext cx="7987004" cy="73505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Градация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Градация структурирует описание, усиливая драматический эффект. Постепенное изменение интенсивности слов придаёт тексту динамику и экспрессию, начиная с мягкого и переходя к более мощному.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приём часто используется для создания напряжения и постепенного усиления чувств, как в примерах с приближающейся бурей, усиливает эмоциональное впечатление от прочитанного.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17386200" y="9580800"/>
            <a:ext cx="781200" cy="99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73050" y="922775"/>
            <a:ext cx="14537094" cy="14214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5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и контраст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6849175" y="8228025"/>
            <a:ext cx="9434700" cy="15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Контрастирование используется для создания ярких визуальных и эмоциональных образов, чтобы подчеркнуть важные моменты и вызвать глубокий отклик у читателя.</a:t>
            </a:r>
            <a:endParaRPr lang="en-US" sz="2200" dirty="0"/>
          </a:p>
        </p:txBody>
      </p:sp>
      <p:sp>
        <p:nvSpPr>
          <p:cNvPr id="5" name="Text 2"/>
          <p:cNvSpPr txBox="1"/>
          <p:nvPr/>
        </p:nvSpPr>
        <p:spPr>
          <a:xfrm>
            <a:off x="7156875" y="6500725"/>
            <a:ext cx="9434700" cy="15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Сопоставление помогает авторам выразительно описывать противоречивые эмоции и ситуации, углубляя понимание тематических конфликтов.</a:t>
            </a:r>
            <a:endParaRPr lang="en-US" sz="2200" dirty="0"/>
          </a:p>
        </p:txBody>
      </p:sp>
      <p:sp>
        <p:nvSpPr>
          <p:cNvPr id="6" name="Text 3"/>
          <p:cNvSpPr txBox="1"/>
          <p:nvPr/>
        </p:nvSpPr>
        <p:spPr>
          <a:xfrm>
            <a:off x="7481700" y="4883225"/>
            <a:ext cx="9434700" cy="13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Контраст противопоставляет идеи, создавая напряжение и подчеркивая их различия. Это усиливает дихотомию и делает текст более многоуровневым.</a:t>
            </a:r>
            <a:endParaRPr lang="en-US" sz="2200" dirty="0"/>
          </a:p>
        </p:txBody>
      </p:sp>
      <p:sp>
        <p:nvSpPr>
          <p:cNvPr id="7" name="Text 4"/>
          <p:cNvSpPr txBox="1"/>
          <p:nvPr/>
        </p:nvSpPr>
        <p:spPr>
          <a:xfrm>
            <a:off x="7784625" y="3265725"/>
            <a:ext cx="9434700" cy="13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помогает обнаружить сходства между разными понятиями, подчеркивая их общие черты. Это облегчает восприятие сложных идей через знакомые образы.</a:t>
            </a:r>
            <a:endParaRPr lang="en-US" sz="2200" dirty="0"/>
          </a:p>
        </p:txBody>
      </p:sp>
      <p:sp>
        <p:nvSpPr>
          <p:cNvPr id="8" name="Text 5"/>
          <p:cNvSpPr txBox="1"/>
          <p:nvPr/>
        </p:nvSpPr>
        <p:spPr>
          <a:xfrm>
            <a:off x="117125" y="9580800"/>
            <a:ext cx="781200" cy="99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107766" y="1905605"/>
            <a:ext cx="11793894" cy="13279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5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Антитеза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3138925" y="4132667"/>
            <a:ext cx="10521000" cy="177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Антитеза используется для соединения противоположных идей, создавая напряжение и подчеркивая контрасты. Этот приём часто помогает выделить главные мысли и акцентирует внимание на ключевых деталях.</a:t>
            </a:r>
            <a:endParaRPr lang="en-US" sz="2600" dirty="0"/>
          </a:p>
        </p:txBody>
      </p:sp>
      <p:sp>
        <p:nvSpPr>
          <p:cNvPr id="5" name="Text 2"/>
          <p:cNvSpPr txBox="1"/>
          <p:nvPr/>
        </p:nvSpPr>
        <p:spPr>
          <a:xfrm>
            <a:off x="3138925" y="6481356"/>
            <a:ext cx="10521000" cy="177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Примером антитезы может служить использование противоположных понятий в одной фразе. Это создаёт мощное воздействие на восприятие читателя, усиливая драматизм текста.</a:t>
            </a:r>
            <a:endParaRPr lang="en-US" sz="2600" dirty="0"/>
          </a:p>
        </p:txBody>
      </p:sp>
      <p:sp>
        <p:nvSpPr>
          <p:cNvPr id="6" name="Text 3"/>
          <p:cNvSpPr txBox="1"/>
          <p:nvPr/>
        </p:nvSpPr>
        <p:spPr>
          <a:xfrm>
            <a:off x="117125" y="9580800"/>
            <a:ext cx="781200" cy="99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17125" y="9580800"/>
            <a:ext cx="781200" cy="99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000" dirty="0"/>
          </a:p>
        </p:txBody>
      </p:sp>
      <p:sp>
        <p:nvSpPr>
          <p:cNvPr id="4" name="Text 1"/>
          <p:cNvSpPr txBox="1"/>
          <p:nvPr/>
        </p:nvSpPr>
        <p:spPr>
          <a:xfrm>
            <a:off x="2672094" y="3544080"/>
            <a:ext cx="6923314" cy="3553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 век
</a:t>
            </a:r>
            <a:pPr algn="ctr" indent="0" marL="0"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Инверсия стала популярным приёмом в русской литературе.</a:t>
            </a:r>
            <a:pPr algn="ct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 лекций по литературе.</a:t>
            </a:r>
            <a:endParaRPr lang="en-US" sz="6000" dirty="0"/>
          </a:p>
        </p:txBody>
      </p:sp>
      <p:sp>
        <p:nvSpPr>
          <p:cNvPr id="5" name="Text 2"/>
          <p:cNvSpPr txBox="1"/>
          <p:nvPr/>
        </p:nvSpPr>
        <p:spPr>
          <a:xfrm>
            <a:off x="10614225" y="3162699"/>
            <a:ext cx="5747657" cy="4339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Меняя порядок слов, авторы акцентировали важные элементы, что усиливало выразительность текста.</a:t>
            </a:r>
            <a:endParaRPr lang="en-US" sz="2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25" y="3554709"/>
            <a:ext cx="7576200" cy="3353583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725370" y="1513610"/>
            <a:ext cx="7315200" cy="1440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Классификация приемов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117125" y="9580800"/>
            <a:ext cx="781200" cy="99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000" dirty="0"/>
          </a:p>
        </p:txBody>
      </p:sp>
      <p:sp>
        <p:nvSpPr>
          <p:cNvPr id="6" name="Text 2"/>
          <p:cNvSpPr txBox="1"/>
          <p:nvPr/>
        </p:nvSpPr>
        <p:spPr>
          <a:xfrm>
            <a:off x="9764554" y="3643409"/>
            <a:ext cx="7315200" cy="4339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синтаксические средства с описанием и примерами.</a:t>
            </a:r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помогают быстро понять синтаксические средства и их влияние на текст.</a:t>
            </a:r>
            <a:endParaRPr lang="en-US" sz="2500" dirty="0"/>
          </a:p>
        </p:txBody>
      </p:sp>
      <p:sp>
        <p:nvSpPr>
          <p:cNvPr id="7" name="Text 3"/>
          <p:cNvSpPr txBox="1"/>
          <p:nvPr/>
        </p:nvSpPr>
        <p:spPr>
          <a:xfrm>
            <a:off x="1543466" y="8418022"/>
            <a:ext cx="8322906" cy="39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Литература по теории языка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9F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00" y="3843769"/>
            <a:ext cx="711300" cy="7113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100" y="3843769"/>
            <a:ext cx="711300" cy="7113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855" y="7206937"/>
            <a:ext cx="622388" cy="7113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099" y="7206937"/>
            <a:ext cx="711300" cy="7113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581400" y="824899"/>
            <a:ext cx="17093682" cy="1758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5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синтаксиса в литературе</a:t>
            </a:r>
            <a:endParaRPr lang="en-US" sz="5000" dirty="0"/>
          </a:p>
        </p:txBody>
      </p:sp>
      <p:sp>
        <p:nvSpPr>
          <p:cNvPr id="8" name="Text 1"/>
          <p:cNvSpPr txBox="1"/>
          <p:nvPr/>
        </p:nvSpPr>
        <p:spPr>
          <a:xfrm>
            <a:off x="117125" y="9580800"/>
            <a:ext cx="781200" cy="99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000" dirty="0"/>
          </a:p>
        </p:txBody>
      </p:sp>
      <p:sp>
        <p:nvSpPr>
          <p:cNvPr id="9" name="Text 2"/>
          <p:cNvSpPr txBox="1"/>
          <p:nvPr/>
        </p:nvSpPr>
        <p:spPr>
          <a:xfrm>
            <a:off x="2335300" y="3883232"/>
            <a:ext cx="6326155" cy="6546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Выразительность</a:t>
            </a:r>
            <a:endParaRPr lang="en-US" sz="2600" dirty="0"/>
          </a:p>
        </p:txBody>
      </p:sp>
      <p:sp>
        <p:nvSpPr>
          <p:cNvPr id="10" name="Text 3"/>
          <p:cNvSpPr txBox="1"/>
          <p:nvPr/>
        </p:nvSpPr>
        <p:spPr>
          <a:xfrm>
            <a:off x="1306842" y="4911085"/>
            <a:ext cx="7352522" cy="1496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7373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Синтаксис усиливает выразительность текста, позволяя авторам донести сложные идеи и эмоции с помощью структурирования предложений.</a:t>
            </a:r>
            <a:endParaRPr lang="en-US" sz="2000" dirty="0"/>
          </a:p>
        </p:txBody>
      </p:sp>
      <p:sp>
        <p:nvSpPr>
          <p:cNvPr id="11" name="Text 4"/>
          <p:cNvSpPr txBox="1"/>
          <p:nvPr/>
        </p:nvSpPr>
        <p:spPr>
          <a:xfrm>
            <a:off x="10793000" y="3845824"/>
            <a:ext cx="6326155" cy="673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Эмоциональность</a:t>
            </a:r>
            <a:endParaRPr lang="en-US" sz="2600" dirty="0"/>
          </a:p>
        </p:txBody>
      </p:sp>
      <p:sp>
        <p:nvSpPr>
          <p:cNvPr id="12" name="Text 5"/>
          <p:cNvSpPr txBox="1"/>
          <p:nvPr/>
        </p:nvSpPr>
        <p:spPr>
          <a:xfrm>
            <a:off x="9764543" y="4911085"/>
            <a:ext cx="7352522" cy="1477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7373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синтаксических средств помогает выразить эмоциональные состояния, усиливая зрительное и чувственное восприятие произведения.</a:t>
            </a:r>
            <a:endParaRPr lang="en-US" sz="2000" dirty="0"/>
          </a:p>
        </p:txBody>
      </p:sp>
      <p:sp>
        <p:nvSpPr>
          <p:cNvPr id="13" name="Text 6"/>
          <p:cNvSpPr txBox="1"/>
          <p:nvPr/>
        </p:nvSpPr>
        <p:spPr>
          <a:xfrm>
            <a:off x="2335301" y="7227703"/>
            <a:ext cx="6326155" cy="673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</a:t>
            </a:r>
            <a:endParaRPr lang="en-US" sz="2600" dirty="0"/>
          </a:p>
        </p:txBody>
      </p:sp>
      <p:sp>
        <p:nvSpPr>
          <p:cNvPr id="14" name="Text 7"/>
          <p:cNvSpPr txBox="1"/>
          <p:nvPr/>
        </p:nvSpPr>
        <p:spPr>
          <a:xfrm>
            <a:off x="1306840" y="8280853"/>
            <a:ext cx="7352522" cy="1421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7373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Благодаря синтаксису возможен более глубокий литературный анализ, выявляющий замысел и подтекст в произведениях.</a:t>
            </a:r>
            <a:endParaRPr lang="en-US" sz="2000" dirty="0"/>
          </a:p>
        </p:txBody>
      </p:sp>
      <p:sp>
        <p:nvSpPr>
          <p:cNvPr id="15" name="Text 8"/>
          <p:cNvSpPr txBox="1"/>
          <p:nvPr/>
        </p:nvSpPr>
        <p:spPr>
          <a:xfrm>
            <a:off x="10793001" y="7227680"/>
            <a:ext cx="6307494" cy="673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Образование</a:t>
            </a:r>
            <a:endParaRPr lang="en-US" sz="2600" dirty="0"/>
          </a:p>
        </p:txBody>
      </p:sp>
      <p:sp>
        <p:nvSpPr>
          <p:cNvPr id="16" name="Text 9"/>
          <p:cNvSpPr txBox="1"/>
          <p:nvPr/>
        </p:nvSpPr>
        <p:spPr>
          <a:xfrm>
            <a:off x="9764542" y="8280853"/>
            <a:ext cx="7352522" cy="1402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7373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синтаксиса является важной частью образования, способствуя развитию критического мышления и понимания текста.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2025-05-27T14:26:37Z</dcterms:created>
  <dcterms:modified xsi:type="dcterms:W3CDTF">2025-05-27T14:26:37Z</dcterms:modified>
</cp:coreProperties>
</file>