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28625" y="668461"/>
            <a:ext cx="6587412" cy="38997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семьи в нравственном воспитании</a:t>
            </a:r>
            <a:pPr algn="l" indent="0" marL="0">
              <a:buNone/>
            </a:pPr>
            <a:r>
              <a:rPr lang="en-US" sz="32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32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Семья – основа нравственного воспитания через литературу.</a:t>
            </a:r>
            <a:pPr algn="l" indent="0" marL="0">
              <a:buNone/>
            </a:pPr>
            <a:r>
              <a:rPr lang="en-US" sz="32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32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375" y="486500"/>
            <a:ext cx="4383300" cy="430625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44700" y="3425800"/>
            <a:ext cx="35232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Конфликты, описанные в классике, демонстрируют, как семейные проблемы влияют на гармонию общества и личные трагедии.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644700" y="2113100"/>
            <a:ext cx="3523200" cy="75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Гоголевские «Мёртвые души» раскрывают сложные социальные отношения и упор на семейные ценности. Семейные темы выступают против корыстолюбия общества.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644700" y="602625"/>
            <a:ext cx="4385388" cy="10193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Семья и общество в литературе</a:t>
            </a:r>
            <a:endParaRPr lang="en-US" sz="2500" dirty="0"/>
          </a:p>
        </p:txBody>
      </p:sp>
      <p:sp>
        <p:nvSpPr>
          <p:cNvPr id="8" name="Text 3"/>
          <p:cNvSpPr txBox="1"/>
          <p:nvPr/>
        </p:nvSpPr>
        <p:spPr>
          <a:xfrm>
            <a:off x="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95199" y="296825"/>
            <a:ext cx="8553600" cy="101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Поддержка со стороны государства</a:t>
            </a:r>
            <a:endParaRPr lang="en-US" sz="2500" dirty="0"/>
          </a:p>
        </p:txBody>
      </p:sp>
      <p:sp>
        <p:nvSpPr>
          <p:cNvPr id="4" name="Text 1"/>
          <p:cNvSpPr txBox="1"/>
          <p:nvPr/>
        </p:nvSpPr>
        <p:spPr>
          <a:xfrm>
            <a:off x="995175" y="1873374"/>
            <a:ext cx="3470988" cy="1159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Государственные учреждения реализуют инициативы по продвижению семейных ценностей через школьные программы, вовлекая активное участие родителей и педагогов в образовательный процесс.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5227250" y="1864022"/>
            <a:ext cx="3620278" cy="1168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Министерство образования разрабатывает политики, направленные на интеграцию классической литературы в учебные программы, что способствует нравственному воспитанию молодого поколения.</a:t>
            </a:r>
            <a:endParaRPr lang="en-US" sz="1500" dirty="0"/>
          </a:p>
        </p:txBody>
      </p:sp>
      <p:sp>
        <p:nvSpPr>
          <p:cNvPr id="6" name="Text 3"/>
          <p:cNvSpPr txBox="1"/>
          <p:nvPr/>
        </p:nvSpPr>
        <p:spPr>
          <a:xfrm>
            <a:off x="995175" y="3588266"/>
            <a:ext cx="3470988" cy="12437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Культурные обмены на международном уровне формируют платформы для обмена опытом, обогащая образовательные системы и укрепляя позиции семьи как социального института.</a:t>
            </a:r>
            <a:endParaRPr lang="en-US" sz="1500" dirty="0"/>
          </a:p>
        </p:txBody>
      </p:sp>
      <p:sp>
        <p:nvSpPr>
          <p:cNvPr id="7" name="Text 4"/>
          <p:cNvSpPr txBox="1"/>
          <p:nvPr/>
        </p:nvSpPr>
        <p:spPr>
          <a:xfrm>
            <a:off x="861030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9367" y="1425217"/>
            <a:ext cx="4618370" cy="2964526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37650" y="1395787"/>
            <a:ext cx="3769567" cy="29832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Программа показала увеличение вовлечённости среди участников, способствуя нравственному воспитанию и культурному обогащению.</a:t>
            </a:r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Ученики школ демонстрируют наибольший интерес к литературе, что подчеркивает важность раннего включения в программы.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1024955" y="247125"/>
            <a:ext cx="7091265" cy="794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Эффективность образовательных программ</a:t>
            </a:r>
            <a:endParaRPr lang="en-US" sz="2500" dirty="0"/>
          </a:p>
        </p:txBody>
      </p:sp>
      <p:sp>
        <p:nvSpPr>
          <p:cNvPr id="5" name="Text 2"/>
          <p:cNvSpPr txBox="1"/>
          <p:nvPr/>
        </p:nvSpPr>
        <p:spPr>
          <a:xfrm>
            <a:off x="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1400" dirty="0"/>
          </a:p>
        </p:txBody>
      </p:sp>
      <p:sp>
        <p:nvSpPr>
          <p:cNvPr id="6" name="Text 3"/>
          <p:cNvSpPr txBox="1"/>
          <p:nvPr/>
        </p:nvSpPr>
        <p:spPr>
          <a:xfrm>
            <a:off x="4443616" y="4507369"/>
            <a:ext cx="4562669" cy="4395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i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Министерство образования РФ, 2023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95075" y="1158600"/>
            <a:ext cx="4239600" cy="282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4000" b="1" dirty="0">
                <a:solidFill>
                  <a:srgbClr val="F8ECD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80%</a:t>
            </a:r>
            <a:pPr algn="ctr" indent="0" marL="0">
              <a:buNone/>
            </a:pPr>
            <a:r>
              <a:rPr lang="en-US" sz="10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buNone/>
            </a:pPr>
            <a:r>
              <a:rPr lang="en-US" sz="20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учебных программ планируется пересмотреть в ближайшие пять лет для интеграции классической литературы.</a:t>
            </a:r>
            <a:pPr algn="ctr" indent="0" marL="0">
              <a:buNone/>
            </a:pPr>
            <a:r>
              <a:rPr lang="en-US" sz="15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buNone/>
            </a:pPr>
            <a:r>
              <a:rPr lang="en-US" sz="10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Национальный план развития образования, 2023</a:t>
            </a:r>
            <a:endParaRPr lang="en-US" sz="4000" dirty="0"/>
          </a:p>
        </p:txBody>
      </p:sp>
      <p:sp>
        <p:nvSpPr>
          <p:cNvPr id="4" name="Text 1"/>
          <p:cNvSpPr txBox="1"/>
          <p:nvPr/>
        </p:nvSpPr>
        <p:spPr>
          <a:xfrm>
            <a:off x="5095875" y="1428818"/>
            <a:ext cx="3769567" cy="22631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5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Изменения в образовательных программах предполагают более глубокую связь с культурными традициями, способствуя нравственному воспитанию.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78" y="808856"/>
            <a:ext cx="8580300" cy="1918837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34475" y="169812"/>
            <a:ext cx="8444204" cy="5517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Заключительные размышления</a:t>
            </a:r>
            <a:endParaRPr lang="en-US" sz="2500" dirty="0"/>
          </a:p>
        </p:txBody>
      </p:sp>
      <p:sp>
        <p:nvSpPr>
          <p:cNvPr id="6" name="Text 1"/>
          <p:cNvSpPr txBox="1"/>
          <p:nvPr/>
        </p:nvSpPr>
        <p:spPr>
          <a:xfrm>
            <a:off x="597000" y="3899563"/>
            <a:ext cx="3713584" cy="9351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Литература закладывает фундаментальные ценности, формируя нравственный облик личности. Чтение классических произведений укрепляет родственные связи и передаёт моральные устои новым поколениям.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454800" y="3055688"/>
            <a:ext cx="3999300" cy="406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литературы в семье</a:t>
            </a:r>
            <a:endParaRPr lang="en-US" sz="1500" dirty="0"/>
          </a:p>
        </p:txBody>
      </p:sp>
      <p:sp>
        <p:nvSpPr>
          <p:cNvPr id="8" name="Text 3"/>
          <p:cNvSpPr txBox="1"/>
          <p:nvPr/>
        </p:nvSpPr>
        <p:spPr>
          <a:xfrm>
            <a:off x="4755450" y="3055688"/>
            <a:ext cx="3999300" cy="406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Поддержка образовательных инициатив</a:t>
            </a:r>
            <a:endParaRPr lang="en-US" sz="1500" dirty="0"/>
          </a:p>
        </p:txBody>
      </p:sp>
      <p:sp>
        <p:nvSpPr>
          <p:cNvPr id="9" name="Text 4"/>
          <p:cNvSpPr txBox="1"/>
          <p:nvPr/>
        </p:nvSpPr>
        <p:spPr>
          <a:xfrm>
            <a:off x="4897650" y="3899563"/>
            <a:ext cx="3713584" cy="925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Образовательные стратегии должны учитывать важность культуры в воспитательном процессе. Совместные усилия государства и педагогов помогут создать устойчивые программы.</a:t>
            </a:r>
            <a:endParaRPr lang="en-US" sz="1200" dirty="0"/>
          </a:p>
        </p:txBody>
      </p:sp>
      <p:sp>
        <p:nvSpPr>
          <p:cNvPr id="10" name="Text 5"/>
          <p:cNvSpPr txBox="1"/>
          <p:nvPr/>
        </p:nvSpPr>
        <p:spPr>
          <a:xfrm>
            <a:off x="0" y="4822700"/>
            <a:ext cx="534600" cy="30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86450" y="1258750"/>
            <a:ext cx="6589200" cy="322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Важность литературы для будущего
</a:t>
            </a:r>
            <a:pPr algn="l" indent="0" marL="0">
              <a:buNone/>
            </a:pPr>
            <a:r>
              <a:rPr lang="en-US" sz="32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Классическая русская литература остаётся ключевым элементом нравственного воспитания. Она укрепляет семейные устои, развивает личность и подчеркивает значимость образования. Необходимо продолжать её интеграцию в программы.</a:t>
            </a: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705" y="0"/>
            <a:ext cx="475171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400" dirty="0"/>
          </a:p>
        </p:txBody>
      </p:sp>
      <p:sp>
        <p:nvSpPr>
          <p:cNvPr id="6" name="Text 1"/>
          <p:cNvSpPr txBox="1"/>
          <p:nvPr/>
        </p:nvSpPr>
        <p:spPr>
          <a:xfrm>
            <a:off x="245225" y="673185"/>
            <a:ext cx="4133461" cy="37874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Цель и задачи презентации</a:t>
            </a:r>
            <a:pPr algn="l" indent="0" marL="0">
              <a:buNone/>
            </a:pPr>
            <a:r>
              <a:rPr lang="en-US" sz="28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Изучение значимости семьи в литературе, направляя внимание на её влияние на развитие нравственных ценностей молодёжи через классическую литературу.</a:t>
            </a:r>
            <a:endParaRPr lang="en-US" sz="2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911007" y="2047436"/>
            <a:ext cx="3694922" cy="953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Семья передаёт культурные нормы и ценности, формируя основу социальных взаимодействий и объединяя поколения.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4918531" y="4085385"/>
            <a:ext cx="3694922" cy="832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Укрепляет устойчивость личности, обеспечивая стабильность и уверенность через личные и социальные связи.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288150" y="3070738"/>
            <a:ext cx="3694922" cy="9632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Она предоставляет психологическую поддержку, помогая членам семьи развиваться и адаптироваться в обществе.</a:t>
            </a:r>
            <a:endParaRPr lang="en-US" sz="1200" dirty="0"/>
          </a:p>
        </p:txBody>
      </p:sp>
      <p:sp>
        <p:nvSpPr>
          <p:cNvPr id="6" name="Text 3"/>
          <p:cNvSpPr txBox="1"/>
          <p:nvPr/>
        </p:nvSpPr>
        <p:spPr>
          <a:xfrm>
            <a:off x="288150" y="600845"/>
            <a:ext cx="8565502" cy="6639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Семья как социальный институт</a:t>
            </a:r>
            <a:endParaRPr lang="en-US" sz="2500" dirty="0"/>
          </a:p>
        </p:txBody>
      </p:sp>
      <p:sp>
        <p:nvSpPr>
          <p:cNvPr id="7" name="Text 4"/>
          <p:cNvSpPr txBox="1"/>
          <p:nvPr/>
        </p:nvSpPr>
        <p:spPr>
          <a:xfrm>
            <a:off x="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0" y="456755"/>
            <a:ext cx="4273420" cy="4223341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714400" y="2244350"/>
            <a:ext cx="3990600" cy="87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Произведения Толстого исследуют мораль и общественные нормы, отражая эпохальные культурные изменения.</a:t>
            </a:r>
            <a:endParaRPr lang="en-US" sz="1300" dirty="0"/>
          </a:p>
        </p:txBody>
      </p:sp>
      <p:sp>
        <p:nvSpPr>
          <p:cNvPr id="6" name="Text 1"/>
          <p:cNvSpPr txBox="1"/>
          <p:nvPr/>
        </p:nvSpPr>
        <p:spPr>
          <a:xfrm>
            <a:off x="4584200" y="577406"/>
            <a:ext cx="4264090" cy="12063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Нравственное воспитание в литературе</a:t>
            </a:r>
            <a:endParaRPr lang="en-US" sz="2500" dirty="0"/>
          </a:p>
        </p:txBody>
      </p:sp>
      <p:sp>
        <p:nvSpPr>
          <p:cNvPr id="7" name="Text 2"/>
          <p:cNvSpPr txBox="1"/>
          <p:nvPr/>
        </p:nvSpPr>
        <p:spPr>
          <a:xfrm>
            <a:off x="4714400" y="3692150"/>
            <a:ext cx="3990600" cy="87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Литература, как «Анна Каренина», иллюстрирует влияние личных решений на семью и общество.</a:t>
            </a:r>
            <a:endParaRPr lang="en-US" sz="1300" dirty="0"/>
          </a:p>
        </p:txBody>
      </p:sp>
      <p:sp>
        <p:nvSpPr>
          <p:cNvPr id="8" name="Text 3"/>
          <p:cNvSpPr txBox="1"/>
          <p:nvPr/>
        </p:nvSpPr>
        <p:spPr>
          <a:xfrm>
            <a:off x="-90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9367" y="1425217"/>
            <a:ext cx="4618370" cy="2964526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37650" y="1395787"/>
            <a:ext cx="3769567" cy="29832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Литература имеет значительное влияние на формирование этических норм в молодёжи.</a:t>
            </a:r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78% школьников развивают моральные ценности через литературу.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1024955" y="247125"/>
            <a:ext cx="7091265" cy="7949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литературы на молодёжь</a:t>
            </a:r>
            <a:endParaRPr lang="en-US" sz="2500" dirty="0"/>
          </a:p>
        </p:txBody>
      </p:sp>
      <p:sp>
        <p:nvSpPr>
          <p:cNvPr id="5" name="Text 2"/>
          <p:cNvSpPr txBox="1"/>
          <p:nvPr/>
        </p:nvSpPr>
        <p:spPr>
          <a:xfrm>
            <a:off x="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400" dirty="0"/>
          </a:p>
        </p:txBody>
      </p:sp>
      <p:sp>
        <p:nvSpPr>
          <p:cNvPr id="6" name="Text 3"/>
          <p:cNvSpPr txBox="1"/>
          <p:nvPr/>
        </p:nvSpPr>
        <p:spPr>
          <a:xfrm>
            <a:off x="4443616" y="4507369"/>
            <a:ext cx="4562669" cy="4395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i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Исследование института образования, 2023.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09300" y="143282"/>
            <a:ext cx="7800392" cy="8790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Примеры литературных героев</a:t>
            </a:r>
            <a:endParaRPr lang="en-US" sz="2500" dirty="0"/>
          </a:p>
        </p:txBody>
      </p:sp>
      <p:sp>
        <p:nvSpPr>
          <p:cNvPr id="4" name="Text 1"/>
          <p:cNvSpPr txBox="1"/>
          <p:nvPr/>
        </p:nvSpPr>
        <p:spPr>
          <a:xfrm>
            <a:off x="696250" y="1328179"/>
            <a:ext cx="2491273" cy="9071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Пьер Безухов символизирует личностный рост и стремление к благородству в конфликтных ситуациях.</a:t>
            </a:r>
            <a:endParaRPr lang="en-US" sz="1100" dirty="0"/>
          </a:p>
        </p:txBody>
      </p:sp>
      <p:sp>
        <p:nvSpPr>
          <p:cNvPr id="5" name="Text 2"/>
          <p:cNvSpPr txBox="1"/>
          <p:nvPr/>
        </p:nvSpPr>
        <p:spPr>
          <a:xfrm>
            <a:off x="5840675" y="1949388"/>
            <a:ext cx="2491273" cy="9164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Анна Каренина демонстрирует сложность моральных выборов и последствия легкомысленных решений.</a:t>
            </a:r>
            <a:endParaRPr lang="en-US" sz="1100" dirty="0"/>
          </a:p>
        </p:txBody>
      </p:sp>
      <p:sp>
        <p:nvSpPr>
          <p:cNvPr id="6" name="Text 3"/>
          <p:cNvSpPr txBox="1"/>
          <p:nvPr/>
        </p:nvSpPr>
        <p:spPr>
          <a:xfrm>
            <a:off x="696250" y="3187181"/>
            <a:ext cx="2491273" cy="9071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Плюшкин, персонаж отрицательный, воплощает проблемы жадности и замкнутости.</a:t>
            </a:r>
            <a:endParaRPr lang="en-US" sz="1100" dirty="0"/>
          </a:p>
        </p:txBody>
      </p:sp>
      <p:sp>
        <p:nvSpPr>
          <p:cNvPr id="7" name="Text 4"/>
          <p:cNvSpPr txBox="1"/>
          <p:nvPr/>
        </p:nvSpPr>
        <p:spPr>
          <a:xfrm>
            <a:off x="5840675" y="3860880"/>
            <a:ext cx="2491273" cy="9164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Герои Толстого подчёркивают значимость семейной устойчивости и искренности в человеческих отношениях.</a:t>
            </a:r>
            <a:endParaRPr lang="en-US" sz="1100" dirty="0"/>
          </a:p>
        </p:txBody>
      </p:sp>
      <p:sp>
        <p:nvSpPr>
          <p:cNvPr id="8" name="Text 5"/>
          <p:cNvSpPr txBox="1"/>
          <p:nvPr/>
        </p:nvSpPr>
        <p:spPr>
          <a:xfrm>
            <a:off x="-90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" y="0"/>
            <a:ext cx="4113795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340100" y="947675"/>
            <a:ext cx="4479600" cy="3619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Семейные традиции и литература
</a:t>
            </a:r>
            <a:pPr algn="l" indent="0" marL="0">
              <a:buNone/>
            </a:pPr>
            <a:r>
              <a:rPr lang="en-US" sz="1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Чехов: обычаи и ценности
</a:t>
            </a:r>
            <a:pPr algn="l" indent="0" marL="0">
              <a:buNone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Чехов изображает повседневные традиции как базис человеческих отношений, что укрепляет семейные устои.
</a:t>
            </a:r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1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Достоевский: нравственное искушение
</a:t>
            </a:r>
            <a:pPr algn="l" indent="0" marL="0">
              <a:buNone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Достоевский исследует нравственные дилеммы, вызывая дискуссии о нравственности через семейные конфликты.</a:t>
            </a:r>
            <a:endParaRPr lang="en-US" sz="2500" dirty="0"/>
          </a:p>
        </p:txBody>
      </p:sp>
      <p:sp>
        <p:nvSpPr>
          <p:cNvPr id="6" name="Text 1"/>
          <p:cNvSpPr txBox="1"/>
          <p:nvPr/>
        </p:nvSpPr>
        <p:spPr>
          <a:xfrm>
            <a:off x="861030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9225" y="2026738"/>
            <a:ext cx="4614900" cy="2117425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37650" y="1842250"/>
            <a:ext cx="3770400" cy="248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Сопоставление сюжетных линий и моральных уроков из классики.</a:t>
            </a:r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Классика учит ответственности и моральной целесообразности через конфликт и разрешение.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1024955" y="310987"/>
            <a:ext cx="7091265" cy="813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сюжета и морали</a:t>
            </a:r>
            <a:endParaRPr lang="en-US" sz="2500" dirty="0"/>
          </a:p>
        </p:txBody>
      </p:sp>
      <p:sp>
        <p:nvSpPr>
          <p:cNvPr id="5" name="Text 2"/>
          <p:cNvSpPr txBox="1"/>
          <p:nvPr/>
        </p:nvSpPr>
        <p:spPr>
          <a:xfrm>
            <a:off x="4415625" y="4797275"/>
            <a:ext cx="45621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i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Классическая русская литература</a:t>
            </a:r>
            <a:endParaRPr lang="en-US" sz="1000" dirty="0"/>
          </a:p>
        </p:txBody>
      </p:sp>
      <p:sp>
        <p:nvSpPr>
          <p:cNvPr id="6" name="Text 3"/>
          <p:cNvSpPr txBox="1"/>
          <p:nvPr/>
        </p:nvSpPr>
        <p:spPr>
          <a:xfrm>
            <a:off x="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8E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05170" y="1601963"/>
            <a:ext cx="3508310" cy="11409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Включение классической литературы способствует развитию этических и социальных навыков у учащихся.</a:t>
            </a:r>
            <a:endParaRPr lang="en-US" sz="1100" dirty="0"/>
          </a:p>
        </p:txBody>
      </p:sp>
      <p:sp>
        <p:nvSpPr>
          <p:cNvPr id="4" name="Text 1"/>
          <p:cNvSpPr txBox="1"/>
          <p:nvPr/>
        </p:nvSpPr>
        <p:spPr>
          <a:xfrm>
            <a:off x="714500" y="3603759"/>
            <a:ext cx="3498980" cy="115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Процесс анализа произведений стимулирует критическое мышление и способность к сочувствию.</a:t>
            </a:r>
            <a:endParaRPr lang="en-US" sz="1100" dirty="0"/>
          </a:p>
        </p:txBody>
      </p:sp>
      <p:sp>
        <p:nvSpPr>
          <p:cNvPr id="5" name="Text 2"/>
          <p:cNvSpPr txBox="1"/>
          <p:nvPr/>
        </p:nvSpPr>
        <p:spPr>
          <a:xfrm>
            <a:off x="4926658" y="1601963"/>
            <a:ext cx="3508310" cy="11409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Литературные программы развивают у молодёжи уважение к культурному наследию через чтение и обсуждение.</a:t>
            </a:r>
            <a:endParaRPr lang="en-US" sz="1100" dirty="0"/>
          </a:p>
        </p:txBody>
      </p:sp>
      <p:sp>
        <p:nvSpPr>
          <p:cNvPr id="6" name="Text 3"/>
          <p:cNvSpPr txBox="1"/>
          <p:nvPr/>
        </p:nvSpPr>
        <p:spPr>
          <a:xfrm>
            <a:off x="295199" y="123125"/>
            <a:ext cx="8553600" cy="63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5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на образовательный процесс</a:t>
            </a:r>
            <a:endParaRPr lang="en-US" sz="2500" dirty="0"/>
          </a:p>
        </p:txBody>
      </p:sp>
      <p:sp>
        <p:nvSpPr>
          <p:cNvPr id="7" name="Text 4"/>
          <p:cNvSpPr txBox="1"/>
          <p:nvPr/>
        </p:nvSpPr>
        <p:spPr>
          <a:xfrm>
            <a:off x="4935989" y="3603747"/>
            <a:ext cx="3489649" cy="1159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Образовательные инициативы поддерживают социальную активность, вовлекая молодёжь в обсуждение.</a:t>
            </a:r>
            <a:endParaRPr lang="en-US" sz="1100" dirty="0"/>
          </a:p>
        </p:txBody>
      </p:sp>
      <p:sp>
        <p:nvSpPr>
          <p:cNvPr id="8" name="Text 5"/>
          <p:cNvSpPr txBox="1"/>
          <p:nvPr/>
        </p:nvSpPr>
        <p:spPr>
          <a:xfrm>
            <a:off x="8610300" y="4822700"/>
            <a:ext cx="534600" cy="30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6B4D4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2025-05-27T15:26:41Z</dcterms:created>
  <dcterms:modified xsi:type="dcterms:W3CDTF">2025-05-27T15:26:41Z</dcterms:modified>
</cp:coreProperties>
</file>