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4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1A004-DD66-464F-85B7-D126806598CB}" type="doc">
      <dgm:prSet loTypeId="urn:microsoft.com/office/officeart/2005/8/layout/radial4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E7DF470-D4F3-477F-906D-BFAF7DC5EE92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9D780B58-0AE6-4E43-9646-C6E57D1FA584}" type="parTrans" cxnId="{70805126-CE20-4B39-B85F-5317724D09A4}">
      <dgm:prSet/>
      <dgm:spPr/>
      <dgm:t>
        <a:bodyPr/>
        <a:lstStyle/>
        <a:p>
          <a:endParaRPr lang="ru-RU"/>
        </a:p>
      </dgm:t>
    </dgm:pt>
    <dgm:pt modelId="{B00CB977-8192-49E9-9654-CDA653C8BFEB}" type="sibTrans" cxnId="{70805126-CE20-4B39-B85F-5317724D09A4}">
      <dgm:prSet/>
      <dgm:spPr/>
      <dgm:t>
        <a:bodyPr/>
        <a:lstStyle/>
        <a:p>
          <a:endParaRPr lang="ru-RU"/>
        </a:p>
      </dgm:t>
    </dgm:pt>
    <dgm:pt modelId="{C6A4E6FD-8590-414E-B22D-35CE5E40F719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C18F0FAB-2B15-45B5-AF35-1C1F222E7A70}" type="parTrans" cxnId="{90EA66DE-D9C9-4ACF-BAFE-72D68C4B5369}">
      <dgm:prSet/>
      <dgm:spPr/>
      <dgm:t>
        <a:bodyPr/>
        <a:lstStyle/>
        <a:p>
          <a:endParaRPr lang="ru-RU"/>
        </a:p>
      </dgm:t>
    </dgm:pt>
    <dgm:pt modelId="{31184C45-942A-48AD-839E-A8A8C46F9033}" type="sibTrans" cxnId="{90EA66DE-D9C9-4ACF-BAFE-72D68C4B5369}">
      <dgm:prSet/>
      <dgm:spPr/>
      <dgm:t>
        <a:bodyPr/>
        <a:lstStyle/>
        <a:p>
          <a:endParaRPr lang="ru-RU"/>
        </a:p>
      </dgm:t>
    </dgm:pt>
    <dgm:pt modelId="{6F28695C-09D4-48FB-9D3F-C742BEC72273}">
      <dgm:prSet phldrT="[Текст]"/>
      <dgm:spPr/>
      <dgm:t>
        <a:bodyPr/>
        <a:lstStyle/>
        <a:p>
          <a:r>
            <a:rPr lang="ru-RU" dirty="0" smtClean="0"/>
            <a:t>Педагоги </a:t>
          </a:r>
          <a:endParaRPr lang="ru-RU" dirty="0"/>
        </a:p>
      </dgm:t>
    </dgm:pt>
    <dgm:pt modelId="{2B7BE7B9-08A1-4243-932C-09F1B39810E4}" type="parTrans" cxnId="{40E80A5E-0693-49DD-B96A-14ED29DA29CF}">
      <dgm:prSet/>
      <dgm:spPr/>
      <dgm:t>
        <a:bodyPr/>
        <a:lstStyle/>
        <a:p>
          <a:endParaRPr lang="ru-RU"/>
        </a:p>
      </dgm:t>
    </dgm:pt>
    <dgm:pt modelId="{01D79949-6AB4-47EA-B625-7581CB35ED44}" type="sibTrans" cxnId="{40E80A5E-0693-49DD-B96A-14ED29DA29CF}">
      <dgm:prSet/>
      <dgm:spPr/>
      <dgm:t>
        <a:bodyPr/>
        <a:lstStyle/>
        <a:p>
          <a:endParaRPr lang="ru-RU"/>
        </a:p>
      </dgm:t>
    </dgm:pt>
    <dgm:pt modelId="{2C178F37-99F8-4800-80C6-7BEFAD329EFB}">
      <dgm:prSet phldrT="[Текст]"/>
      <dgm:spPr/>
      <dgm:t>
        <a:bodyPr/>
        <a:lstStyle/>
        <a:p>
          <a:r>
            <a:rPr lang="ru-RU" dirty="0" smtClean="0"/>
            <a:t>Дети </a:t>
          </a:r>
          <a:endParaRPr lang="ru-RU" dirty="0"/>
        </a:p>
      </dgm:t>
    </dgm:pt>
    <dgm:pt modelId="{12014378-1F55-4758-B27D-E307C68A33C0}" type="parTrans" cxnId="{570A2D0A-F5B3-416F-BA48-5DBF47BC87E3}">
      <dgm:prSet/>
      <dgm:spPr/>
      <dgm:t>
        <a:bodyPr/>
        <a:lstStyle/>
        <a:p>
          <a:endParaRPr lang="ru-RU"/>
        </a:p>
      </dgm:t>
    </dgm:pt>
    <dgm:pt modelId="{E5EFE01B-1360-4D23-B248-E5F1823B6D09}" type="sibTrans" cxnId="{570A2D0A-F5B3-416F-BA48-5DBF47BC87E3}">
      <dgm:prSet/>
      <dgm:spPr/>
      <dgm:t>
        <a:bodyPr/>
        <a:lstStyle/>
        <a:p>
          <a:endParaRPr lang="ru-RU"/>
        </a:p>
      </dgm:t>
    </dgm:pt>
    <dgm:pt modelId="{6C944134-D2F7-4D49-83A4-62D518627F7A}" type="pres">
      <dgm:prSet presAssocID="{E671A004-DD66-464F-85B7-D126806598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1A7C5-4796-4866-B6B8-6F0ECECB837E}" type="pres">
      <dgm:prSet presAssocID="{2E7DF470-D4F3-477F-906D-BFAF7DC5EE92}" presName="centerShape" presStyleLbl="node0" presStyleIdx="0" presStyleCnt="1"/>
      <dgm:spPr/>
      <dgm:t>
        <a:bodyPr/>
        <a:lstStyle/>
        <a:p>
          <a:endParaRPr lang="ru-RU"/>
        </a:p>
      </dgm:t>
    </dgm:pt>
    <dgm:pt modelId="{0284EA4F-1D85-44FE-B8A2-AADCC2DEF942}" type="pres">
      <dgm:prSet presAssocID="{C18F0FAB-2B15-45B5-AF35-1C1F222E7A7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C013B57-F739-42D0-8D48-650BD43CFFB1}" type="pres">
      <dgm:prSet presAssocID="{C6A4E6FD-8590-414E-B22D-35CE5E40F7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16C82-EBD0-4CE1-8DFB-14D550FAA2C7}" type="pres">
      <dgm:prSet presAssocID="{2B7BE7B9-08A1-4243-932C-09F1B39810E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8FD9D46-B76D-43BB-BC58-AE60386ECFB1}" type="pres">
      <dgm:prSet presAssocID="{6F28695C-09D4-48FB-9D3F-C742BEC7227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4A718-80D0-486A-A72C-607A685DB9E5}" type="pres">
      <dgm:prSet presAssocID="{12014378-1F55-4758-B27D-E307C68A33C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ADF5489-54FA-4550-936E-0B7807D45CE8}" type="pres">
      <dgm:prSet presAssocID="{2C178F37-99F8-4800-80C6-7BEFAD329E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CA2456-A7F7-4CF2-8EAF-5A46D7DD393B}" type="presOf" srcId="{2E7DF470-D4F3-477F-906D-BFAF7DC5EE92}" destId="{C8E1A7C5-4796-4866-B6B8-6F0ECECB837E}" srcOrd="0" destOrd="0" presId="urn:microsoft.com/office/officeart/2005/8/layout/radial4"/>
    <dgm:cxn modelId="{1DBE2CCF-D082-42A2-9371-FE1C5EDB61C8}" type="presOf" srcId="{C6A4E6FD-8590-414E-B22D-35CE5E40F719}" destId="{2C013B57-F739-42D0-8D48-650BD43CFFB1}" srcOrd="0" destOrd="0" presId="urn:microsoft.com/office/officeart/2005/8/layout/radial4"/>
    <dgm:cxn modelId="{31486700-37B1-4F75-8F7C-BA9BB2889FAF}" type="presOf" srcId="{2C178F37-99F8-4800-80C6-7BEFAD329EFB}" destId="{1ADF5489-54FA-4550-936E-0B7807D45CE8}" srcOrd="0" destOrd="0" presId="urn:microsoft.com/office/officeart/2005/8/layout/radial4"/>
    <dgm:cxn modelId="{CE5CB1EE-3AF0-4213-A2A6-DF5110D19EEA}" type="presOf" srcId="{12014378-1F55-4758-B27D-E307C68A33C0}" destId="{E2F4A718-80D0-486A-A72C-607A685DB9E5}" srcOrd="0" destOrd="0" presId="urn:microsoft.com/office/officeart/2005/8/layout/radial4"/>
    <dgm:cxn modelId="{40E80A5E-0693-49DD-B96A-14ED29DA29CF}" srcId="{2E7DF470-D4F3-477F-906D-BFAF7DC5EE92}" destId="{6F28695C-09D4-48FB-9D3F-C742BEC72273}" srcOrd="1" destOrd="0" parTransId="{2B7BE7B9-08A1-4243-932C-09F1B39810E4}" sibTransId="{01D79949-6AB4-47EA-B625-7581CB35ED44}"/>
    <dgm:cxn modelId="{570A2D0A-F5B3-416F-BA48-5DBF47BC87E3}" srcId="{2E7DF470-D4F3-477F-906D-BFAF7DC5EE92}" destId="{2C178F37-99F8-4800-80C6-7BEFAD329EFB}" srcOrd="2" destOrd="0" parTransId="{12014378-1F55-4758-B27D-E307C68A33C0}" sibTransId="{E5EFE01B-1360-4D23-B248-E5F1823B6D09}"/>
    <dgm:cxn modelId="{46D38DC0-3238-4B7B-A719-D7440C65DCFD}" type="presOf" srcId="{E671A004-DD66-464F-85B7-D126806598CB}" destId="{6C944134-D2F7-4D49-83A4-62D518627F7A}" srcOrd="0" destOrd="0" presId="urn:microsoft.com/office/officeart/2005/8/layout/radial4"/>
    <dgm:cxn modelId="{E4AB106F-37E3-4565-A6A4-976970A5D865}" type="presOf" srcId="{C18F0FAB-2B15-45B5-AF35-1C1F222E7A70}" destId="{0284EA4F-1D85-44FE-B8A2-AADCC2DEF942}" srcOrd="0" destOrd="0" presId="urn:microsoft.com/office/officeart/2005/8/layout/radial4"/>
    <dgm:cxn modelId="{90EA66DE-D9C9-4ACF-BAFE-72D68C4B5369}" srcId="{2E7DF470-D4F3-477F-906D-BFAF7DC5EE92}" destId="{C6A4E6FD-8590-414E-B22D-35CE5E40F719}" srcOrd="0" destOrd="0" parTransId="{C18F0FAB-2B15-45B5-AF35-1C1F222E7A70}" sibTransId="{31184C45-942A-48AD-839E-A8A8C46F9033}"/>
    <dgm:cxn modelId="{20119379-6ABD-455D-A527-3BC95CE40171}" type="presOf" srcId="{2B7BE7B9-08A1-4243-932C-09F1B39810E4}" destId="{5E916C82-EBD0-4CE1-8DFB-14D550FAA2C7}" srcOrd="0" destOrd="0" presId="urn:microsoft.com/office/officeart/2005/8/layout/radial4"/>
    <dgm:cxn modelId="{BBCA347C-3C3E-4478-A6E4-8DA367FBD501}" type="presOf" srcId="{6F28695C-09D4-48FB-9D3F-C742BEC72273}" destId="{28FD9D46-B76D-43BB-BC58-AE60386ECFB1}" srcOrd="0" destOrd="0" presId="urn:microsoft.com/office/officeart/2005/8/layout/radial4"/>
    <dgm:cxn modelId="{70805126-CE20-4B39-B85F-5317724D09A4}" srcId="{E671A004-DD66-464F-85B7-D126806598CB}" destId="{2E7DF470-D4F3-477F-906D-BFAF7DC5EE92}" srcOrd="0" destOrd="0" parTransId="{9D780B58-0AE6-4E43-9646-C6E57D1FA584}" sibTransId="{B00CB977-8192-49E9-9654-CDA653C8BFEB}"/>
    <dgm:cxn modelId="{BD644732-FEB6-41A7-84D3-DE8D65A8C0DB}" type="presParOf" srcId="{6C944134-D2F7-4D49-83A4-62D518627F7A}" destId="{C8E1A7C5-4796-4866-B6B8-6F0ECECB837E}" srcOrd="0" destOrd="0" presId="urn:microsoft.com/office/officeart/2005/8/layout/radial4"/>
    <dgm:cxn modelId="{3F536E69-FE52-406C-9B51-16060A591513}" type="presParOf" srcId="{6C944134-D2F7-4D49-83A4-62D518627F7A}" destId="{0284EA4F-1D85-44FE-B8A2-AADCC2DEF942}" srcOrd="1" destOrd="0" presId="urn:microsoft.com/office/officeart/2005/8/layout/radial4"/>
    <dgm:cxn modelId="{64CF5AE3-672B-401D-BB22-60FFB1108197}" type="presParOf" srcId="{6C944134-D2F7-4D49-83A4-62D518627F7A}" destId="{2C013B57-F739-42D0-8D48-650BD43CFFB1}" srcOrd="2" destOrd="0" presId="urn:microsoft.com/office/officeart/2005/8/layout/radial4"/>
    <dgm:cxn modelId="{4192AF30-0C97-4918-BDB6-BDF4C478A147}" type="presParOf" srcId="{6C944134-D2F7-4D49-83A4-62D518627F7A}" destId="{5E916C82-EBD0-4CE1-8DFB-14D550FAA2C7}" srcOrd="3" destOrd="0" presId="urn:microsoft.com/office/officeart/2005/8/layout/radial4"/>
    <dgm:cxn modelId="{87C99AE7-3CD2-4CE1-8C32-60A8942CC9AA}" type="presParOf" srcId="{6C944134-D2F7-4D49-83A4-62D518627F7A}" destId="{28FD9D46-B76D-43BB-BC58-AE60386ECFB1}" srcOrd="4" destOrd="0" presId="urn:microsoft.com/office/officeart/2005/8/layout/radial4"/>
    <dgm:cxn modelId="{5CCF4330-5FF7-4480-B513-AA9DCAC27A94}" type="presParOf" srcId="{6C944134-D2F7-4D49-83A4-62D518627F7A}" destId="{E2F4A718-80D0-486A-A72C-607A685DB9E5}" srcOrd="5" destOrd="0" presId="urn:microsoft.com/office/officeart/2005/8/layout/radial4"/>
    <dgm:cxn modelId="{4C162380-54EC-4E67-9B4D-2F2741CA74A0}" type="presParOf" srcId="{6C944134-D2F7-4D49-83A4-62D518627F7A}" destId="{1ADF5489-54FA-4550-936E-0B7807D45C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E1A7C5-4796-4866-B6B8-6F0ECECB837E}">
      <dsp:nvSpPr>
        <dsp:cNvPr id="0" name=""/>
        <dsp:cNvSpPr/>
      </dsp:nvSpPr>
      <dsp:spPr>
        <a:xfrm>
          <a:off x="3125485" y="3505601"/>
          <a:ext cx="2588228" cy="2588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Ребенок</a:t>
          </a:r>
          <a:endParaRPr lang="ru-RU" sz="3900" kern="1200" dirty="0"/>
        </a:p>
      </dsp:txBody>
      <dsp:txXfrm>
        <a:off x="3125485" y="3505601"/>
        <a:ext cx="2588228" cy="2588228"/>
      </dsp:txXfrm>
    </dsp:sp>
    <dsp:sp modelId="{0284EA4F-1D85-44FE-B8A2-AADCC2DEF942}">
      <dsp:nvSpPr>
        <dsp:cNvPr id="0" name=""/>
        <dsp:cNvSpPr/>
      </dsp:nvSpPr>
      <dsp:spPr>
        <a:xfrm rot="12900000">
          <a:off x="1080011" y="2926193"/>
          <a:ext cx="2381309" cy="737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013B57-F739-42D0-8D48-650BD43CFFB1}">
      <dsp:nvSpPr>
        <dsp:cNvPr id="0" name=""/>
        <dsp:cNvSpPr/>
      </dsp:nvSpPr>
      <dsp:spPr>
        <a:xfrm>
          <a:off x="65930" y="1628557"/>
          <a:ext cx="2458816" cy="19670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Родители</a:t>
          </a:r>
          <a:endParaRPr lang="ru-RU" sz="4200" kern="1200" dirty="0"/>
        </a:p>
      </dsp:txBody>
      <dsp:txXfrm>
        <a:off x="65930" y="1628557"/>
        <a:ext cx="2458816" cy="1967053"/>
      </dsp:txXfrm>
    </dsp:sp>
    <dsp:sp modelId="{5E916C82-EBD0-4CE1-8DFB-14D550FAA2C7}">
      <dsp:nvSpPr>
        <dsp:cNvPr id="0" name=""/>
        <dsp:cNvSpPr/>
      </dsp:nvSpPr>
      <dsp:spPr>
        <a:xfrm rot="16200000">
          <a:off x="3228945" y="1807529"/>
          <a:ext cx="2381309" cy="737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FD9D46-B76D-43BB-BC58-AE60386ECFB1}">
      <dsp:nvSpPr>
        <dsp:cNvPr id="0" name=""/>
        <dsp:cNvSpPr/>
      </dsp:nvSpPr>
      <dsp:spPr>
        <a:xfrm>
          <a:off x="3190191" y="2170"/>
          <a:ext cx="2458816" cy="19670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Педагоги </a:t>
          </a:r>
          <a:endParaRPr lang="ru-RU" sz="4200" kern="1200" dirty="0"/>
        </a:p>
      </dsp:txBody>
      <dsp:txXfrm>
        <a:off x="3190191" y="2170"/>
        <a:ext cx="2458816" cy="1967053"/>
      </dsp:txXfrm>
    </dsp:sp>
    <dsp:sp modelId="{E2F4A718-80D0-486A-A72C-607A685DB9E5}">
      <dsp:nvSpPr>
        <dsp:cNvPr id="0" name=""/>
        <dsp:cNvSpPr/>
      </dsp:nvSpPr>
      <dsp:spPr>
        <a:xfrm rot="19500000">
          <a:off x="5377878" y="2926193"/>
          <a:ext cx="2381309" cy="73764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DF5489-54FA-4550-936E-0B7807D45CE8}">
      <dsp:nvSpPr>
        <dsp:cNvPr id="0" name=""/>
        <dsp:cNvSpPr/>
      </dsp:nvSpPr>
      <dsp:spPr>
        <a:xfrm>
          <a:off x="6314452" y="1628557"/>
          <a:ext cx="2458816" cy="19670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Дети </a:t>
          </a:r>
          <a:endParaRPr lang="ru-RU" sz="4200" kern="1200" dirty="0"/>
        </a:p>
      </dsp:txBody>
      <dsp:txXfrm>
        <a:off x="6314452" y="1628557"/>
        <a:ext cx="2458816" cy="1967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156B6-2E75-4404-B576-C58F7A48F42B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85E9E-B99A-4306-9AA3-5C462B7896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85E9E-B99A-4306-9AA3-5C462B789689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85E9E-B99A-4306-9AA3-5C462B789689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EA9B-3F31-4BD0-94BE-386C5C27DA4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AEA9B-3F31-4BD0-94BE-386C5C27DA4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E87C-3F94-4DAB-B964-CCA10986A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\Music\&#1089;&#1087;&#1086;&#1082;&#1086;&#1081;&#1085;&#1072;&#1103;\Paul-Mauriat-Pol_-Moria-Love-story(muzbar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7.jpeg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.gif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72177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21254371">
            <a:off x="120702" y="1997935"/>
            <a:ext cx="7016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250698"/>
                </a:solidFill>
                <a:latin typeface="Bookman Old Style" pitchFamily="18" charset="0"/>
              </a:rPr>
              <a:t> Презентация проекта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4000" dirty="0" smtClean="0">
                <a:solidFill>
                  <a:srgbClr val="250698"/>
                </a:solidFill>
                <a:latin typeface="Bookman Old Style" pitchFamily="18" charset="0"/>
              </a:rPr>
              <a:t>«Огород на окошке»</a:t>
            </a:r>
            <a:endParaRPr lang="ru-RU" sz="4000" dirty="0">
              <a:solidFill>
                <a:srgbClr val="250698"/>
              </a:solidFill>
              <a:latin typeface="Bookman Old Style" pitchFamily="18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15200" y="2514600"/>
            <a:ext cx="876300" cy="811213"/>
          </a:xfrm>
          <a:prstGeom prst="rect">
            <a:avLst/>
          </a:prstGeom>
          <a:noFill/>
        </p:spPr>
      </p:pic>
      <p:pic>
        <p:nvPicPr>
          <p:cNvPr id="8" name="Paul-Mauriat-Pol_-Moria-Love-story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460432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20272" y="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252536" y="4029075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0170317_1123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99229">
            <a:off x="1004823" y="539464"/>
            <a:ext cx="3631332" cy="4841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0170317_1117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2783">
            <a:off x="5292080" y="1772816"/>
            <a:ext cx="3075806" cy="4101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38200" y="533401"/>
            <a:ext cx="6172200" cy="9143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 этап - исследовательский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90600" y="1447800"/>
            <a:ext cx="5715000" cy="167640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наблюдали за ростом растений, проводили опыты, эксперименты. 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Устанавливали связи: растения - земля, </a:t>
            </a:r>
          </a:p>
          <a:p>
            <a:pPr algn="l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растения - вода,  растения - человек.      </a:t>
            </a:r>
          </a:p>
          <a:p>
            <a:pPr algn="l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исследований дети познакомились с художественной литературой об овощах: поговорки, стихи, сказки, загадки.</a:t>
            </a:r>
          </a:p>
          <a:p>
            <a:pPr algn="l">
              <a:buFont typeface="Wingdings" pitchFamily="2" charset="2"/>
              <a:buChar char="Ø"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Рассматривали иллюстрации, картины.  Проводились занятия, дидактические игры, беседы.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4724400"/>
            <a:ext cx="876300" cy="811213"/>
          </a:xfrm>
          <a:prstGeom prst="rect">
            <a:avLst/>
          </a:prstGeom>
          <a:noFill/>
        </p:spPr>
      </p:pic>
      <p:pic>
        <p:nvPicPr>
          <p:cNvPr id="9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04800"/>
            <a:ext cx="876300" cy="811213"/>
          </a:xfrm>
          <a:prstGeom prst="rect">
            <a:avLst/>
          </a:prstGeom>
          <a:noFill/>
        </p:spPr>
      </p:pic>
      <p:pic>
        <p:nvPicPr>
          <p:cNvPr id="11" name="Рисунок 10" descr="IMG-20170313-WA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12" name="Рисунок 11" descr="IMG-20170313-WA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459432"/>
            <a:ext cx="9756576" cy="7317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36296" y="-387424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252536" y="4029075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0170317_113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340768"/>
            <a:ext cx="3803915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-20170313-WA0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1268760"/>
            <a:ext cx="3168352" cy="4224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333278646_oblachnyj-fo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1333278646_oblachnyj-fo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924944"/>
            <a:ext cx="5417669" cy="408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3400" y="0"/>
            <a:ext cx="2286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 ворот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умит народ.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Где </a:t>
            </a:r>
            <a:r>
              <a:rPr lang="ru-RU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весенний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огород?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Говорят, что там растет.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Огуречная рассада.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укропчик и лучок.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Смотрят все на огород,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уходят открыв рот"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96336" y="-243408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5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4221088"/>
            <a:ext cx="876300" cy="811213"/>
          </a:xfrm>
          <a:prstGeom prst="rect">
            <a:avLst/>
          </a:prstGeom>
          <a:noFill/>
        </p:spPr>
      </p:pic>
      <p:pic>
        <p:nvPicPr>
          <p:cNvPr id="7" name="Рисунок 6" descr="IMG-20170421-WA00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620688"/>
            <a:ext cx="4752528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3" descr="5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1952" y="4373488"/>
            <a:ext cx="876300" cy="811213"/>
          </a:xfrm>
          <a:prstGeom prst="rect">
            <a:avLst/>
          </a:prstGeom>
          <a:noFill/>
        </p:spPr>
      </p:pic>
      <p:pic>
        <p:nvPicPr>
          <p:cNvPr id="11" name="Picture 23" descr="5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44352" y="4525888"/>
            <a:ext cx="876300" cy="811213"/>
          </a:xfrm>
          <a:prstGeom prst="rect">
            <a:avLst/>
          </a:prstGeom>
          <a:noFill/>
        </p:spPr>
      </p:pic>
      <p:pic>
        <p:nvPicPr>
          <p:cNvPr id="12" name="Picture 23" descr="5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96752" y="4678288"/>
            <a:ext cx="876300" cy="811213"/>
          </a:xfrm>
          <a:prstGeom prst="rect">
            <a:avLst/>
          </a:prstGeom>
          <a:noFill/>
        </p:spPr>
      </p:pic>
      <p:pic>
        <p:nvPicPr>
          <p:cNvPr id="13" name="Picture 23" descr="5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49152" y="4830688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52536" y="0"/>
            <a:ext cx="96774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561657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/>
            </a:endParaRPr>
          </a:p>
        </p:txBody>
      </p:sp>
      <p:pic>
        <p:nvPicPr>
          <p:cNvPr id="9" name="Picture 7" descr="2271ffd58084bf4f244286524082534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3933056"/>
            <a:ext cx="2819399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0_8ad6_18898049_XL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80528" y="-1714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0" y="57150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24400" y="57912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0" y="56388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t00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62400" y="5791200"/>
            <a:ext cx="85090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IMG-20170421-WA00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060848"/>
            <a:ext cx="3995936" cy="3714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IMG-20170421-WA002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23520" y="332656"/>
            <a:ext cx="4320480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1333278646_oblachnyj-f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240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0" y="685801"/>
            <a:ext cx="7620000" cy="9905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3 этап - заключительный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6705600" cy="2286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Подведение итогов реализации проекта.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группе был создан огород на окне. </a:t>
            </a:r>
          </a:p>
          <a:p>
            <a:pPr lvl="0"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53313" y="2286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645024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Песня\Desktop\анимашки\nasekomoe-60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29400" y="5498211"/>
            <a:ext cx="1581150" cy="135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-243408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-20170421-WA0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908720"/>
            <a:ext cx="6048672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ljrevtyns vjb\фоны\с детьми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2" descr="0_59284_a0f7fe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24695">
            <a:off x="6437685" y="76170"/>
            <a:ext cx="2743200" cy="23447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8200" y="533400"/>
            <a:ext cx="36952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СПАСИБО 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0600" y="2514600"/>
            <a:ext cx="1261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ЗА 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638800"/>
            <a:ext cx="4336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ВНИМАНИЕ!</a:t>
            </a:r>
            <a:endParaRPr lang="ru-RU" sz="48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77200" y="4953000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72177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14400" y="1524000"/>
            <a:ext cx="4343399" cy="694730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ЦЕЛЬ</a:t>
            </a:r>
            <a:endParaRPr lang="ru-RU" sz="54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2819400"/>
            <a:ext cx="800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Формирование у детей интереса к опытнической и исследовательской деятельности по выращиванию культурных растений в комнатных условиях.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133600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72177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1066800" y="914400"/>
            <a:ext cx="4038600" cy="1524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81766" tIns="40883" rIns="81766" bIns="40883"/>
          <a:lstStyle/>
          <a:p>
            <a:pPr defTabSz="817563"/>
            <a:r>
              <a:rPr lang="ru-RU" b="1" dirty="0">
                <a:solidFill>
                  <a:srgbClr val="FF0000"/>
                </a:solidFill>
              </a:rPr>
              <a:t>     </a:t>
            </a:r>
          </a:p>
          <a:p>
            <a:pPr defTabSz="817563"/>
            <a:r>
              <a:rPr lang="ru-RU" b="1" dirty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         </a:t>
            </a:r>
            <a:r>
              <a:rPr lang="ru-RU" sz="3600" b="1" dirty="0">
                <a:solidFill>
                  <a:srgbClr val="FF0000"/>
                </a:solidFill>
              </a:rPr>
              <a:t>ЗАДАЧИ:</a:t>
            </a:r>
          </a:p>
          <a:p>
            <a:pPr defTabSz="817563"/>
            <a:endParaRPr lang="ru-RU" b="1" dirty="0">
              <a:solidFill>
                <a:srgbClr val="FF0000"/>
              </a:solidFill>
            </a:endParaRPr>
          </a:p>
          <a:p>
            <a:pPr defTabSz="817563"/>
            <a:endParaRPr lang="ru-RU" sz="2100" b="1" dirty="0">
              <a:solidFill>
                <a:srgbClr val="FF0000"/>
              </a:solidFill>
            </a:endParaRPr>
          </a:p>
          <a:p>
            <a:pPr defTabSz="817563"/>
            <a:r>
              <a:rPr lang="ru-RU" sz="2100" b="1" dirty="0">
                <a:solidFill>
                  <a:srgbClr val="FF0000"/>
                </a:solidFill>
              </a:rPr>
              <a:t>         </a:t>
            </a: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2400" y="2514600"/>
            <a:ext cx="861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1.Учить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детей ухаживать за растениями в комнатных условиях.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2.Обобщать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представления детей о необходимости света, тепла, влаги, почвы для роста растений.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3.Развивать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познавательные и творческие способности.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4.Формировать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осознанно- правильное отношение к природным явлениям и объектам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5.Воспитывать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 бережное отношение к своему труду.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67200" y="762000"/>
            <a:ext cx="876300" cy="81121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0" y="609600"/>
          <a:ext cx="8839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 rot="19464041">
            <a:off x="1824037" y="1097127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2182097">
            <a:off x="5937152" y="1101871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14271214">
            <a:off x="1824036" y="4602329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8107289">
            <a:off x="5909513" y="4727386"/>
            <a:ext cx="13716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1371600" y="0"/>
            <a:ext cx="6477000" cy="762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Участники   проекта</a:t>
            </a:r>
            <a:endParaRPr lang="ru-RU" sz="28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886200" y="2895600"/>
            <a:ext cx="518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П</a:t>
            </a: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одготовительный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Исследовательский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32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Заключительный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(обобщающий)</a:t>
            </a:r>
            <a:endParaRPr kumimoji="0" lang="ru-RU" sz="32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81200" y="1524000"/>
            <a:ext cx="55451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Этапы проекта:</a:t>
            </a:r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4" name="Picture 4" descr="master04_backgroun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1288079926_120912364_1----D--128807992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3480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>
            <a:off x="3779838" y="188913"/>
            <a:ext cx="446405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Формы  работы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3492500" y="1628775"/>
            <a:ext cx="19256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FF6600"/>
                </a:solidFill>
                <a:latin typeface="Times New Roman" pitchFamily="18" charset="0"/>
              </a:rPr>
              <a:t>*беседы</a:t>
            </a: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6732588" y="1628775"/>
            <a:ext cx="21082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FF33CC"/>
                </a:solidFill>
                <a:latin typeface="Times New Roman" pitchFamily="18" charset="0"/>
              </a:rPr>
              <a:t>*занятия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787900" y="1989138"/>
            <a:ext cx="26590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33CC33"/>
                </a:solidFill>
                <a:latin typeface="Times New Roman" pitchFamily="18" charset="0"/>
              </a:rPr>
              <a:t>*викторины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1219200" y="3962400"/>
            <a:ext cx="6007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CC0099"/>
                </a:solidFill>
                <a:latin typeface="Times New Roman" pitchFamily="18" charset="0"/>
              </a:rPr>
              <a:t>*дидактические,   настольные игры, сюжетно-ролевые, театрализованные игры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395288" y="6021388"/>
            <a:ext cx="788511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008000"/>
                </a:solidFill>
                <a:latin typeface="Times New Roman" pitchFamily="18" charset="0"/>
              </a:rPr>
              <a:t>* целенаправленные наблюдения, экскурсии</a:t>
            </a: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1187450" y="3068638"/>
            <a:ext cx="6453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*совместный труд детей и взрослых</a:t>
            </a: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3635375" y="2420938"/>
            <a:ext cx="41703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3366FF"/>
                </a:solidFill>
                <a:latin typeface="Times New Roman" pitchFamily="18" charset="0"/>
              </a:rPr>
              <a:t>*работа с родителями</a:t>
            </a: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3635375" y="3573463"/>
            <a:ext cx="5346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00CCFF"/>
                </a:solidFill>
                <a:latin typeface="Times New Roman" pitchFamily="18" charset="0"/>
              </a:rPr>
              <a:t>*продуктивная деятельность</a:t>
            </a: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4800600" y="4114800"/>
            <a:ext cx="457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*посильная самостоятельная </a:t>
            </a:r>
          </a:p>
          <a:p>
            <a:pPr lvl="1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трудовая деятельность</a:t>
            </a: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684213" y="5516563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FF6699"/>
                </a:solidFill>
                <a:latin typeface="Times New Roman" pitchFamily="18" charset="0"/>
              </a:rPr>
              <a:t>*использование иллюстративного  материала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28691" grpId="0"/>
      <p:bldP spid="28692" grpId="0"/>
      <p:bldP spid="28693" grpId="0"/>
      <p:bldP spid="28694" grpId="0"/>
      <p:bldP spid="28695" grpId="0"/>
      <p:bldP spid="28696" grpId="0"/>
      <p:bldP spid="28697" grpId="0"/>
      <p:bldP spid="28698" grpId="0"/>
      <p:bldP spid="28700" grpId="0"/>
      <p:bldP spid="287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4" descr="468slide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Cloud"/>
          <p:cNvSpPr>
            <a:spLocks noChangeAspect="1" noEditPoints="1" noChangeArrowheads="1"/>
          </p:cNvSpPr>
          <p:nvPr/>
        </p:nvSpPr>
        <p:spPr bwMode="auto">
          <a:xfrm>
            <a:off x="0" y="2492375"/>
            <a:ext cx="8964613" cy="20891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rgbClr val="250698"/>
                </a:solidFill>
              </a:rPr>
              <a:t>1.Дети научатся ухаживать за растениями и познакомятся с условиями их содержания, будут учиться подмечать красоту растительного мира.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250698"/>
                </a:solidFill>
              </a:rPr>
              <a:t>2.У детей сформируется знания о росте растений в комнатных условиях.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250698"/>
                </a:solidFill>
              </a:rPr>
              <a:t>3.Создание в группе огорода на подоконнике.</a:t>
            </a:r>
          </a:p>
          <a:p>
            <a:pPr>
              <a:defRPr/>
            </a:pPr>
            <a:endParaRPr lang="ru-RU" sz="2000" b="1" dirty="0" smtClean="0">
              <a:solidFill>
                <a:srgbClr val="250698"/>
              </a:solidFill>
            </a:endParaRPr>
          </a:p>
          <a:p>
            <a:pPr>
              <a:buFontTx/>
              <a:buChar char="•"/>
              <a:defRPr/>
            </a:pPr>
            <a:endParaRPr lang="ru-R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5867400" y="981075"/>
            <a:ext cx="30257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ожидаемый</a:t>
            </a: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539750" y="4797425"/>
            <a:ext cx="324008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результат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66800" y="1371600"/>
            <a:ext cx="6248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1.Беседы с детьми (выявление знаний детей о растениях).     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2.Сбор художественной литературы: стихи, загадки, пословицы, поговорки, 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рассказы,  сказки про овощи, экологические сказки.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3.Приобретение необходимого оборудования  (контейнеры, земля, удобрения, семена).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4.Разбивка огорода на подоконнике.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5.Изготовление табличек - указателей с названиями растений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10400" y="30480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14400" y="6096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1 этап - подготовительный</a:t>
            </a:r>
            <a:endParaRPr lang="ru-RU" sz="4000" dirty="0"/>
          </a:p>
        </p:txBody>
      </p:sp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1333278646_oblachnyj-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78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12" descr="0_8ad6_18898049_XL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280" y="0"/>
            <a:ext cx="16906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Documents and Settings\Admin\Мои документы\Клипарты\ptici-1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2400" y="3810000"/>
            <a:ext cx="21907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-20170313-WA0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692696"/>
            <a:ext cx="3456384" cy="4077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-20170313-WA0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1628800"/>
            <a:ext cx="3384376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332</Words>
  <Application>Microsoft Office PowerPoint</Application>
  <PresentationFormat>Экран (4:3)</PresentationFormat>
  <Paragraphs>76</Paragraphs>
  <Slides>17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2 этап - исследовательский</vt:lpstr>
      <vt:lpstr>Слайд 12</vt:lpstr>
      <vt:lpstr>Слайд 13</vt:lpstr>
      <vt:lpstr>Слайд 14</vt:lpstr>
      <vt:lpstr>3 этап - заключительный</vt:lpstr>
      <vt:lpstr>Слайд 16</vt:lpstr>
      <vt:lpstr>Слайд 17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</dc:creator>
  <cp:lastModifiedBy>Admin</cp:lastModifiedBy>
  <cp:revision>9</cp:revision>
  <dcterms:created xsi:type="dcterms:W3CDTF">2014-02-25T08:40:02Z</dcterms:created>
  <dcterms:modified xsi:type="dcterms:W3CDTF">2017-04-21T11:04:00Z</dcterms:modified>
</cp:coreProperties>
</file>