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71" r:id="rId9"/>
    <p:sldId id="272" r:id="rId10"/>
    <p:sldId id="273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BC07DE6-82A9-46FE-8D33-A8D4801602B3}" type="datetimeFigureOut">
              <a:rPr lang="ru-RU" smtClean="0"/>
              <a:pPr/>
              <a:t>15.12.2025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C9CE3F3-98CA-4877-A041-7E96984EE7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07DE6-82A9-46FE-8D33-A8D4801602B3}" type="datetimeFigureOut">
              <a:rPr lang="ru-RU" smtClean="0"/>
              <a:pPr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CE3F3-98CA-4877-A041-7E96984EE7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07DE6-82A9-46FE-8D33-A8D4801602B3}" type="datetimeFigureOut">
              <a:rPr lang="ru-RU" smtClean="0"/>
              <a:pPr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CE3F3-98CA-4877-A041-7E96984EE7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BC07DE6-82A9-46FE-8D33-A8D4801602B3}" type="datetimeFigureOut">
              <a:rPr lang="ru-RU" smtClean="0"/>
              <a:pPr/>
              <a:t>15.12.2025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C9CE3F3-98CA-4877-A041-7E96984EE7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BC07DE6-82A9-46FE-8D33-A8D4801602B3}" type="datetimeFigureOut">
              <a:rPr lang="ru-RU" smtClean="0"/>
              <a:pPr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C9CE3F3-98CA-4877-A041-7E96984EE7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07DE6-82A9-46FE-8D33-A8D4801602B3}" type="datetimeFigureOut">
              <a:rPr lang="ru-RU" smtClean="0"/>
              <a:pPr/>
              <a:t>15.12.2025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CE3F3-98CA-4877-A041-7E96984EE7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07DE6-82A9-46FE-8D33-A8D4801602B3}" type="datetimeFigureOut">
              <a:rPr lang="ru-RU" smtClean="0"/>
              <a:pPr/>
              <a:t>15.12.2025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CE3F3-98CA-4877-A041-7E96984EE7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BC07DE6-82A9-46FE-8D33-A8D4801602B3}" type="datetimeFigureOut">
              <a:rPr lang="ru-RU" smtClean="0"/>
              <a:pPr/>
              <a:t>15.12.2025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C9CE3F3-98CA-4877-A041-7E96984EE7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07DE6-82A9-46FE-8D33-A8D4801602B3}" type="datetimeFigureOut">
              <a:rPr lang="ru-RU" smtClean="0"/>
              <a:pPr/>
              <a:t>15.12.2025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CE3F3-98CA-4877-A041-7E96984EE7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BC07DE6-82A9-46FE-8D33-A8D4801602B3}" type="datetimeFigureOut">
              <a:rPr lang="ru-RU" smtClean="0"/>
              <a:pPr/>
              <a:t>15.12.2025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C9CE3F3-98CA-4877-A041-7E96984EE7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BC07DE6-82A9-46FE-8D33-A8D4801602B3}" type="datetimeFigureOut">
              <a:rPr lang="ru-RU" smtClean="0"/>
              <a:pPr/>
              <a:t>15.12.2025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C9CE3F3-98CA-4877-A041-7E96984EE7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BC07DE6-82A9-46FE-8D33-A8D4801602B3}" type="datetimeFigureOut">
              <a:rPr lang="ru-RU" smtClean="0"/>
              <a:pPr/>
              <a:t>15.12.2025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C9CE3F3-98CA-4877-A041-7E96984EE7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8568952" cy="1440160"/>
          </a:xfrm>
        </p:spPr>
        <p:txBody>
          <a:bodyPr>
            <a:noAutofit/>
          </a:bodyPr>
          <a:lstStyle/>
          <a:p>
            <a:pPr algn="ctr"/>
            <a:r>
              <a:rPr lang="ru-RU" sz="4400" dirty="0" err="1" smtClean="0">
                <a:solidFill>
                  <a:schemeClr val="tx1"/>
                </a:solidFill>
                <a:latin typeface="Bookman Old Style" pitchFamily="18" charset="0"/>
              </a:rPr>
              <a:t>Вандальное</a:t>
            </a:r>
            <a:r>
              <a:rPr lang="ru-RU" sz="4400" dirty="0" smtClean="0">
                <a:solidFill>
                  <a:schemeClr val="tx1"/>
                </a:solidFill>
                <a:latin typeface="Bookman Old Style" pitchFamily="18" charset="0"/>
              </a:rPr>
              <a:t> поведение подростков</a:t>
            </a:r>
            <a:endParaRPr lang="ru-RU" sz="44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4338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63408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Bookman Old Style" pitchFamily="18" charset="0"/>
              </a:rPr>
              <a:t>Профилактика вандализма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124744"/>
            <a:ext cx="8208912" cy="53492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accent1"/>
                </a:solidFill>
                <a:latin typeface="Bookman Old Style" pitchFamily="18" charset="0"/>
              </a:rPr>
              <a:t>   </a:t>
            </a:r>
            <a:r>
              <a:rPr lang="ru-RU" sz="3600" b="1" i="1" dirty="0" smtClean="0">
                <a:solidFill>
                  <a:schemeClr val="accent1"/>
                </a:solidFill>
                <a:latin typeface="Bookman Old Style" pitchFamily="18" charset="0"/>
              </a:rPr>
              <a:t>Профилактика вандализма </a:t>
            </a:r>
            <a:r>
              <a:rPr lang="ru-RU" sz="3600" dirty="0" smtClean="0">
                <a:latin typeface="Bookman Old Style" pitchFamily="18" charset="0"/>
              </a:rPr>
              <a:t>– комплексная работа родителей, педагогов и государства.</a:t>
            </a:r>
          </a:p>
          <a:p>
            <a:pPr>
              <a:buNone/>
            </a:pPr>
            <a:r>
              <a:rPr lang="ru-RU" sz="3600" b="1" i="1" dirty="0" smtClean="0">
                <a:latin typeface="Bookman Old Style" pitchFamily="18" charset="0"/>
              </a:rPr>
              <a:t>  Задача</a:t>
            </a:r>
            <a:r>
              <a:rPr lang="ru-RU" sz="3600" dirty="0" smtClean="0">
                <a:latin typeface="Bookman Old Style" pitchFamily="18" charset="0"/>
              </a:rPr>
              <a:t> заключается в том, чтобы </a:t>
            </a:r>
            <a:r>
              <a:rPr lang="ru-RU" sz="3600" b="1" i="1" dirty="0" smtClean="0">
                <a:latin typeface="Bookman Old Style" pitchFamily="18" charset="0"/>
              </a:rPr>
              <a:t>направить подростков, сделать так, чтобы им было неинтересно ломать и крушить.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Bookman Old Style" pitchFamily="18" charset="0"/>
              </a:rPr>
              <a:t>Содержание профилактической работы </a:t>
            </a:r>
            <a:endParaRPr lang="ru-RU" sz="40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229600" cy="5256584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>
                <a:latin typeface="Bookman Old Style" pitchFamily="18" charset="0"/>
              </a:rPr>
              <a:t>1. Разговаривать с подростком.</a:t>
            </a:r>
            <a:r>
              <a:rPr lang="ru-RU" dirty="0">
                <a:latin typeface="Bookman Old Style" pitchFamily="18" charset="0"/>
              </a:rPr>
              <a:t> Да, это бывает сложно, потому что подросток считает себя достаточно взрослым для того, чтобы самому принимать решения. Но он все равно остается </a:t>
            </a:r>
            <a:r>
              <a:rPr lang="ru-RU" dirty="0" smtClean="0">
                <a:latin typeface="Bookman Old Style" pitchFamily="18" charset="0"/>
              </a:rPr>
              <a:t>ребёнком </a:t>
            </a:r>
            <a:r>
              <a:rPr lang="ru-RU" dirty="0">
                <a:latin typeface="Bookman Old Style" pitchFamily="18" charset="0"/>
              </a:rPr>
              <a:t>и не может полностью просчитать последствия своих действий. И мы как взрослые должны запастись терпением и постараться найти подход к сыну или дочери. Если не получается разговорить ребенка, обращайтесь к психологу. Подходящего специалиста можно найти в школе или </a:t>
            </a:r>
            <a:r>
              <a:rPr lang="ru-RU" dirty="0" smtClean="0">
                <a:latin typeface="Bookman Old Style" pitchFamily="18" charset="0"/>
              </a:rPr>
              <a:t>в одном </a:t>
            </a:r>
            <a:r>
              <a:rPr lang="ru-RU" dirty="0">
                <a:latin typeface="Bookman Old Style" pitchFamily="18" charset="0"/>
              </a:rPr>
              <a:t>из государственных центров помощи семьям.</a:t>
            </a:r>
          </a:p>
          <a:p>
            <a:r>
              <a:rPr lang="ru-RU" b="1" dirty="0">
                <a:latin typeface="Bookman Old Style" pitchFamily="18" charset="0"/>
              </a:rPr>
              <a:t>2. Следить за собой.</a:t>
            </a:r>
            <a:r>
              <a:rPr lang="ru-RU" dirty="0">
                <a:latin typeface="Bookman Old Style" pitchFamily="18" charset="0"/>
              </a:rPr>
              <a:t> Проанализируйте, как вы ведете себя в сложных ситуациях. </a:t>
            </a:r>
            <a:r>
              <a:rPr lang="ru-RU" dirty="0" smtClean="0">
                <a:latin typeface="Bookman Old Style" pitchFamily="18" charset="0"/>
              </a:rPr>
              <a:t>Если </a:t>
            </a:r>
            <a:r>
              <a:rPr lang="ru-RU" dirty="0">
                <a:latin typeface="Bookman Old Style" pitchFamily="18" charset="0"/>
              </a:rPr>
              <a:t>у </a:t>
            </a:r>
            <a:r>
              <a:rPr lang="ru-RU" dirty="0" smtClean="0">
                <a:latin typeface="Bookman Old Style" pitchFamily="18" charset="0"/>
              </a:rPr>
              <a:t>ребёнка нет конструктивных </a:t>
            </a:r>
            <a:r>
              <a:rPr lang="ru-RU" dirty="0">
                <a:latin typeface="Bookman Old Style" pitchFamily="18" charset="0"/>
              </a:rPr>
              <a:t>примеров, он ведет себя так, как принято в семье. Возможно, его вандализм — это отражение вашего поведения.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5212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Bookman Old Style" pitchFamily="18" charset="0"/>
              </a:rPr>
              <a:t>Содержание профилактической работы 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484784"/>
            <a:ext cx="8568952" cy="5256584"/>
          </a:xfrm>
        </p:spPr>
        <p:txBody>
          <a:bodyPr>
            <a:normAutofit fontScale="55000" lnSpcReduction="20000"/>
          </a:bodyPr>
          <a:lstStyle/>
          <a:p>
            <a:r>
              <a:rPr lang="ru-RU" sz="3800" b="1" dirty="0">
                <a:latin typeface="Bookman Old Style" pitchFamily="18" charset="0"/>
              </a:rPr>
              <a:t>3. Учить выражать чувства конструктивно</a:t>
            </a:r>
            <a:r>
              <a:rPr lang="ru-RU" sz="3800" dirty="0">
                <a:latin typeface="Bookman Old Style" pitchFamily="18" charset="0"/>
              </a:rPr>
              <a:t>. То, что переживает </a:t>
            </a:r>
            <a:r>
              <a:rPr lang="ru-RU" sz="3800" dirty="0" smtClean="0">
                <a:latin typeface="Bookman Old Style" pitchFamily="18" charset="0"/>
              </a:rPr>
              <a:t>ребёнок </a:t>
            </a:r>
            <a:r>
              <a:rPr lang="ru-RU" sz="3800" dirty="0">
                <a:latin typeface="Bookman Old Style" pitchFamily="18" charset="0"/>
              </a:rPr>
              <a:t>в подростковый период, напоминает шторм. На него обрушиваются новые, неизвестные ему эмоции. И он не знает, как с ними справляться. Научите его разбираться в себе и своих эмоциях, помогите выражать их безопасным для себя и окружающих </a:t>
            </a:r>
            <a:r>
              <a:rPr lang="ru-RU" sz="3800" dirty="0" smtClean="0">
                <a:latin typeface="Bookman Old Style" pitchFamily="18" charset="0"/>
              </a:rPr>
              <a:t>способом (например</a:t>
            </a:r>
            <a:r>
              <a:rPr lang="ru-RU" sz="3800" dirty="0">
                <a:latin typeface="Bookman Old Style" pitchFamily="18" charset="0"/>
              </a:rPr>
              <a:t>, в случае агрессии можно рисовать, дышать или </a:t>
            </a:r>
            <a:r>
              <a:rPr lang="ru-RU" sz="3800" dirty="0" smtClean="0">
                <a:latin typeface="Bookman Old Style" pitchFamily="18" charset="0"/>
              </a:rPr>
              <a:t>считать).</a:t>
            </a:r>
            <a:endParaRPr lang="ru-RU" sz="3800" dirty="0">
              <a:latin typeface="Bookman Old Style" pitchFamily="18" charset="0"/>
            </a:endParaRPr>
          </a:p>
          <a:p>
            <a:r>
              <a:rPr lang="ru-RU" sz="3800" b="1" dirty="0">
                <a:latin typeface="Bookman Old Style" pitchFamily="18" charset="0"/>
              </a:rPr>
              <a:t>4. Искать безопасный досуг.</a:t>
            </a:r>
            <a:r>
              <a:rPr lang="ru-RU" sz="3800" dirty="0">
                <a:latin typeface="Bookman Old Style" pitchFamily="18" charset="0"/>
              </a:rPr>
              <a:t> Подростку жизненно необходимо </a:t>
            </a:r>
            <a:r>
              <a:rPr lang="ru-RU" sz="3800" dirty="0" smtClean="0">
                <a:latin typeface="Bookman Old Style" pitchFamily="18" charset="0"/>
              </a:rPr>
              <a:t>выплёскивать </a:t>
            </a:r>
            <a:r>
              <a:rPr lang="ru-RU" sz="3800" dirty="0">
                <a:latin typeface="Bookman Old Style" pitchFamily="18" charset="0"/>
              </a:rPr>
              <a:t>энергию. Предложите ему записаться в театральный кружок или спортивную </a:t>
            </a:r>
            <a:r>
              <a:rPr lang="ru-RU" sz="3800" dirty="0" smtClean="0">
                <a:latin typeface="Bookman Old Style" pitchFamily="18" charset="0"/>
              </a:rPr>
              <a:t>секцию (например</a:t>
            </a:r>
            <a:r>
              <a:rPr lang="ru-RU" sz="3800" dirty="0">
                <a:latin typeface="Bookman Old Style" pitchFamily="18" charset="0"/>
              </a:rPr>
              <a:t>, на </a:t>
            </a:r>
            <a:r>
              <a:rPr lang="ru-RU" sz="3800" dirty="0" smtClean="0">
                <a:latin typeface="Bookman Old Style" pitchFamily="18" charset="0"/>
              </a:rPr>
              <a:t>плавание), сходить </a:t>
            </a:r>
            <a:r>
              <a:rPr lang="ru-RU" sz="3800" dirty="0">
                <a:latin typeface="Bookman Old Style" pitchFamily="18" charset="0"/>
              </a:rPr>
              <a:t>в водный или пеший </a:t>
            </a:r>
            <a:r>
              <a:rPr lang="ru-RU" sz="3800" dirty="0" smtClean="0">
                <a:latin typeface="Bookman Old Style" pitchFamily="18" charset="0"/>
              </a:rPr>
              <a:t>поход и др. </a:t>
            </a:r>
            <a:r>
              <a:rPr lang="ru-RU" sz="3800" dirty="0">
                <a:latin typeface="Bookman Old Style" pitchFamily="18" charset="0"/>
              </a:rPr>
              <a:t>Начните кататься на роликах летом и на лыжах зимой. Поищите в городе кружки и клубы по интересам. Возможно, ребенка </a:t>
            </a:r>
            <a:r>
              <a:rPr lang="ru-RU" sz="3800" dirty="0" smtClean="0">
                <a:latin typeface="Bookman Old Style" pitchFamily="18" charset="0"/>
              </a:rPr>
              <a:t>заинтересует клуб </a:t>
            </a:r>
            <a:r>
              <a:rPr lang="ru-RU" sz="3800" dirty="0">
                <a:latin typeface="Bookman Old Style" pitchFamily="18" charset="0"/>
              </a:rPr>
              <a:t>настольных игр или литературный кружок. Если ваш город </a:t>
            </a:r>
            <a:r>
              <a:rPr lang="ru-RU" sz="3800" dirty="0" smtClean="0">
                <a:latin typeface="Bookman Old Style" pitchFamily="18" charset="0"/>
              </a:rPr>
              <a:t>небольшой </a:t>
            </a:r>
            <a:r>
              <a:rPr lang="ru-RU" sz="3800" dirty="0" smtClean="0">
                <a:latin typeface="Bookman Old Style" pitchFamily="18" charset="0"/>
              </a:rPr>
              <a:t>и ребёнок </a:t>
            </a:r>
            <a:r>
              <a:rPr lang="ru-RU" sz="3800" dirty="0">
                <a:latin typeface="Bookman Old Style" pitchFamily="18" charset="0"/>
              </a:rPr>
              <a:t>не может найти подходящего для себя занятия, организуйте его вместе.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Bookman Old Style" pitchFamily="18" charset="0"/>
              </a:rPr>
              <a:t>Содержание профилактической работы 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196752"/>
            <a:ext cx="8712968" cy="5544616"/>
          </a:xfrm>
        </p:spPr>
        <p:txBody>
          <a:bodyPr>
            <a:normAutofit fontScale="55000" lnSpcReduction="20000"/>
          </a:bodyPr>
          <a:lstStyle/>
          <a:p>
            <a:r>
              <a:rPr lang="ru-RU" sz="4400" b="1" dirty="0">
                <a:latin typeface="Bookman Old Style" pitchFamily="18" charset="0"/>
              </a:rPr>
              <a:t>5. Ослабить контроль</a:t>
            </a:r>
            <a:r>
              <a:rPr lang="ru-RU" sz="4400" dirty="0">
                <a:latin typeface="Bookman Old Style" pitchFamily="18" charset="0"/>
              </a:rPr>
              <a:t>. Покажите </a:t>
            </a:r>
            <a:r>
              <a:rPr lang="ru-RU" sz="4400" dirty="0" smtClean="0">
                <a:latin typeface="Bookman Old Style" pitchFamily="18" charset="0"/>
              </a:rPr>
              <a:t>ребёнку</a:t>
            </a:r>
            <a:r>
              <a:rPr lang="ru-RU" sz="4400" dirty="0">
                <a:latin typeface="Bookman Old Style" pitchFamily="18" charset="0"/>
              </a:rPr>
              <a:t>, что вы ему доверяете. Перестаньте контролировать каждый шаг и не заставляйте отчитываться. Обсудите разные ситуации и их последствия. Договоритесь о том, как подросток будет вести себя, если </a:t>
            </a:r>
            <a:r>
              <a:rPr lang="ru-RU" sz="4400" dirty="0" smtClean="0">
                <a:latin typeface="Bookman Old Style" pitchFamily="18" charset="0"/>
              </a:rPr>
              <a:t>попадёт </a:t>
            </a:r>
            <a:r>
              <a:rPr lang="ru-RU" sz="4400" dirty="0">
                <a:latin typeface="Bookman Old Style" pitchFamily="18" charset="0"/>
              </a:rPr>
              <a:t>в неприятную ситуацию. Обязательно скажите, что в любом случае </a:t>
            </a:r>
            <a:r>
              <a:rPr lang="ru-RU" sz="4400" dirty="0" smtClean="0">
                <a:latin typeface="Bookman Old Style" pitchFamily="18" charset="0"/>
              </a:rPr>
              <a:t>придёте </a:t>
            </a:r>
            <a:r>
              <a:rPr lang="ru-RU" sz="4400" dirty="0">
                <a:latin typeface="Bookman Old Style" pitchFamily="18" charset="0"/>
              </a:rPr>
              <a:t>ему на помощь, а взрослым считается тот человек, который не только принимает решения, но и отвечает за эти решения.</a:t>
            </a:r>
          </a:p>
          <a:p>
            <a:r>
              <a:rPr lang="ru-RU" sz="4400" b="1" dirty="0">
                <a:latin typeface="Bookman Old Style" pitchFamily="18" charset="0"/>
              </a:rPr>
              <a:t>6. Показать работу других.</a:t>
            </a:r>
            <a:r>
              <a:rPr lang="ru-RU" sz="4400" dirty="0">
                <a:latin typeface="Bookman Old Style" pitchFamily="18" charset="0"/>
              </a:rPr>
              <a:t> Запишитесь </a:t>
            </a:r>
            <a:r>
              <a:rPr lang="ru-RU" sz="4400" dirty="0" smtClean="0">
                <a:latin typeface="Bookman Old Style" pitchFamily="18" charset="0"/>
              </a:rPr>
              <a:t>волонтёром </a:t>
            </a:r>
            <a:r>
              <a:rPr lang="ru-RU" sz="4400" dirty="0">
                <a:latin typeface="Bookman Old Style" pitchFamily="18" charset="0"/>
              </a:rPr>
              <a:t>на городской субботник или фестиваль. Это поможет понять, что любое общественное мероприятие и пространство базируется на труде других людей. Когда </a:t>
            </a:r>
            <a:r>
              <a:rPr lang="ru-RU" sz="4400" dirty="0" smtClean="0">
                <a:latin typeface="Bookman Old Style" pitchFamily="18" charset="0"/>
              </a:rPr>
              <a:t>ребёнок </a:t>
            </a:r>
            <a:r>
              <a:rPr lang="ru-RU" sz="4400" dirty="0">
                <a:latin typeface="Bookman Old Style" pitchFamily="18" charset="0"/>
              </a:rPr>
              <a:t>своими руками покрасит лавочку или </a:t>
            </a:r>
            <a:r>
              <a:rPr lang="ru-RU" sz="4400" dirty="0" smtClean="0">
                <a:latin typeface="Bookman Old Style" pitchFamily="18" charset="0"/>
              </a:rPr>
              <a:t>уберёт </a:t>
            </a:r>
            <a:r>
              <a:rPr lang="ru-RU" sz="4400" dirty="0">
                <a:latin typeface="Bookman Old Style" pitchFamily="18" charset="0"/>
              </a:rPr>
              <a:t>мусор, он 10 раз подумает перед тем, как написать то самое слово на заборе.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6593160" cy="56207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Bookman Old Style" pitchFamily="18" charset="0"/>
              </a:rPr>
              <a:t>Понятие «вандализм»</a:t>
            </a:r>
            <a:endParaRPr lang="ru-RU" sz="40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47248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 </a:t>
            </a:r>
            <a:r>
              <a:rPr lang="ru-RU" sz="4000" b="1" dirty="0" smtClean="0">
                <a:solidFill>
                  <a:schemeClr val="accent1"/>
                </a:solidFill>
                <a:latin typeface="Bookman Old Style" pitchFamily="18" charset="0"/>
              </a:rPr>
              <a:t>Вандализм </a:t>
            </a:r>
            <a:r>
              <a:rPr lang="ru-RU" sz="4000" dirty="0">
                <a:latin typeface="Bookman Old Style" pitchFamily="18" charset="0"/>
              </a:rPr>
              <a:t>— одно из проявлений деструктивного </a:t>
            </a:r>
            <a:r>
              <a:rPr lang="ru-RU" sz="4000" dirty="0" smtClean="0">
                <a:latin typeface="Bookman Old Style" pitchFamily="18" charset="0"/>
              </a:rPr>
              <a:t>поведения, направленный  на </a:t>
            </a:r>
            <a:r>
              <a:rPr lang="ru-RU" sz="4000" dirty="0">
                <a:latin typeface="Bookman Old Style" pitchFamily="18" charset="0"/>
              </a:rPr>
              <a:t>порчу, уничтожение и разрушение каких-то объектов.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24936" cy="70609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Bookman Old Style" pitchFamily="18" charset="0"/>
              </a:rPr>
              <a:t>Как проявляется вандализм?</a:t>
            </a:r>
            <a:endParaRPr lang="ru-RU" sz="40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196752"/>
            <a:ext cx="8568952" cy="5256584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Bookman Old Style" pitchFamily="18" charset="0"/>
              </a:rPr>
              <a:t>сломанные </a:t>
            </a:r>
            <a:r>
              <a:rPr lang="ru-RU" sz="3200" dirty="0" smtClean="0">
                <a:latin typeface="Bookman Old Style" pitchFamily="18" charset="0"/>
              </a:rPr>
              <a:t>лавочки; </a:t>
            </a:r>
          </a:p>
          <a:p>
            <a:r>
              <a:rPr lang="ru-RU" sz="3200" dirty="0" smtClean="0">
                <a:latin typeface="Bookman Old Style" pitchFamily="18" charset="0"/>
              </a:rPr>
              <a:t>разбитые фонари; </a:t>
            </a:r>
          </a:p>
          <a:p>
            <a:r>
              <a:rPr lang="ru-RU" sz="3200" dirty="0" smtClean="0">
                <a:latin typeface="Bookman Old Style" pitchFamily="18" charset="0"/>
              </a:rPr>
              <a:t>перевёрнутые урны; </a:t>
            </a:r>
          </a:p>
          <a:p>
            <a:r>
              <a:rPr lang="ru-RU" sz="3200" dirty="0" smtClean="0">
                <a:latin typeface="Bookman Old Style" pitchFamily="18" charset="0"/>
              </a:rPr>
              <a:t>расписанные </a:t>
            </a:r>
            <a:r>
              <a:rPr lang="ru-RU" sz="3200" dirty="0">
                <a:latin typeface="Bookman Old Style" pitchFamily="18" charset="0"/>
              </a:rPr>
              <a:t>стены и </a:t>
            </a:r>
            <a:r>
              <a:rPr lang="ru-RU" sz="3200" dirty="0" smtClean="0">
                <a:latin typeface="Bookman Old Style" pitchFamily="18" charset="0"/>
              </a:rPr>
              <a:t>памятники;</a:t>
            </a:r>
          </a:p>
          <a:p>
            <a:r>
              <a:rPr lang="ru-RU" sz="3200" dirty="0" smtClean="0">
                <a:latin typeface="Bookman Old Style" pitchFamily="18" charset="0"/>
              </a:rPr>
              <a:t>поваленные надгробия;</a:t>
            </a:r>
          </a:p>
          <a:p>
            <a:r>
              <a:rPr lang="ru-RU" sz="3200" dirty="0" smtClean="0">
                <a:latin typeface="Bookman Old Style" pitchFamily="18" charset="0"/>
              </a:rPr>
              <a:t>вытоптанные </a:t>
            </a:r>
            <a:r>
              <a:rPr lang="ru-RU" sz="3200" dirty="0">
                <a:latin typeface="Bookman Old Style" pitchFamily="18" charset="0"/>
              </a:rPr>
              <a:t>клумбы</a:t>
            </a:r>
            <a:r>
              <a:rPr lang="ru-RU" sz="3200" dirty="0" smtClean="0">
                <a:latin typeface="Bookman Old Style" pitchFamily="18" charset="0"/>
              </a:rPr>
              <a:t>.</a:t>
            </a:r>
          </a:p>
          <a:p>
            <a:pPr>
              <a:buNone/>
            </a:pPr>
            <a:r>
              <a:rPr lang="ru-RU" sz="3200" dirty="0" smtClean="0"/>
              <a:t>  </a:t>
            </a:r>
            <a:r>
              <a:rPr lang="ru-RU" sz="3200" dirty="0" smtClean="0">
                <a:latin typeface="Bookman Old Style" pitchFamily="18" charset="0"/>
              </a:rPr>
              <a:t>Каждое </a:t>
            </a:r>
            <a:r>
              <a:rPr lang="ru-RU" sz="3200" dirty="0">
                <a:latin typeface="Bookman Old Style" pitchFamily="18" charset="0"/>
              </a:rPr>
              <a:t>из таких действий имеет как </a:t>
            </a:r>
            <a:r>
              <a:rPr lang="ru-RU" sz="3200" b="1" i="1" dirty="0">
                <a:solidFill>
                  <a:schemeClr val="accent1"/>
                </a:solidFill>
                <a:latin typeface="Bookman Old Style" pitchFamily="18" charset="0"/>
              </a:rPr>
              <a:t>экономические</a:t>
            </a:r>
            <a:r>
              <a:rPr lang="ru-RU" sz="3200" dirty="0">
                <a:solidFill>
                  <a:schemeClr val="accent1"/>
                </a:solidFill>
                <a:latin typeface="Bookman Old Style" pitchFamily="18" charset="0"/>
              </a:rPr>
              <a:t>, </a:t>
            </a:r>
            <a:r>
              <a:rPr lang="ru-RU" sz="3200" dirty="0">
                <a:latin typeface="Bookman Old Style" pitchFamily="18" charset="0"/>
              </a:rPr>
              <a:t>так и </a:t>
            </a:r>
            <a:r>
              <a:rPr lang="ru-RU" sz="3200" b="1" i="1" dirty="0">
                <a:solidFill>
                  <a:schemeClr val="accent1"/>
                </a:solidFill>
                <a:latin typeface="Bookman Old Style" pitchFamily="18" charset="0"/>
              </a:rPr>
              <a:t>социальные</a:t>
            </a:r>
            <a:r>
              <a:rPr lang="ru-RU" sz="3200" dirty="0">
                <a:solidFill>
                  <a:schemeClr val="accent1"/>
                </a:solidFill>
                <a:latin typeface="Bookman Old Style" pitchFamily="18" charset="0"/>
              </a:rPr>
              <a:t> </a:t>
            </a:r>
            <a:r>
              <a:rPr lang="ru-RU" sz="3200" dirty="0">
                <a:latin typeface="Bookman Old Style" pitchFamily="18" charset="0"/>
              </a:rPr>
              <a:t>последствия.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892480" cy="86409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Bookman Old Style" pitchFamily="18" charset="0"/>
              </a:rPr>
              <a:t>Ответственность за вандализм</a:t>
            </a:r>
            <a:endParaRPr lang="ru-RU" sz="40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412776"/>
            <a:ext cx="8496944" cy="4896544"/>
          </a:xfrm>
        </p:spPr>
        <p:txBody>
          <a:bodyPr/>
          <a:lstStyle/>
          <a:p>
            <a:r>
              <a:rPr lang="ru-RU" sz="4000" dirty="0">
                <a:latin typeface="Bookman Old Style" pitchFamily="18" charset="0"/>
              </a:rPr>
              <a:t>По российскому законодательству </a:t>
            </a:r>
            <a:r>
              <a:rPr lang="ru-RU" sz="4000" b="1" i="1" dirty="0">
                <a:solidFill>
                  <a:schemeClr val="accent1"/>
                </a:solidFill>
                <a:latin typeface="Bookman Old Style" pitchFamily="18" charset="0"/>
              </a:rPr>
              <a:t>ответственность за вандализм </a:t>
            </a:r>
            <a:r>
              <a:rPr lang="ru-RU" sz="4000" dirty="0">
                <a:latin typeface="Bookman Old Style" pitchFamily="18" charset="0"/>
              </a:rPr>
              <a:t>наступает </a:t>
            </a:r>
            <a:r>
              <a:rPr lang="ru-RU" sz="4000" b="1" i="1" dirty="0">
                <a:solidFill>
                  <a:schemeClr val="accent1"/>
                </a:solidFill>
                <a:latin typeface="Bookman Old Style" pitchFamily="18" charset="0"/>
              </a:rPr>
              <a:t>в 14 лет. </a:t>
            </a:r>
            <a:r>
              <a:rPr lang="ru-RU" sz="4000" dirty="0">
                <a:latin typeface="Bookman Old Style" pitchFamily="18" charset="0"/>
              </a:rPr>
              <a:t>До этого возраста за действия детей отвечают их родители.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416824" cy="850106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Bookman Old Style" pitchFamily="18" charset="0"/>
              </a:rPr>
              <a:t>«Профиль» вандала</a:t>
            </a:r>
            <a:endParaRPr lang="ru-RU" sz="4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484784"/>
            <a:ext cx="8712968" cy="5184576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Bookman Old Style" pitchFamily="18" charset="0"/>
              </a:rPr>
              <a:t>Среднестатистический вандал </a:t>
            </a:r>
            <a:r>
              <a:rPr lang="ru-RU" sz="3200" dirty="0" smtClean="0">
                <a:latin typeface="Bookman Old Style" pitchFamily="18" charset="0"/>
              </a:rPr>
              <a:t>— </a:t>
            </a:r>
            <a:r>
              <a:rPr lang="ru-RU" sz="3200" dirty="0">
                <a:latin typeface="Bookman Old Style" pitchFamily="18" charset="0"/>
              </a:rPr>
              <a:t>это юноша 11–13 лет, </a:t>
            </a:r>
            <a:r>
              <a:rPr lang="ru-RU" sz="3200" dirty="0" smtClean="0">
                <a:latin typeface="Bookman Old Style" pitchFamily="18" charset="0"/>
              </a:rPr>
              <a:t>только </a:t>
            </a:r>
            <a:r>
              <a:rPr lang="ru-RU" sz="3200" dirty="0">
                <a:latin typeface="Bookman Old Style" pitchFamily="18" charset="0"/>
              </a:rPr>
              <a:t>вступающий в переходный возраст. </a:t>
            </a:r>
            <a:endParaRPr lang="ru-RU" sz="3200" dirty="0" smtClean="0">
              <a:latin typeface="Bookman Old Style" pitchFamily="18" charset="0"/>
            </a:endParaRPr>
          </a:p>
          <a:p>
            <a:r>
              <a:rPr lang="ru-RU" sz="3200" dirty="0" smtClean="0">
                <a:latin typeface="Bookman Old Style" pitchFamily="18" charset="0"/>
              </a:rPr>
              <a:t>Вандализмом </a:t>
            </a:r>
            <a:r>
              <a:rPr lang="ru-RU" sz="3200" dirty="0">
                <a:latin typeface="Bookman Old Style" pitchFamily="18" charset="0"/>
              </a:rPr>
              <a:t>чаще занимаются мальчики, </a:t>
            </a:r>
            <a:r>
              <a:rPr lang="ru-RU" sz="3200" dirty="0" smtClean="0">
                <a:latin typeface="Bookman Old Style" pitchFamily="18" charset="0"/>
              </a:rPr>
              <a:t>поскольку их </a:t>
            </a:r>
            <a:r>
              <a:rPr lang="ru-RU" sz="3200" dirty="0">
                <a:latin typeface="Bookman Old Style" pitchFamily="18" charset="0"/>
              </a:rPr>
              <a:t>меньше контролируют и у них больше физической силы, чтобы что-то сломать.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64219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Bookman Old Style" pitchFamily="18" charset="0"/>
              </a:rPr>
              <a:t>Причины стремления подростков к разрушению (биологические):</a:t>
            </a:r>
            <a:endParaRPr lang="ru-RU" sz="40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132856"/>
            <a:ext cx="8229600" cy="4536504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Bookman Old Style" pitchFamily="18" charset="0"/>
              </a:rPr>
              <a:t>гормональная перестройка;</a:t>
            </a:r>
          </a:p>
          <a:p>
            <a:r>
              <a:rPr lang="ru-RU" sz="2800" dirty="0" smtClean="0">
                <a:latin typeface="Bookman Old Style" pitchFamily="18" charset="0"/>
              </a:rPr>
              <a:t>изменения тела;</a:t>
            </a:r>
          </a:p>
          <a:p>
            <a:r>
              <a:rPr lang="ru-RU" sz="2800" dirty="0" smtClean="0">
                <a:latin typeface="Bookman Old Style" pitchFamily="18" charset="0"/>
              </a:rPr>
              <a:t>незрелость </a:t>
            </a:r>
            <a:r>
              <a:rPr lang="ru-RU" sz="2800" dirty="0">
                <a:latin typeface="Bookman Old Style" pitchFamily="18" charset="0"/>
              </a:rPr>
              <a:t>мозга и нервной системы (подросток сначала делает, а потом думает</a:t>
            </a:r>
            <a:r>
              <a:rPr lang="ru-RU" sz="2800" dirty="0" smtClean="0">
                <a:latin typeface="Bookman Old Style" pitchFamily="18" charset="0"/>
              </a:rPr>
              <a:t>);</a:t>
            </a:r>
          </a:p>
          <a:p>
            <a:r>
              <a:rPr lang="ru-RU" sz="2800" dirty="0" smtClean="0">
                <a:latin typeface="Bookman Old Style" pitchFamily="18" charset="0"/>
              </a:rPr>
              <a:t>непонимание </a:t>
            </a:r>
            <a:r>
              <a:rPr lang="ru-RU" sz="2800" dirty="0">
                <a:latin typeface="Bookman Old Style" pitchFamily="18" charset="0"/>
              </a:rPr>
              <a:t>себя и своих эмоций </a:t>
            </a:r>
            <a:r>
              <a:rPr lang="ru-RU" sz="2800" dirty="0" smtClean="0">
                <a:latin typeface="Bookman Old Style" pitchFamily="18" charset="0"/>
              </a:rPr>
              <a:t>(приводит </a:t>
            </a:r>
            <a:r>
              <a:rPr lang="ru-RU" sz="2800" dirty="0">
                <a:latin typeface="Bookman Old Style" pitchFamily="18" charset="0"/>
              </a:rPr>
              <a:t>к самому простому выходу: что-то сломать, испортить, </a:t>
            </a:r>
            <a:r>
              <a:rPr lang="ru-RU" sz="2800" dirty="0" smtClean="0">
                <a:latin typeface="Bookman Old Style" pitchFamily="18" charset="0"/>
              </a:rPr>
              <a:t>перевернуть).</a:t>
            </a:r>
            <a:endParaRPr lang="ru-RU" sz="28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640960" cy="106613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Bookman Old Style" pitchFamily="18" charset="0"/>
              </a:rPr>
              <a:t>Причины стремления подростков к разрушению (социальные):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484784"/>
            <a:ext cx="8712968" cy="51125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>
                <a:latin typeface="Bookman Old Style" pitchFamily="18" charset="0"/>
              </a:rPr>
              <a:t>1. Крик о помощи.</a:t>
            </a:r>
            <a:r>
              <a:rPr lang="ru-RU" i="1" dirty="0">
                <a:latin typeface="Bookman Old Style" pitchFamily="18" charset="0"/>
              </a:rPr>
              <a:t> </a:t>
            </a:r>
            <a:r>
              <a:rPr lang="ru-RU" dirty="0">
                <a:latin typeface="Bookman Old Style" pitchFamily="18" charset="0"/>
              </a:rPr>
              <a:t>Подросток не знает, что делать с новыми для него эмоциями. Ему кажется, что взрослые, стремясь поместить его в рамки норм и приличий, чрезмерно давят. Деструктивное поведение — это крик о помощи, крайние меры, чтобы обратить на себя внимание.</a:t>
            </a:r>
          </a:p>
          <a:p>
            <a:pPr>
              <a:buNone/>
            </a:pPr>
            <a:r>
              <a:rPr lang="ru-RU" b="1" dirty="0">
                <a:latin typeface="Bookman Old Style" pitchFamily="18" charset="0"/>
              </a:rPr>
              <a:t>2. Проверка границ.</a:t>
            </a:r>
            <a:r>
              <a:rPr lang="ru-RU" dirty="0">
                <a:latin typeface="Bookman Old Style" pitchFamily="18" charset="0"/>
              </a:rPr>
              <a:t> Ребенок, вступая в период взросления, начинает проверять границы взрослых, в первую очередь, родителей и учителей. Он понимает, что уже не маленький, поэтому старые методы наказаний и запретов не работают. </a:t>
            </a:r>
            <a:r>
              <a:rPr lang="ru-RU" dirty="0" smtClean="0">
                <a:latin typeface="Bookman Old Style" pitchFamily="18" charset="0"/>
              </a:rPr>
              <a:t>Ребёнок </a:t>
            </a:r>
            <a:r>
              <a:rPr lang="ru-RU" dirty="0">
                <a:latin typeface="Bookman Old Style" pitchFamily="18" charset="0"/>
              </a:rPr>
              <a:t>как будто спрашивает: «Что вы сделаете, если буду вести себя неподобающим образом</a:t>
            </a:r>
            <a:r>
              <a:rPr lang="ru-RU" dirty="0" smtClean="0">
                <a:latin typeface="Bookman Old Style" pitchFamily="18" charset="0"/>
              </a:rPr>
              <a:t>?»</a:t>
            </a:r>
            <a:endParaRPr lang="ru-RU" dirty="0">
              <a:latin typeface="Bookman Old Style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640960" cy="85010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Bookman Old Style" pitchFamily="18" charset="0"/>
              </a:rPr>
              <a:t>Причины стремления подростков к разрушению (социальные):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124744"/>
            <a:ext cx="8712968" cy="561662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latin typeface="Bookman Old Style" pitchFamily="18" charset="0"/>
              </a:rPr>
              <a:t>3. Самоутверждение. </a:t>
            </a:r>
            <a:r>
              <a:rPr lang="ru-RU" dirty="0" smtClean="0">
                <a:latin typeface="Bookman Old Style" pitchFamily="18" charset="0"/>
              </a:rPr>
              <a:t>Подростковый возраст – это время, когда ребёнок ищет себя и пробует разные модели поведения. Ему может казаться, что бунт, бранные слова на стене или разбитый фонарь – это отличный способ показать крутизну.</a:t>
            </a:r>
          </a:p>
          <a:p>
            <a:pPr>
              <a:buNone/>
            </a:pPr>
            <a:r>
              <a:rPr lang="ru-RU" b="1" dirty="0" smtClean="0">
                <a:latin typeface="Bookman Old Style" pitchFamily="18" charset="0"/>
              </a:rPr>
              <a:t>4. Скука. </a:t>
            </a:r>
            <a:r>
              <a:rPr lang="ru-RU" dirty="0" smtClean="0">
                <a:latin typeface="Bookman Old Style" pitchFamily="18" charset="0"/>
              </a:rPr>
              <a:t>Городские пространства предназначены для малышей и взрослых. В редком городе можно найти площадку или какое-то общественное место для подростков. Фактически они оказываются на улицах города, который не предназначен для них. Они не знают, чем себя занять, поэтому ломают, бьют и расписывают стены.  </a:t>
            </a:r>
          </a:p>
          <a:p>
            <a:pPr>
              <a:buNone/>
            </a:pPr>
            <a:r>
              <a:rPr lang="ru-RU" b="1" dirty="0" smtClean="0">
                <a:latin typeface="Bookman Old Style" pitchFamily="18" charset="0"/>
              </a:rPr>
              <a:t>5. </a:t>
            </a:r>
            <a:r>
              <a:rPr lang="ru-RU" b="1" dirty="0" err="1" smtClean="0">
                <a:latin typeface="Bookman Old Style" pitchFamily="18" charset="0"/>
              </a:rPr>
              <a:t>Гиперопека</a:t>
            </a:r>
            <a:r>
              <a:rPr lang="ru-RU" b="1" dirty="0" smtClean="0">
                <a:latin typeface="Bookman Old Style" pitchFamily="18" charset="0"/>
              </a:rPr>
              <a:t>. </a:t>
            </a:r>
            <a:r>
              <a:rPr lang="ru-RU" dirty="0" smtClean="0">
                <a:latin typeface="Bookman Old Style" pitchFamily="18" charset="0"/>
              </a:rPr>
              <a:t>Когда родители контролируют каждый шаг ребёнка и вся его жизнь сопряжена с запретами, он, стараясь вырваться из-под этой опеки, начинает вести асоциальный образ жизни, пробовать алкоголь и наркотики.</a:t>
            </a:r>
            <a:endParaRPr lang="ru-RU" dirty="0">
              <a:latin typeface="Bookman Old Style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640960" cy="92211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Bookman Old Style" pitchFamily="18" charset="0"/>
              </a:rPr>
              <a:t>Причины стремления подростков к разрушению (социальные):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8712968" cy="532859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800" b="1" dirty="0" smtClean="0">
                <a:latin typeface="Bookman Old Style" pitchFamily="18" charset="0"/>
              </a:rPr>
              <a:t>6. Пример родителей. </a:t>
            </a:r>
            <a:r>
              <a:rPr lang="ru-RU" sz="2800" dirty="0" smtClean="0">
                <a:latin typeface="Bookman Old Style" pitchFamily="18" charset="0"/>
              </a:rPr>
              <a:t>Если родители обесценивают чужой труд, то ребёнок усваивает эти модели поведения, и в подростковом возрасте ведёт себя в соответствии с теми принципами, которые вложили в него родители. Особенно часто вандализмом занимаются подростки из </a:t>
            </a:r>
            <a:r>
              <a:rPr lang="ru-RU" sz="2800" dirty="0" err="1" smtClean="0">
                <a:latin typeface="Bookman Old Style" pitchFamily="18" charset="0"/>
              </a:rPr>
              <a:t>дисфункциональных</a:t>
            </a:r>
            <a:r>
              <a:rPr lang="ru-RU" sz="2800" dirty="0" smtClean="0">
                <a:latin typeface="Bookman Old Style" pitchFamily="18" charset="0"/>
              </a:rPr>
              <a:t> и неблагополучных семей, в которых детьми не занимаются. </a:t>
            </a:r>
          </a:p>
          <a:p>
            <a:pPr>
              <a:buNone/>
            </a:pPr>
            <a:r>
              <a:rPr lang="ru-RU" sz="2800" b="1" dirty="0" smtClean="0">
                <a:latin typeface="Bookman Old Style" pitchFamily="18" charset="0"/>
              </a:rPr>
              <a:t>7. Непонимание. </a:t>
            </a:r>
            <a:r>
              <a:rPr lang="ru-RU" sz="2800" dirty="0" smtClean="0">
                <a:latin typeface="Bookman Old Style" pitchFamily="18" charset="0"/>
              </a:rPr>
              <a:t>Многие (не только дети и подростки) уверены, что общественные пространства никому не принадлежат, поэтому нет ничего страшного в том, чтобы сорвать цветок с клумбы или расписать стену. Они занимаются вандализмом не оттого, что хотят причинить вред или что-то испортить, просто не понимают, что общественное имущество и общественные пространства – это чей-то труд и общественные деньги.</a:t>
            </a:r>
          </a:p>
          <a:p>
            <a:pPr>
              <a:buNone/>
            </a:pPr>
            <a:r>
              <a:rPr lang="ru-RU" sz="2800" dirty="0" smtClean="0">
                <a:latin typeface="Bookman Old Style" pitchFamily="18" charset="0"/>
              </a:rPr>
              <a:t>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190</TotalTime>
  <Words>520</Words>
  <Application>Microsoft Office PowerPoint</Application>
  <PresentationFormat>Экран (4:3)</PresentationFormat>
  <Paragraphs>44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Вандальное поведение подростков</vt:lpstr>
      <vt:lpstr>Понятие «вандализм»</vt:lpstr>
      <vt:lpstr>Как проявляется вандализм?</vt:lpstr>
      <vt:lpstr>Ответственность за вандализм</vt:lpstr>
      <vt:lpstr>«Профиль» вандала</vt:lpstr>
      <vt:lpstr>Причины стремления подростков к разрушению (биологические):</vt:lpstr>
      <vt:lpstr>Причины стремления подростков к разрушению (социальные):</vt:lpstr>
      <vt:lpstr>Причины стремления подростков к разрушению (социальные):</vt:lpstr>
      <vt:lpstr>Причины стремления подростков к разрушению (социальные):</vt:lpstr>
      <vt:lpstr>Профилактика вандализма</vt:lpstr>
      <vt:lpstr>Содержание профилактической работы </vt:lpstr>
      <vt:lpstr>Содержание профилактической работы </vt:lpstr>
      <vt:lpstr>Содержание профилактической работы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Вандальное поведение подростков</dc:title>
  <dc:creator>izotop-165</dc:creator>
  <cp:lastModifiedBy>izotop-165</cp:lastModifiedBy>
  <cp:revision>21</cp:revision>
  <dcterms:created xsi:type="dcterms:W3CDTF">2025-10-20T13:56:43Z</dcterms:created>
  <dcterms:modified xsi:type="dcterms:W3CDTF">2025-12-15T11:15:11Z</dcterms:modified>
</cp:coreProperties>
</file>