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8" r:id="rId4"/>
    <p:sldId id="269" r:id="rId5"/>
    <p:sldId id="270" r:id="rId6"/>
    <p:sldId id="271" r:id="rId7"/>
    <p:sldId id="287" r:id="rId8"/>
    <p:sldId id="288" r:id="rId9"/>
    <p:sldId id="272" r:id="rId10"/>
    <p:sldId id="273" r:id="rId11"/>
    <p:sldId id="260" r:id="rId12"/>
    <p:sldId id="261" r:id="rId13"/>
    <p:sldId id="262" r:id="rId14"/>
    <p:sldId id="264" r:id="rId15"/>
    <p:sldId id="265" r:id="rId16"/>
    <p:sldId id="266" r:id="rId17"/>
    <p:sldId id="267" r:id="rId18"/>
    <p:sldId id="258" r:id="rId19"/>
    <p:sldId id="259" r:id="rId20"/>
    <p:sldId id="282" r:id="rId21"/>
    <p:sldId id="283" r:id="rId22"/>
    <p:sldId id="284" r:id="rId23"/>
    <p:sldId id="286" r:id="rId24"/>
    <p:sldId id="285" r:id="rId25"/>
    <p:sldId id="274" r:id="rId26"/>
    <p:sldId id="275" r:id="rId27"/>
    <p:sldId id="278" r:id="rId28"/>
    <p:sldId id="281" r:id="rId29"/>
    <p:sldId id="279" r:id="rId30"/>
    <p:sldId id="276" r:id="rId31"/>
    <p:sldId id="277" r:id="rId32"/>
    <p:sldId id="280" r:id="rId33"/>
    <p:sldId id="28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5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AA33CE-1029-224C-A05C-28A489A52C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4021" y="741784"/>
            <a:ext cx="8915399" cy="2262781"/>
          </a:xfrm>
        </p:spPr>
        <p:txBody>
          <a:bodyPr>
            <a:normAutofit/>
          </a:bodyPr>
          <a:lstStyle/>
          <a:p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Строение органов дыхательной системы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6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890F61-3E76-0217-FEA8-BF949460B0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899" y="5677784"/>
            <a:ext cx="3596918" cy="1126283"/>
          </a:xfrm>
        </p:spPr>
        <p:txBody>
          <a:bodyPr/>
          <a:lstStyle/>
          <a:p>
            <a:r>
              <a:rPr lang="ru-RU" b="1" dirty="0"/>
              <a:t>Выполнила: Алиханова М.А.</a:t>
            </a:r>
          </a:p>
        </p:txBody>
      </p:sp>
    </p:spTree>
    <p:extLst>
      <p:ext uri="{BB962C8B-B14F-4D97-AF65-F5344CB8AC3E}">
        <p14:creationId xmlns:p14="http://schemas.microsoft.com/office/powerpoint/2010/main" val="3478306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57CBA4-D6BA-520A-050D-87829819D081}"/>
              </a:ext>
            </a:extLst>
          </p:cNvPr>
          <p:cNvSpPr txBox="1"/>
          <p:nvPr/>
        </p:nvSpPr>
        <p:spPr>
          <a:xfrm>
            <a:off x="368170" y="97971"/>
            <a:ext cx="11455659" cy="1258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Воспаление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слизистой оболочки полости носа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называется 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ринитом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придаточных пазух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носа – 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синуситом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Воспаление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верхнечелюстной пазухи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называется 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гайморитом,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лобной пазухи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фронтитом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решетчатой пазухи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этмоидитом.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8B2863-A451-157A-6125-B13E190F5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037" y="1469570"/>
            <a:ext cx="8770775" cy="533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46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AF525E-4029-3E82-B127-E19892EB8405}"/>
              </a:ext>
            </a:extLst>
          </p:cNvPr>
          <p:cNvSpPr txBox="1"/>
          <p:nvPr/>
        </p:nvSpPr>
        <p:spPr>
          <a:xfrm>
            <a:off x="338236" y="268891"/>
            <a:ext cx="6097554" cy="5669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Гортань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larynx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непарный орган, предназначен для проведения воздуха и звукообразования. </a:t>
            </a: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Гортань расположена в переднем отделе шеи на уровне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шейных позвонков. Вверху она подвешена к подъязычной кости, внизу переходит в трахею. Впереди от нее лежат мышцы шеи, сбоку – доли щитовидной железы, сосуды и нервы. </a:t>
            </a: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Гортань при глотании смещается вверх и вниз вместе с подъязычной костью.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текст, свет&#10;&#10;Автоматически созданное описание">
            <a:extLst>
              <a:ext uri="{FF2B5EF4-FFF2-40B4-BE49-F238E27FC236}">
                <a16:creationId xmlns:a16="http://schemas.microsoft.com/office/drawing/2014/main" id="{043CD206-D7FD-471C-9224-01B629FF3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044" y="56403"/>
            <a:ext cx="5197151" cy="674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48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BDD209-2B1D-FACD-3E35-F00D3F7E39F9}"/>
              </a:ext>
            </a:extLst>
          </p:cNvPr>
          <p:cNvSpPr txBox="1"/>
          <p:nvPr/>
        </p:nvSpPr>
        <p:spPr>
          <a:xfrm>
            <a:off x="221603" y="335902"/>
            <a:ext cx="4294413" cy="6079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Скелет гортани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образован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тремя парными хрящами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черпаловидные, клиновидные, рожковидные и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тремя непарными хрящами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щитовидный, перстневидный, надгортанный.</a:t>
            </a: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Самым крупным из хрящей гортани является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щитовидный хрящ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Он состоит из двух четырехугольных пластинок, соединенных спереди под углом 90 градусов у мужчин и 120 градусов у женщин. Угол легко прощупывается через кожу шеи и называется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кадык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или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адамово яблоко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Задние края пластинок хряща образуют с каждой стороны длинный верхний и короткий нижний рога.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EE166D2-654F-18F3-2CF2-EE981D2A0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759" y="177282"/>
            <a:ext cx="6399300" cy="657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51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D607F7-C090-7A92-C6F6-4DBD7C960776}"/>
              </a:ext>
            </a:extLst>
          </p:cNvPr>
          <p:cNvSpPr txBox="1"/>
          <p:nvPr/>
        </p:nvSpPr>
        <p:spPr>
          <a:xfrm>
            <a:off x="338234" y="297443"/>
            <a:ext cx="6097554" cy="5815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Мышцы гортани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подразделяются на 3 группы: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Суживающие голосовую щель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латеральная перстнечерпаловидная мышца;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щиточерпаловидная мышца;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поперечная черпаловидная мышца;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косая черпаловидная мышца.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Расширяющие голосовую щель: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задняя перстнечерпаловидная мышца.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Напрягающие голосовые связки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перстнещитовидная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мышца;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голосовая мышца.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зарисовка, рисунок,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60EF422-0C30-5ED3-6E0A-01EBBCD20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371" y="205273"/>
            <a:ext cx="5257799" cy="659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18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672043-BB12-6D54-3880-061C986BBCD1}"/>
              </a:ext>
            </a:extLst>
          </p:cNvPr>
          <p:cNvSpPr txBox="1"/>
          <p:nvPr/>
        </p:nvSpPr>
        <p:spPr>
          <a:xfrm>
            <a:off x="0" y="100069"/>
            <a:ext cx="5110843" cy="6444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Гортань имеет 3 оболочки: слизистую, фиброзно-хрящевую и соединительнотканную (адвентициальную).</a:t>
            </a: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Слизистая оболочка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выстлана многорядным мерцательным эпителием, кроме голосовых складок – они покрыты многослойным плоским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неороговевающим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эпителием. </a:t>
            </a: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Фиброзно-хрящевая оболочка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состоит из гиалиновых и эластических хрящей, окруженных плотной волокнистой соединительной тканью, и выполняет роль опорного каркаса гортани. </a:t>
            </a: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Адвентициальная оболочка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соединяет гортань с окружающими образованиями шеи.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0CD705C7-5280-62E2-CDC3-338F08157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411" y="641974"/>
            <a:ext cx="6705601" cy="536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98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скелет&#10;&#10;Автоматически созданное описание">
            <a:extLst>
              <a:ext uri="{FF2B5EF4-FFF2-40B4-BE49-F238E27FC236}">
                <a16:creationId xmlns:a16="http://schemas.microsoft.com/office/drawing/2014/main" id="{129339D3-DBAE-F7CF-89D3-AA48197F0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573" y="183405"/>
            <a:ext cx="9110565" cy="64911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CEA5BC-6A6B-F335-5C64-1EF78D8B4C2F}"/>
              </a:ext>
            </a:extLst>
          </p:cNvPr>
          <p:cNvSpPr txBox="1"/>
          <p:nvPr/>
        </p:nvSpPr>
        <p:spPr>
          <a:xfrm>
            <a:off x="506187" y="1330526"/>
            <a:ext cx="2297662" cy="3412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Полость гортани имеет форму песочных часов, в ней различают 3 отдела.</a:t>
            </a:r>
            <a:endParaRPr lang="ru-RU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424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731F08-D8E5-870E-E868-070320185471}"/>
              </a:ext>
            </a:extLst>
          </p:cNvPr>
          <p:cNvSpPr txBox="1"/>
          <p:nvPr/>
        </p:nvSpPr>
        <p:spPr>
          <a:xfrm>
            <a:off x="277586" y="219270"/>
            <a:ext cx="4597659" cy="5516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Промежуток между правой и левой голосовыми складками  называется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голосовой щелью. </a:t>
            </a: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Длина ее у мужчин составляет 20-24 мм, у женщин – 16-19 мм. Ширина голосовой щели при спокойном дыхании равна 5 мм, при голосообразовании достигает 15 мм. Голосовые связки служат для воспроизведения звуков. </a:t>
            </a: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Выдыхаемый воздух колеблет голосовые связки, в результате чего возникают звуки.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сердце, красный, Карминный цвет, круг&#10;&#10;Автоматически созданное описание">
            <a:extLst>
              <a:ext uri="{FF2B5EF4-FFF2-40B4-BE49-F238E27FC236}">
                <a16:creationId xmlns:a16="http://schemas.microsoft.com/office/drawing/2014/main" id="{770674C1-E131-9110-D8F0-1F7863C07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648" y="97972"/>
            <a:ext cx="6811834" cy="3242388"/>
          </a:xfrm>
          <a:prstGeom prst="rect">
            <a:avLst/>
          </a:prstGeom>
        </p:spPr>
      </p:pic>
      <p:pic>
        <p:nvPicPr>
          <p:cNvPr id="7" name="Рисунок 6" descr="Изображение выглядит как зарисовка, рисунок, диаграмм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C479D78D-3E62-1D86-2251-0C3C68B3C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003" y="3638939"/>
            <a:ext cx="6886479" cy="312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66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99F78A-BD3B-5AB3-8229-D975DA712468}"/>
              </a:ext>
            </a:extLst>
          </p:cNvPr>
          <p:cNvSpPr txBox="1"/>
          <p:nvPr/>
        </p:nvSpPr>
        <p:spPr>
          <a:xfrm>
            <a:off x="1905779" y="644725"/>
            <a:ext cx="7597450" cy="1011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Воспаление слизистой оболочки гортани называется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ларингитом.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Мозг&#10;&#10;Автоматически созданное описание">
            <a:extLst>
              <a:ext uri="{FF2B5EF4-FFF2-40B4-BE49-F238E27FC236}">
                <a16:creationId xmlns:a16="http://schemas.microsoft.com/office/drawing/2014/main" id="{4309BA10-7B4E-9601-67DB-A315F7EB9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985" y="1212980"/>
            <a:ext cx="7371182" cy="564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21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0BC2F1-D184-0739-7A7D-05F7AFAC26C6}"/>
              </a:ext>
            </a:extLst>
          </p:cNvPr>
          <p:cNvSpPr txBox="1"/>
          <p:nvPr/>
        </p:nvSpPr>
        <p:spPr>
          <a:xfrm>
            <a:off x="361563" y="1254968"/>
            <a:ext cx="603923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Трахея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trachea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непарный орган, является продолжением гортани, имеет форму трубки длиной 9-15 см, диаметром 15-18 мм.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Начинается от гортани на уровне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VII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шейных позвонков, а на уровне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IV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грудных позвонков делится на два главных бронха – правый и левый. Это место называется бифуркацией трахеи. </a:t>
            </a:r>
            <a:endParaRPr lang="ru-RU" sz="2400" dirty="0"/>
          </a:p>
        </p:txBody>
      </p:sp>
      <p:pic>
        <p:nvPicPr>
          <p:cNvPr id="5" name="Рисунок 4" descr="Изображение выглядит как зарисовка, рисунок, скелет&#10;&#10;Автоматически созданное описание">
            <a:extLst>
              <a:ext uri="{FF2B5EF4-FFF2-40B4-BE49-F238E27FC236}">
                <a16:creationId xmlns:a16="http://schemas.microsoft.com/office/drawing/2014/main" id="{3894FC55-B74F-7517-682D-A9296F245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254" y="452535"/>
            <a:ext cx="4749282" cy="610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76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2DC9BC-2265-82A4-0546-C43914BDFA5F}"/>
              </a:ext>
            </a:extLst>
          </p:cNvPr>
          <p:cNvSpPr txBox="1"/>
          <p:nvPr/>
        </p:nvSpPr>
        <p:spPr>
          <a:xfrm>
            <a:off x="296247" y="-6587"/>
            <a:ext cx="4476361" cy="6844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трахее различают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части: шейную 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грудную.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Трахея состоит из 16-20 хрящевых гиалиновых полуколец, соединенных между собой фиброзными кольцевыми связками. Задняя стенка трахеи мягкая и называется перепончатой, прилежит к пищеводу. </a:t>
            </a: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Слизистая оболочка трахеи выстлана однослойным многорядным мерцательным эпителием, содержит большое количество лимфоидной ткани и слизистых желез. Снаружи трахея покрыта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адвентицией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Воспаление слизистой оболочки трахеи называется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трахеитом.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Изображение выглядит как текст, скелет, рисунок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6683299E-6274-3699-D542-F5A1C89CA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656" y="144624"/>
            <a:ext cx="6711820" cy="64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91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741913-0469-5B43-F99C-4254BE2B277B}"/>
              </a:ext>
            </a:extLst>
          </p:cNvPr>
          <p:cNvSpPr txBox="1"/>
          <p:nvPr/>
        </p:nvSpPr>
        <p:spPr>
          <a:xfrm>
            <a:off x="2334986" y="428169"/>
            <a:ext cx="6097554" cy="1886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3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характеристика дыхательной системы.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3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Полость носа. Значение дыхания через нос.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3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Гортань, положение, строение, функция.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3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Трахея и бронхи.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469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B4891F8-C6E8-101F-1683-1FE0A34FF71A}"/>
              </a:ext>
            </a:extLst>
          </p:cNvPr>
          <p:cNvSpPr txBox="1"/>
          <p:nvPr/>
        </p:nvSpPr>
        <p:spPr>
          <a:xfrm>
            <a:off x="1663181" y="79310"/>
            <a:ext cx="1025201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Бронхи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bronchi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Различают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главные бронхи правый и левый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бронхиальное дерево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входящее в состав легких. Правый главный бронх короче и шире левого, его длина 1-3 см, длина левого главного бронха 4-6 см. </a:t>
            </a:r>
            <a:endParaRPr lang="ru-RU" dirty="0"/>
          </a:p>
        </p:txBody>
      </p:sp>
      <p:pic>
        <p:nvPicPr>
          <p:cNvPr id="7" name="Рисунок 6" descr="Изображение выглядит как зарисовка, рисунок, динозавр, рептилия&#10;&#10;Автоматически созданное описание">
            <a:extLst>
              <a:ext uri="{FF2B5EF4-FFF2-40B4-BE49-F238E27FC236}">
                <a16:creationId xmlns:a16="http://schemas.microsoft.com/office/drawing/2014/main" id="{D3EBDF05-1B9A-5553-5649-E5E71E9A9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804" y="1530220"/>
            <a:ext cx="7891365" cy="52484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7A8B9A-CD86-D340-AD1E-A542DF4BBF4F}"/>
              </a:ext>
            </a:extLst>
          </p:cNvPr>
          <p:cNvSpPr txBox="1"/>
          <p:nvPr/>
        </p:nvSpPr>
        <p:spPr>
          <a:xfrm>
            <a:off x="382556" y="4464698"/>
            <a:ext cx="337768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Правый главный бронх расположен более вертикально, Являясь как бы продолжением трахеи. Поэтому в правый главный бронх чаще, чем в левый, попадают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инородные тела. 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4109799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, скелет, рисунок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FB7EAFE9-9409-CD44-002C-2497B2077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5657" y="202163"/>
            <a:ext cx="6803572" cy="64536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A9C454-EB70-065F-5184-013AC024A941}"/>
              </a:ext>
            </a:extLst>
          </p:cNvPr>
          <p:cNvSpPr txBox="1"/>
          <p:nvPr/>
        </p:nvSpPr>
        <p:spPr>
          <a:xfrm>
            <a:off x="366226" y="1500968"/>
            <a:ext cx="415912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Главные бронхи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области ворот легких делятся на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долевые бронхи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правый на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левый на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бронха.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53398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зарисовка, рисунок, Штриховая графика, скелет&#10;&#10;Автоматически созданное описание">
            <a:extLst>
              <a:ext uri="{FF2B5EF4-FFF2-40B4-BE49-F238E27FC236}">
                <a16:creationId xmlns:a16="http://schemas.microsoft.com/office/drawing/2014/main" id="{911AE833-B613-D18E-7ED1-FAC13B4B1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188" y="89265"/>
            <a:ext cx="4667795" cy="66794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FDC633-D0FD-3361-00E5-9ECB28574F77}"/>
              </a:ext>
            </a:extLst>
          </p:cNvPr>
          <p:cNvSpPr txBox="1"/>
          <p:nvPr/>
        </p:nvSpPr>
        <p:spPr>
          <a:xfrm>
            <a:off x="384889" y="210297"/>
            <a:ext cx="5871287" cy="5463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Долевые бронхи внутри легкого делятся на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сегментарные бронхи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сегментарные – на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субсегментарные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или средние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бронхи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(диаметром 5-2 мм), средние – на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мелкие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(диаметром 2-1 мм). Самые мелкие по диаметру бронхи (1 мм) входят по одному в каждую дольку легкого и называются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дольковым бронхом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Внутри легочной дольки этот бронх делится на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18-20 концевых бронхиол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(диметром 0,5 мм). Каждая концевая бронхиола делится на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дыхательные бронхиолы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первого, второго и третьего порядка, переходящие в расширения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альвеолярные ходы и альвеолярные мешочки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 стенках которых имеются пузырьки –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альвеолы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Все это, начиная от концевой бронхиолы, по своему виду напоминает гроздь винограда и называется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легочным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ацинусом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или альвеолярным деревом.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489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розовый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D17D2925-1645-69C9-E9BA-8A5CFCFE8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114" y="149290"/>
            <a:ext cx="9993086" cy="655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90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B79BB6-1D0C-596E-D0F7-2023FD1755C9}"/>
              </a:ext>
            </a:extLst>
          </p:cNvPr>
          <p:cNvSpPr txBox="1"/>
          <p:nvPr/>
        </p:nvSpPr>
        <p:spPr>
          <a:xfrm>
            <a:off x="2087723" y="229347"/>
            <a:ext cx="920698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Ацинус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это структурно-функциональная единица дыхательного отдела легких. Общее количество альвеол у взрослого человека 300-400 млн, в каждый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ацинус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входит 15-20 альвеол, в легочную дольку – 12-18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ацинусов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2000" dirty="0"/>
          </a:p>
        </p:txBody>
      </p:sp>
      <p:pic>
        <p:nvPicPr>
          <p:cNvPr id="5" name="Рисунок 4" descr="Изображение выглядит как текст, визитная карточ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BB3F46F-A50D-967C-107D-239179344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253" y="1735494"/>
            <a:ext cx="6955971" cy="493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13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83A0DB-7844-0643-DBCD-631F9308CDE7}"/>
              </a:ext>
            </a:extLst>
          </p:cNvPr>
          <p:cNvSpPr txBox="1"/>
          <p:nvPr/>
        </p:nvSpPr>
        <p:spPr>
          <a:xfrm>
            <a:off x="1863789" y="139960"/>
            <a:ext cx="10014080" cy="1258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Легкие (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pulmones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pneumones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 парные дыхательные органы, занимающие почти всю полость грудной клетки. Раздел медицины, изучающий строение, функции и заболевания легких, называется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пульмонологией.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E107D4-EAE4-E372-AABD-928E774E8DE5}"/>
              </a:ext>
            </a:extLst>
          </p:cNvPr>
          <p:cNvSpPr txBox="1"/>
          <p:nvPr/>
        </p:nvSpPr>
        <p:spPr>
          <a:xfrm>
            <a:off x="7703973" y="2565748"/>
            <a:ext cx="448802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 форме легкое напоминает усеченный конус; в нем различают нижнюю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расширенную часть – основание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обращено к диафрагме, и верхнюю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суженную часть – верхушку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выступающую на 2-3 см над ключицей в области шеи.</a:t>
            </a:r>
            <a:endParaRPr lang="ru-RU" sz="2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1F5AC3-1656-D7AB-91B8-1B687626A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283" y="1628193"/>
            <a:ext cx="6633871" cy="522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948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1581A1-1830-918C-26BC-382A0FCB6534}"/>
              </a:ext>
            </a:extLst>
          </p:cNvPr>
          <p:cNvSpPr txBox="1"/>
          <p:nvPr/>
        </p:nvSpPr>
        <p:spPr>
          <a:xfrm>
            <a:off x="412881" y="253586"/>
            <a:ext cx="65337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каждом легком различают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 поверхности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1)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реберная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выпуклая, обращена к ребрам;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2)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диафрагмальная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прилежит к куполу диафрагмы;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3)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медиальная или средостенная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обращена к средостению. </a:t>
            </a:r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EFFFB0-0C21-F02D-C9BF-33C59FA2B365}"/>
              </a:ext>
            </a:extLst>
          </p:cNvPr>
          <p:cNvSpPr txBox="1"/>
          <p:nvPr/>
        </p:nvSpPr>
        <p:spPr>
          <a:xfrm>
            <a:off x="482861" y="2491472"/>
            <a:ext cx="63984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Реберная и диафрагмальная поверхности отделены друг от друга острым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нижним краем.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Медиальная поверхность отделяется от реберной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передним краем легкого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2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141808-3A7E-5862-357F-9323C2953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935" y="159450"/>
            <a:ext cx="4875244" cy="653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58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3DEE10-9725-110C-7EBA-2A7B125E90BB}"/>
              </a:ext>
            </a:extLst>
          </p:cNvPr>
          <p:cNvSpPr txBox="1"/>
          <p:nvPr/>
        </p:nvSpPr>
        <p:spPr>
          <a:xfrm>
            <a:off x="408928" y="1796187"/>
            <a:ext cx="4741569" cy="2612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медиальной поверхности имеется углубление –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ворота легкого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через которые в легкое входят главный бронх, легочная артерия и нервы, а выходят легочные вены, лимфатические сосуды. Это составляет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корень легкого.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BD8FB49-FEAD-70D9-D048-FBF0B5FD5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100" y="368559"/>
            <a:ext cx="6402417" cy="623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12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01DB28-3B3B-EA51-4EE3-15590550202A}"/>
              </a:ext>
            </a:extLst>
          </p:cNvPr>
          <p:cNvSpPr txBox="1"/>
          <p:nvPr/>
        </p:nvSpPr>
        <p:spPr>
          <a:xfrm>
            <a:off x="412879" y="116373"/>
            <a:ext cx="74994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Каждое легкое посредством борозд делится на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доли. </a:t>
            </a:r>
            <a:endParaRPr lang="ru-RU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CB8D8E-0C31-5F10-C254-307BA9451609}"/>
              </a:ext>
            </a:extLst>
          </p:cNvPr>
          <p:cNvSpPr txBox="1"/>
          <p:nvPr/>
        </p:nvSpPr>
        <p:spPr>
          <a:xfrm>
            <a:off x="412879" y="1643306"/>
            <a:ext cx="42710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Правое легкое шире и короче левого.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Косой и горизонтальной щелями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правое легкое делится на 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 доли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верхнюю, среднюю и нижнюю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4048F5-F7EF-5EB0-6990-2BC75AE0181E}"/>
              </a:ext>
            </a:extLst>
          </p:cNvPr>
          <p:cNvSpPr txBox="1"/>
          <p:nvPr/>
        </p:nvSpPr>
        <p:spPr>
          <a:xfrm>
            <a:off x="6096000" y="627643"/>
            <a:ext cx="58106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Левое легкое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косой щелью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делится на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доли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верхнюю и нижнюю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Левое легкое  у переднего края имеет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сердечную вырезку.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0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A1FE1ED-06E8-68CC-B93D-61F0308E6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329" y="1704216"/>
            <a:ext cx="6614440" cy="503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02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987913-260D-DE6F-EC78-A729B7E40D34}"/>
              </a:ext>
            </a:extLst>
          </p:cNvPr>
          <p:cNvSpPr txBox="1"/>
          <p:nvPr/>
        </p:nvSpPr>
        <p:spPr>
          <a:xfrm>
            <a:off x="384888" y="1199223"/>
            <a:ext cx="4490357" cy="413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Доли подразделяются на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сегменты.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правом легком их 11, в левом – 10. Сегменты состоят из долек, а дольки – из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ацинусов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Ацинусы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являются структурно-функциональными единицами легкого, которые осуществляют основную функцию легких –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газообмен.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Число легочных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ацинусов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каждом легком достигает 150 000.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Изображение выглядит как рентгеновская пленка, медицинский, Медицинская визуализация, радиология&#10;&#10;Автоматически созданное описание">
            <a:extLst>
              <a:ext uri="{FF2B5EF4-FFF2-40B4-BE49-F238E27FC236}">
                <a16:creationId xmlns:a16="http://schemas.microsoft.com/office/drawing/2014/main" id="{1CB26774-5541-22FD-54A7-0AFA38F8E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845" y="727787"/>
            <a:ext cx="6848086" cy="59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75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3C1215-CBB4-141E-CA2A-1F140CDD6AE6}"/>
              </a:ext>
            </a:extLst>
          </p:cNvPr>
          <p:cNvSpPr txBox="1"/>
          <p:nvPr/>
        </p:nvSpPr>
        <p:spPr>
          <a:xfrm>
            <a:off x="902737" y="1237376"/>
            <a:ext cx="8539842" cy="3540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Дыхательной системой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называется система органов, посредством которых происходит газообмен между организмом и внешней средой. </a:t>
            </a: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Дыхательная система объединяет органы, выполняющие </a:t>
            </a:r>
            <a:r>
              <a:rPr lang="ru-RU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воздухопроводящую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функцию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(полость носа, носоглотка, гортань, трахея, бронхи) и дыхательную,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</a:t>
            </a:r>
            <a:r>
              <a:rPr lang="ru-RU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газообменную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функцию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(легкие).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5563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A0D985-DB15-44F6-53CD-97DF2458A5A6}"/>
              </a:ext>
            </a:extLst>
          </p:cNvPr>
          <p:cNvSpPr txBox="1"/>
          <p:nvPr/>
        </p:nvSpPr>
        <p:spPr>
          <a:xfrm>
            <a:off x="333571" y="0"/>
            <a:ext cx="72615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Границы легких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Верхушки легких выступают выше ключицы на 2-3 см. </a:t>
            </a:r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E0F88C-3362-A1F9-82DE-AEBE27A4B7EC}"/>
              </a:ext>
            </a:extLst>
          </p:cNvPr>
          <p:cNvSpPr txBox="1"/>
          <p:nvPr/>
        </p:nvSpPr>
        <p:spPr>
          <a:xfrm>
            <a:off x="7931021" y="988404"/>
            <a:ext cx="4107520" cy="5333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Передняя граница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спускается от верхушек обоих легких по грудине, параллельно на расстоянии 1-1,5 см до уровня хряща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ребра. Здесь граница левого легкого отклоняется на 4-5 см влево, образуя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сердечную вырезку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 уровне хряща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ребра передние границы легких переходят в нижние.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Изображение выглядит как зарисовка, рисунок, Штриховая графика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B18CB1B2-9477-2B8C-F847-73F3CBFB7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093" y="890387"/>
            <a:ext cx="6182026" cy="57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8472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F96929-45CF-7809-500C-C9B3FC2D58F7}"/>
              </a:ext>
            </a:extLst>
          </p:cNvPr>
          <p:cNvSpPr txBox="1"/>
          <p:nvPr/>
        </p:nvSpPr>
        <p:spPr>
          <a:xfrm>
            <a:off x="422210" y="326572"/>
            <a:ext cx="5302120" cy="2539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Нижняя граница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легких соответствует по среднеключичной линии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ребру, по средней подмышечной линии -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VIII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ребру, по лопаточной –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ребру, по околопозвоночной –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ребру.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Нижняя граница левого легкого на 1-2 см ниже границы правого. </a:t>
            </a:r>
            <a:endParaRPr lang="ru-RU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Изображение выглядит как скелет&#10;&#10;Автоматически созданное описание">
            <a:extLst>
              <a:ext uri="{FF2B5EF4-FFF2-40B4-BE49-F238E27FC236}">
                <a16:creationId xmlns:a16="http://schemas.microsoft.com/office/drawing/2014/main" id="{E69CD54A-6EE5-0A9D-493F-C9F8CDDBB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312" y="114299"/>
            <a:ext cx="5523224" cy="66294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F38A1F9-3F4E-EA14-1302-000AF7F29E73}"/>
              </a:ext>
            </a:extLst>
          </p:cNvPr>
          <p:cNvSpPr txBox="1"/>
          <p:nvPr/>
        </p:nvSpPr>
        <p:spPr>
          <a:xfrm>
            <a:off x="523292" y="3333729"/>
            <a:ext cx="5099956" cy="938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Задняя граница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проходит справа и слева вдоль позвоночного столба от 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ребра.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9167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E2F1B6-106A-67FC-2DC6-8CA4D07CEB33}"/>
              </a:ext>
            </a:extLst>
          </p:cNvPr>
          <p:cNvSpPr txBox="1"/>
          <p:nvPr/>
        </p:nvSpPr>
        <p:spPr>
          <a:xfrm>
            <a:off x="278076" y="193804"/>
            <a:ext cx="6275901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Плевра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pleura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это серозная оболочка, окружающая каждое легкое, состоит из двух листков: </a:t>
            </a:r>
          </a:p>
          <a:p>
            <a:pPr marL="457200" indent="-457200">
              <a:buAutoNum type="arabicParenR"/>
            </a:pP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париетальной плевры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выстилает изнутри стенки грудной полости, и </a:t>
            </a:r>
          </a:p>
          <a:p>
            <a:pPr marL="457200" indent="-457200">
              <a:buAutoNum type="arabicParenR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2)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висцеральной плевры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плотно сращена с тканью легкого. </a:t>
            </a:r>
            <a:endParaRPr lang="ru-RU" dirty="0"/>
          </a:p>
        </p:txBody>
      </p:sp>
      <p:pic>
        <p:nvPicPr>
          <p:cNvPr id="9" name="Рисунок 8" descr="Изображение выглядит как текст, рисунок, зарисовка, скелет&#10;&#10;Автоматически созданное описание">
            <a:extLst>
              <a:ext uri="{FF2B5EF4-FFF2-40B4-BE49-F238E27FC236}">
                <a16:creationId xmlns:a16="http://schemas.microsoft.com/office/drawing/2014/main" id="{F2036226-3031-3D2C-68B9-E1C169EC4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84" y="2227009"/>
            <a:ext cx="5507587" cy="449403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высокие каблуки, обувь, ноги&#10;&#10;Автоматически созданное описание">
            <a:extLst>
              <a:ext uri="{FF2B5EF4-FFF2-40B4-BE49-F238E27FC236}">
                <a16:creationId xmlns:a16="http://schemas.microsoft.com/office/drawing/2014/main" id="{DEC9CFFD-F0E4-597A-866B-29AB7F2F9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230" y="65315"/>
            <a:ext cx="5019869" cy="36855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469B34-66CC-0439-FC2B-97121DFB4E15}"/>
              </a:ext>
            </a:extLst>
          </p:cNvPr>
          <p:cNvSpPr txBox="1"/>
          <p:nvPr/>
        </p:nvSpPr>
        <p:spPr>
          <a:xfrm>
            <a:off x="6274836" y="3938036"/>
            <a:ext cx="582230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Париетальная плевра делится на: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реберную,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средостенную и диафрагмальную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В местах перехода одной части париетальной плевры в другую образуются запасные пространства – 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плевральные синусы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которые заполняются легкими в момент максимального вдоха: 1)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реберно-диафрагмальный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2)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реберно-средостенный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3) </a:t>
            </a:r>
            <a:r>
              <a:rPr lang="ru-RU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средостенно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-диафрагмальный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2632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C7BA3E-E85C-362C-338A-2C2A4EFCF57E}"/>
              </a:ext>
            </a:extLst>
          </p:cNvPr>
          <p:cNvSpPr txBox="1"/>
          <p:nvPr/>
        </p:nvSpPr>
        <p:spPr>
          <a:xfrm>
            <a:off x="1886727" y="293958"/>
            <a:ext cx="9524612" cy="1258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Воспаление плевры называется 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плевритом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Скопление жидкости в плевральной полости называется 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гидротораксом,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крови – 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гемотораксом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гнойного экссудата – </a:t>
            </a:r>
            <a:r>
              <a:rPr lang="ru-RU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пиотораксом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5F6D924-5D7E-501D-8BFA-B8122BDBC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233" y="1887116"/>
            <a:ext cx="10515600" cy="452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70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EE8421-5A71-B0C7-6260-2F8FBB212623}"/>
              </a:ext>
            </a:extLst>
          </p:cNvPr>
          <p:cNvSpPr txBox="1"/>
          <p:nvPr/>
        </p:nvSpPr>
        <p:spPr>
          <a:xfrm>
            <a:off x="361562" y="393981"/>
            <a:ext cx="4798267" cy="6316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органы дыхания, относящиеся к дыхательным путям, имеют твердую основу из костей и хрящей, благодаря чему эти пути не спадаются, и по ним свободно циркулирует воздух во время дыхания. </a:t>
            </a: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Изнутри дыхательные пути выстланы слизистой оболочкой, покрытой почти на всем протяжении однослойным многорядным мерцательным эпителием.</a:t>
            </a: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дыхательных путях происходит очищение, увлажнение, согревание вдыхаемого воздуха, а также восприятие обонятельных, температурных и механических раздражителей.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челове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784F3B7-F673-A7AA-282B-D213DD8B5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366" y="298579"/>
            <a:ext cx="6424127" cy="637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55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1606FC-2948-144C-B9E1-B7119931D4ED}"/>
              </a:ext>
            </a:extLst>
          </p:cNvPr>
          <p:cNvSpPr txBox="1"/>
          <p:nvPr/>
        </p:nvSpPr>
        <p:spPr>
          <a:xfrm>
            <a:off x="333570" y="354563"/>
            <a:ext cx="5437414" cy="5510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Дыхание – это одна из основных жизненных функций. </a:t>
            </a: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Дыхание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 совокупность процессов, обеспечивающих поступление в организм кислорода, использование его в окислительно-восстановительных реакциях и удаление из организма углекислого газа и метаболической воды.</a:t>
            </a: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Кроме того, органы дыхания участвуют в голосообразовании, обонянии, выработке некоторых гормонов, водно-солевом и липидном обмене, в поддержании иммунитета организма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графическая вста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6DBB732-02AB-ABBA-9A5C-4C2E61A64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522" y="167950"/>
            <a:ext cx="5708780" cy="624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61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417A68-796B-C430-0AFD-ED897A41574A}"/>
              </a:ext>
            </a:extLst>
          </p:cNvPr>
          <p:cNvSpPr txBox="1"/>
          <p:nvPr/>
        </p:nvSpPr>
        <p:spPr>
          <a:xfrm>
            <a:off x="1849794" y="286244"/>
            <a:ext cx="92443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Полость носа (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cavitas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nasi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является начальным отделом дыхательной системы. </a:t>
            </a:r>
          </a:p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Спереди она сообщается с наружной средой через 2 входных отверстия –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ноздри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сзади – с носоглоткой через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хоаны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397B0F-4570-FDD9-9E09-778B38504AE9}"/>
              </a:ext>
            </a:extLst>
          </p:cNvPr>
          <p:cNvSpPr txBox="1"/>
          <p:nvPr/>
        </p:nvSpPr>
        <p:spPr>
          <a:xfrm>
            <a:off x="1656184" y="5528235"/>
            <a:ext cx="103523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Полость носа делится на две половины перегородкой, образованной перпендикулярной пластинкой решетчатой кости и сошником.</a:t>
            </a:r>
          </a:p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полости носа различают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стенки: верхнюю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нижнюю, латеральную и медиальную (перегородку).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000" dirty="0"/>
          </a:p>
        </p:txBody>
      </p:sp>
      <p:pic>
        <p:nvPicPr>
          <p:cNvPr id="6" name="Рисунок 5" descr="Изображение выглядит как текст, коричневый&#10;&#10;Автоматически созданное описание">
            <a:extLst>
              <a:ext uri="{FF2B5EF4-FFF2-40B4-BE49-F238E27FC236}">
                <a16:creationId xmlns:a16="http://schemas.microsoft.com/office/drawing/2014/main" id="{88AFE378-BD55-1A78-98A2-4EBBE80DF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082" y="1467110"/>
            <a:ext cx="6531428" cy="389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83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453B2D-8CB6-9176-D5D2-7A58E2099979}"/>
              </a:ext>
            </a:extLst>
          </p:cNvPr>
          <p:cNvSpPr txBox="1"/>
          <p:nvPr/>
        </p:nvSpPr>
        <p:spPr>
          <a:xfrm>
            <a:off x="1503237" y="135295"/>
            <a:ext cx="106089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 латеральной стенки свисают в полость носа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 носовые раковины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верхняя, средняя и нижняя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под которыми образуются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 носовых хода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верхний, средний, нижний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Область верхнего носового хода называется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обонятельной,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ее слизистой оболочке находятся обонятельные рецепторы, а среднего и нижнего –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дыхательной.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pic>
        <p:nvPicPr>
          <p:cNvPr id="7" name="Рисунок 6" descr="Изображение выглядит как текст, зарисо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5DBDC83-A753-DFE6-2AF5-06E0B469C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30" y="1623526"/>
            <a:ext cx="10037720" cy="509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34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4E5C85-8009-7AFD-80B5-2EB360D772D1}"/>
              </a:ext>
            </a:extLst>
          </p:cNvPr>
          <p:cNvSpPr txBox="1"/>
          <p:nvPr/>
        </p:nvSpPr>
        <p:spPr>
          <a:xfrm>
            <a:off x="6841673" y="125963"/>
            <a:ext cx="5036196" cy="6460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Слизистая оболочка полости носа выстлана однослойным многорядным мерцательным эпителием, содержащим большое количество ресничек и слизистых желез.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Реснички эпителия задерживают пылевые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частицы,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секрет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слизистых желез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обволакивает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их, смачивает слизистую оболочку и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увлажняет сухой воздух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Кровеносные сосуды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образуют густые венозные сплетения в области нижней носовой раковины и способствуют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согреванию вдыхаемого воздуха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При повреждении этих сплетений возможны кровотечения из полости носа. В нижний носовой ход открывается отверстие носослезного протока.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Изображение выглядит как текст, ткань, шаблон, вышивка&#10;&#10;Автоматически созданное описание">
            <a:extLst>
              <a:ext uri="{FF2B5EF4-FFF2-40B4-BE49-F238E27FC236}">
                <a16:creationId xmlns:a16="http://schemas.microsoft.com/office/drawing/2014/main" id="{797FB13B-A343-E8C4-7DD0-6D90977A0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89" y="329890"/>
            <a:ext cx="6264606" cy="625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05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197336-B726-2C74-B3E4-B6A01290F62B}"/>
              </a:ext>
            </a:extLst>
          </p:cNvPr>
          <p:cNvSpPr txBox="1"/>
          <p:nvPr/>
        </p:nvSpPr>
        <p:spPr>
          <a:xfrm>
            <a:off x="475861" y="61604"/>
            <a:ext cx="11439331" cy="858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полость носа открываются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придаточные пазухи (синусы):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верхнечелюстная, или гайморова (парная), лобная, клиновидная и решетчатые. Эти пазухи участвуют в согревании вдыхаемого воздуха.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28834A-9743-0300-6E1E-22162F285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547" y="1189653"/>
            <a:ext cx="9296789" cy="560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311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500</TotalTime>
  <Words>1685</Words>
  <Application>Microsoft Office PowerPoint</Application>
  <PresentationFormat>Широкоэкранный</PresentationFormat>
  <Paragraphs>78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Calibri</vt:lpstr>
      <vt:lpstr>Century Gothic</vt:lpstr>
      <vt:lpstr>Times New Roman</vt:lpstr>
      <vt:lpstr>Wingdings 3</vt:lpstr>
      <vt:lpstr>Легкий дым</vt:lpstr>
      <vt:lpstr>Строение органов дыхательной системы 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User10</dc:creator>
  <cp:lastModifiedBy>User10</cp:lastModifiedBy>
  <cp:revision>10</cp:revision>
  <dcterms:created xsi:type="dcterms:W3CDTF">2025-11-09T19:43:53Z</dcterms:created>
  <dcterms:modified xsi:type="dcterms:W3CDTF">2025-11-13T12:19:49Z</dcterms:modified>
</cp:coreProperties>
</file>