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464" r:id="rId2"/>
    <p:sldId id="471" r:id="rId3"/>
    <p:sldId id="571" r:id="rId4"/>
    <p:sldId id="478" r:id="rId5"/>
    <p:sldId id="570" r:id="rId6"/>
    <p:sldId id="527" r:id="rId7"/>
    <p:sldId id="572" r:id="rId8"/>
    <p:sldId id="549" r:id="rId9"/>
    <p:sldId id="573" r:id="rId10"/>
    <p:sldId id="550" r:id="rId11"/>
    <p:sldId id="551" r:id="rId12"/>
    <p:sldId id="553" r:id="rId13"/>
    <p:sldId id="574" r:id="rId14"/>
    <p:sldId id="554" r:id="rId15"/>
    <p:sldId id="575" r:id="rId16"/>
    <p:sldId id="555" r:id="rId17"/>
    <p:sldId id="556" r:id="rId18"/>
    <p:sldId id="576" r:id="rId19"/>
    <p:sldId id="577" r:id="rId20"/>
    <p:sldId id="578" r:id="rId21"/>
    <p:sldId id="557" r:id="rId22"/>
    <p:sldId id="558" r:id="rId23"/>
    <p:sldId id="580" r:id="rId24"/>
    <p:sldId id="579" r:id="rId25"/>
    <p:sldId id="559" r:id="rId26"/>
    <p:sldId id="561" r:id="rId27"/>
    <p:sldId id="562" r:id="rId28"/>
    <p:sldId id="563" r:id="rId29"/>
    <p:sldId id="581" r:id="rId30"/>
    <p:sldId id="564" r:id="rId31"/>
    <p:sldId id="565" r:id="rId32"/>
    <p:sldId id="582" r:id="rId33"/>
    <p:sldId id="566" r:id="rId34"/>
    <p:sldId id="583" r:id="rId35"/>
    <p:sldId id="567" r:id="rId36"/>
    <p:sldId id="568" r:id="rId37"/>
  </p:sldIdLst>
  <p:sldSz cx="9144000" cy="6858000" type="screen4x3"/>
  <p:notesSz cx="6858000" cy="99472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0A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88409" autoAdjust="0"/>
  </p:normalViewPr>
  <p:slideViewPr>
    <p:cSldViewPr>
      <p:cViewPr varScale="1">
        <p:scale>
          <a:sx n="64" d="100"/>
          <a:sy n="64" d="100"/>
        </p:scale>
        <p:origin x="67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9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BE382D0-85D3-47A8-97C4-D19C2C21482F}" type="datetimeFigureOut">
              <a:rPr lang="ru-RU"/>
              <a:pPr>
                <a:defRPr/>
              </a:pPr>
              <a:t>10.12.2025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8CE2572-B195-4FF8-B14B-A371D0024A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1922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1"/>
          <p:cNvSpPr txBox="1">
            <a:spLocks noChangeArrowheads="1"/>
          </p:cNvSpPr>
          <p:nvPr/>
        </p:nvSpPr>
        <p:spPr bwMode="auto">
          <a:xfrm>
            <a:off x="4278313" y="11049074"/>
            <a:ext cx="3275012" cy="575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marL="215900" indent="-207963" eaLnBrk="0" hangingPunct="0">
              <a:spcBef>
                <a:spcPct val="30000"/>
              </a:spcBef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</a:pPr>
            <a:fld id="{7DAC0596-F16A-4728-AB63-B7DC5A886A1E}" type="slidenum">
              <a:rPr lang="ru-RU" altLang="ru-RU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</a:rPr>
              <a:pPr algn="r" eaLnBrk="1" hangingPunct="1">
                <a:lnSpc>
                  <a:spcPct val="95000"/>
                </a:lnSpc>
                <a:spcBef>
                  <a:spcPct val="0"/>
                </a:spcBef>
              </a:pPr>
              <a:t>2</a:t>
            </a:fld>
            <a:endParaRPr lang="ru-RU" altLang="ru-RU" dirty="0">
              <a:solidFill>
                <a:srgbClr val="000000"/>
              </a:solidFill>
              <a:latin typeface="Times New Roman" pitchFamily="18" charset="0"/>
              <a:ea typeface="Microsoft YaHei" pitchFamily="34" charset="-122"/>
            </a:endParaRPr>
          </a:p>
        </p:txBody>
      </p:sp>
      <p:sp>
        <p:nvSpPr>
          <p:cNvPr id="32771" name="Text Box 2"/>
          <p:cNvSpPr txBox="1">
            <a:spLocks noChangeArrowheads="1"/>
          </p:cNvSpPr>
          <p:nvPr/>
        </p:nvSpPr>
        <p:spPr bwMode="auto">
          <a:xfrm>
            <a:off x="3884614" y="9448185"/>
            <a:ext cx="2968625" cy="493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marL="215900" indent="-207963" eaLnBrk="0" hangingPunct="0">
              <a:spcBef>
                <a:spcPct val="30000"/>
              </a:spcBef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DA204B9-1DAC-4462-8CC8-FDE8B8EC0570}" type="slidenum">
              <a:rPr lang="ru-RU" altLang="ru-RU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ru-RU" altLang="ru-RU" dirty="0">
              <a:solidFill>
                <a:srgbClr val="000000"/>
              </a:solidFill>
              <a:latin typeface="Times New Roman" pitchFamily="18" charset="0"/>
              <a:ea typeface="Microsoft YaHei" pitchFamily="34" charset="-122"/>
            </a:endParaRPr>
          </a:p>
        </p:txBody>
      </p:sp>
      <p:sp>
        <p:nvSpPr>
          <p:cNvPr id="32772" name="Rectangle 3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3" name="Text Box 4"/>
          <p:cNvSpPr txBox="1">
            <a:spLocks noChangeArrowheads="1"/>
          </p:cNvSpPr>
          <p:nvPr/>
        </p:nvSpPr>
        <p:spPr bwMode="auto">
          <a:xfrm>
            <a:off x="685800" y="4724956"/>
            <a:ext cx="5486400" cy="44762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Times New Roman" pitchFamily="18" charset="0"/>
              <a:buNone/>
            </a:pPr>
            <a:endParaRPr lang="ru-RU" altLang="ru-RU" sz="1800" dirty="0">
              <a:latin typeface="Arial" charset="0"/>
              <a:ea typeface="MS PGothic" pitchFamily="34" charset="-128"/>
            </a:endParaRPr>
          </a:p>
        </p:txBody>
      </p:sp>
      <p:sp>
        <p:nvSpPr>
          <p:cNvPr id="32774" name="Text Box 5"/>
          <p:cNvSpPr txBox="1">
            <a:spLocks noChangeArrowheads="1"/>
          </p:cNvSpPr>
          <p:nvPr/>
        </p:nvSpPr>
        <p:spPr bwMode="auto">
          <a:xfrm>
            <a:off x="0" y="0"/>
            <a:ext cx="2971800" cy="497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ru-RU" altLang="ru-RU" dirty="0">
                <a:solidFill>
                  <a:srgbClr val="000000"/>
                </a:solidFill>
                <a:latin typeface="Arial" charset="0"/>
                <a:ea typeface="Microsoft YaHei" pitchFamily="34" charset="-122"/>
              </a:rPr>
              <a:t>Только для внутреннего пользования</a:t>
            </a:r>
          </a:p>
        </p:txBody>
      </p:sp>
      <p:sp>
        <p:nvSpPr>
          <p:cNvPr id="32775" name="Text Box 6"/>
          <p:cNvSpPr txBox="1">
            <a:spLocks noChangeArrowheads="1"/>
          </p:cNvSpPr>
          <p:nvPr/>
        </p:nvSpPr>
        <p:spPr bwMode="auto">
          <a:xfrm>
            <a:off x="0" y="9448185"/>
            <a:ext cx="2971800" cy="497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ru-RU" altLang="ru-RU" dirty="0">
                <a:solidFill>
                  <a:srgbClr val="000000"/>
                </a:solidFill>
                <a:latin typeface="Arial" charset="0"/>
                <a:ea typeface="Microsoft YaHei" pitchFamily="34" charset="-122"/>
              </a:rPr>
              <a:t>Строго конфиденциально</a:t>
            </a:r>
          </a:p>
        </p:txBody>
      </p:sp>
      <p:sp>
        <p:nvSpPr>
          <p:cNvPr id="2" name="Заметки 1">
            <a:extLst>
              <a:ext uri="{FF2B5EF4-FFF2-40B4-BE49-F238E27FC236}">
                <a16:creationId xmlns:a16="http://schemas.microsoft.com/office/drawing/2014/main" id="{E1426898-77AE-B8C8-EB3F-A25F62E413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41E06BE-8102-4E2E-8221-DA91A7C2CD9E}" type="slidenum">
              <a:rPr lang="ru-RU" altLang="ru-RU" sz="1400" smtClean="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 altLang="ru-RU" sz="1400" dirty="0">
              <a:solidFill>
                <a:srgbClr val="000000"/>
              </a:solidFill>
              <a:latin typeface="Times New Roman" pitchFamily="18" charset="0"/>
              <a:ea typeface="MS PGothic" pitchFamily="34" charset="-128"/>
              <a:cs typeface="Arial" charset="0"/>
            </a:endParaRPr>
          </a:p>
        </p:txBody>
      </p:sp>
      <p:sp>
        <p:nvSpPr>
          <p:cNvPr id="337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87463" y="979488"/>
            <a:ext cx="4979987" cy="37369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6" name="Text Box 2"/>
          <p:cNvSpPr txBox="1">
            <a:spLocks noChangeArrowheads="1"/>
          </p:cNvSpPr>
          <p:nvPr/>
        </p:nvSpPr>
        <p:spPr bwMode="auto">
          <a:xfrm>
            <a:off x="720725" y="5091071"/>
            <a:ext cx="6113463" cy="5476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Times New Roman" pitchFamily="18" charset="0"/>
              <a:buNone/>
            </a:pPr>
            <a:endParaRPr lang="ru-RU" altLang="ru-RU" sz="1800" dirty="0">
              <a:solidFill>
                <a:srgbClr val="000000"/>
              </a:solidFill>
              <a:latin typeface="Arial" charset="0"/>
              <a:ea typeface="MS PGothic" pitchFamily="34" charset="-128"/>
            </a:endParaRPr>
          </a:p>
        </p:txBody>
      </p:sp>
      <p:sp>
        <p:nvSpPr>
          <p:cNvPr id="5" name="Заметки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endParaRPr lang="ru-RU" altLang="ru-RU" sz="1200" dirty="0">
              <a:solidFill>
                <a:srgbClr val="333333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534536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41E06BE-8102-4E2E-8221-DA91A7C2CD9E}" type="slidenum">
              <a:rPr lang="ru-RU" altLang="ru-RU" sz="1400" smtClean="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 altLang="ru-RU" sz="1400" dirty="0">
              <a:solidFill>
                <a:srgbClr val="000000"/>
              </a:solidFill>
              <a:latin typeface="Times New Roman" pitchFamily="18" charset="0"/>
              <a:ea typeface="MS PGothic" pitchFamily="34" charset="-128"/>
              <a:cs typeface="Arial" charset="0"/>
            </a:endParaRPr>
          </a:p>
        </p:txBody>
      </p:sp>
      <p:sp>
        <p:nvSpPr>
          <p:cNvPr id="337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87463" y="979488"/>
            <a:ext cx="4979987" cy="37369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6" name="Text Box 2"/>
          <p:cNvSpPr txBox="1">
            <a:spLocks noChangeArrowheads="1"/>
          </p:cNvSpPr>
          <p:nvPr/>
        </p:nvSpPr>
        <p:spPr bwMode="auto">
          <a:xfrm>
            <a:off x="720725" y="5091071"/>
            <a:ext cx="6113463" cy="5476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Times New Roman" pitchFamily="18" charset="0"/>
              <a:buNone/>
            </a:pPr>
            <a:endParaRPr lang="ru-RU" altLang="ru-RU" sz="1800" dirty="0">
              <a:solidFill>
                <a:srgbClr val="000000"/>
              </a:solidFill>
              <a:latin typeface="Arial" charset="0"/>
              <a:ea typeface="MS PGothic" pitchFamily="34" charset="-128"/>
            </a:endParaRPr>
          </a:p>
        </p:txBody>
      </p:sp>
      <p:sp>
        <p:nvSpPr>
          <p:cNvPr id="5" name="Заметки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endParaRPr lang="ru-RU" altLang="ru-RU" sz="1200" dirty="0">
              <a:solidFill>
                <a:srgbClr val="333333"/>
              </a:solidFill>
              <a:latin typeface="+mn-lt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41E06BE-8102-4E2E-8221-DA91A7C2CD9E}" type="slidenum">
              <a:rPr lang="ru-RU" altLang="ru-RU" sz="1400" smtClean="0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 altLang="ru-RU" sz="1400" dirty="0">
              <a:solidFill>
                <a:srgbClr val="000000"/>
              </a:solidFill>
              <a:latin typeface="Times New Roman" pitchFamily="18" charset="0"/>
              <a:ea typeface="MS PGothic" pitchFamily="34" charset="-128"/>
              <a:cs typeface="Arial" charset="0"/>
            </a:endParaRPr>
          </a:p>
        </p:txBody>
      </p:sp>
      <p:sp>
        <p:nvSpPr>
          <p:cNvPr id="337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87463" y="979488"/>
            <a:ext cx="4979987" cy="37369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6" name="Text Box 2"/>
          <p:cNvSpPr txBox="1">
            <a:spLocks noChangeArrowheads="1"/>
          </p:cNvSpPr>
          <p:nvPr/>
        </p:nvSpPr>
        <p:spPr bwMode="auto">
          <a:xfrm>
            <a:off x="720725" y="5091071"/>
            <a:ext cx="6113463" cy="5476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Times New Roman" pitchFamily="18" charset="0"/>
              <a:buNone/>
            </a:pPr>
            <a:endParaRPr lang="ru-RU" altLang="ru-RU" sz="1800" dirty="0">
              <a:solidFill>
                <a:srgbClr val="000000"/>
              </a:solidFill>
              <a:latin typeface="Arial" charset="0"/>
              <a:ea typeface="MS PGothic" pitchFamily="34" charset="-128"/>
            </a:endParaRPr>
          </a:p>
        </p:txBody>
      </p:sp>
      <p:sp>
        <p:nvSpPr>
          <p:cNvPr id="5" name="Заметки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endParaRPr lang="ru-RU" altLang="ru-RU" sz="1200" dirty="0">
              <a:solidFill>
                <a:srgbClr val="333333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497619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CE2572-B195-4FF8-B14B-A371D0024A64}" type="slidenum">
              <a:rPr lang="ru-RU" smtClean="0"/>
              <a:pPr>
                <a:defRPr/>
              </a:pPr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501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47E4E-B05D-4E35-ABCB-BFBFECD7D1A7}" type="datetimeFigureOut">
              <a:rPr lang="ru-RU"/>
              <a:pPr>
                <a:defRPr/>
              </a:pPr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92C85-C236-4A30-822D-E18F579705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780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BC354-A16A-42EF-8BFA-48853C6255B1}" type="datetimeFigureOut">
              <a:rPr lang="ru-RU"/>
              <a:pPr>
                <a:defRPr/>
              </a:pPr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9A46D-768D-4E3A-92FD-01E42E7218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200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1F575-BEA3-4201-A3FB-2E54DB70EDCB}" type="datetimeFigureOut">
              <a:rPr lang="ru-RU"/>
              <a:pPr>
                <a:defRPr/>
              </a:pPr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9A327-3C9B-440D-B2A8-71F65D792A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423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FA4EB-C6BD-45E2-BF1D-1CD394A8B583}" type="datetimeFigureOut">
              <a:rPr lang="ru-RU"/>
              <a:pPr>
                <a:defRPr/>
              </a:pPr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27873-C2DE-42E2-9252-705CDD3948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6917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99141-5200-494F-B582-0AA10CBD84B3}" type="datetimeFigureOut">
              <a:rPr lang="ru-RU"/>
              <a:pPr>
                <a:defRPr/>
              </a:pPr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5A26E-4B97-48B4-8602-8648739E11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437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176FE-BF7A-4958-AF0C-50E3CF1A3A64}" type="datetimeFigureOut">
              <a:rPr lang="ru-RU"/>
              <a:pPr>
                <a:defRPr/>
              </a:pPr>
              <a:t>10.12.2025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3D404-3279-41D1-BFAC-08B6771A5B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138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00B85-7FBC-4385-9D80-69D709E9BAB4}" type="datetimeFigureOut">
              <a:rPr lang="ru-RU"/>
              <a:pPr>
                <a:defRPr/>
              </a:pPr>
              <a:t>10.12.2025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95B4F-35AD-44F8-9D2D-121157F604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50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EBB00-8940-41D7-96E9-EBAD5796A907}" type="datetimeFigureOut">
              <a:rPr lang="ru-RU"/>
              <a:pPr>
                <a:defRPr/>
              </a:pPr>
              <a:t>10.12.2025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3CBBB-7AE5-4A13-AB32-EA4C46E011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425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8DCCE-80BE-4327-A7CF-F99FE1AEE804}" type="datetimeFigureOut">
              <a:rPr lang="ru-RU"/>
              <a:pPr>
                <a:defRPr/>
              </a:pPr>
              <a:t>10.12.2025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98073-BCA8-4ED8-8659-525B27A866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739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FD3C2-75D8-48F4-B5D3-79526F2A536A}" type="datetimeFigureOut">
              <a:rPr lang="ru-RU"/>
              <a:pPr>
                <a:defRPr/>
              </a:pPr>
              <a:t>10.12.2025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54C3F-EA65-4F98-9D07-46046CF403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8970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C0F5A-24FA-4E84-85CF-BEDB5DA6733B}" type="datetimeFigureOut">
              <a:rPr lang="ru-RU"/>
              <a:pPr>
                <a:defRPr/>
              </a:pPr>
              <a:t>10.12.2025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5BD09-329E-41E0-8A03-9AA99F39C1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661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5B4800D-E2C4-42BA-A5D3-0100FD6C2FD6}" type="datetimeFigureOut">
              <a:rPr lang="ru-RU"/>
              <a:pPr>
                <a:defRPr/>
              </a:pPr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E8E9D92-A7DA-4D1B-A881-09A6DDA5F0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2AC3EB-47F3-81AF-90FD-FE7C75FCD826}"/>
              </a:ext>
            </a:extLst>
          </p:cNvPr>
          <p:cNvSpPr txBox="1">
            <a:spLocks/>
          </p:cNvSpPr>
          <p:nvPr/>
        </p:nvSpPr>
        <p:spPr bwMode="auto">
          <a:xfrm>
            <a:off x="1395512" y="836712"/>
            <a:ext cx="7772400" cy="390214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375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3200" b="1" dirty="0"/>
              <a:t>МИНИСТЕРСТВО ЗДРАВООХРАНЕНИЯ РЕСПУБЛИКИ ДАГЕСТАН</a:t>
            </a:r>
            <a:endParaRPr lang="ru-RU" sz="3200" dirty="0"/>
          </a:p>
          <a:p>
            <a:r>
              <a:rPr lang="ru-RU" sz="3200" dirty="0"/>
              <a:t>ГОСУДАРСТВЕННОЕ БЮДЖЕТНОЕ ПРОФЕССИОНАЛЬНОЕ ОБРАЗОВАТЕЛЬНОЕ УЧРЕЖДЕНИЕ РЕСПУБЛИКИ ДАГЕСТАН</a:t>
            </a:r>
          </a:p>
          <a:p>
            <a:r>
              <a:rPr lang="ru-RU" sz="3200" b="1" dirty="0"/>
              <a:t>«Дагестанский базовый медицинский колледж</a:t>
            </a:r>
            <a:endParaRPr lang="ru-RU" sz="3200" dirty="0"/>
          </a:p>
          <a:p>
            <a:r>
              <a:rPr lang="ru-RU" sz="3200" b="1" dirty="0"/>
              <a:t>им. Р.П. Аскерханова»</a:t>
            </a:r>
            <a:endParaRPr lang="ru-RU" sz="3200" dirty="0"/>
          </a:p>
          <a:p>
            <a:pPr>
              <a:lnSpc>
                <a:spcPct val="170000"/>
              </a:lnSpc>
            </a:pPr>
            <a:br>
              <a:rPr lang="ru-RU" dirty="0">
                <a:solidFill>
                  <a:srgbClr val="FF0000"/>
                </a:solidFill>
              </a:rPr>
            </a:br>
            <a:r>
              <a:rPr lang="ru-RU" sz="7100" b="1" dirty="0">
                <a:solidFill>
                  <a:srgbClr val="0070C0"/>
                </a:solidFill>
                <a:highlight>
                  <a:srgbClr val="FFFF00"/>
                </a:highlight>
              </a:rPr>
              <a:t> </a:t>
            </a:r>
            <a:br>
              <a:rPr lang="ru-RU" sz="7100" dirty="0">
                <a:solidFill>
                  <a:srgbClr val="0070C0"/>
                </a:solidFill>
                <a:highlight>
                  <a:srgbClr val="FFFF00"/>
                </a:highlight>
              </a:rPr>
            </a:br>
            <a:r>
              <a:rPr lang="ru-RU" sz="5300" b="1" dirty="0">
                <a:solidFill>
                  <a:schemeClr val="accent3">
                    <a:lumMod val="50000"/>
                  </a:schemeClr>
                </a:solidFill>
                <a:highlight>
                  <a:srgbClr val="FFFF00"/>
                </a:highlight>
              </a:rPr>
              <a:t>«Принципы организации  реабилитации пациентов с  инсультом»</a:t>
            </a:r>
          </a:p>
          <a:p>
            <a:pPr>
              <a:lnSpc>
                <a:spcPct val="170000"/>
              </a:lnSpc>
            </a:pPr>
            <a:r>
              <a:rPr lang="ru-RU" sz="5300" dirty="0">
                <a:solidFill>
                  <a:schemeClr val="accent3">
                    <a:lumMod val="50000"/>
                  </a:schemeClr>
                </a:solidFill>
              </a:rPr>
              <a:t>Преподаватель Саламова М.Н.</a:t>
            </a:r>
            <a:br>
              <a:rPr lang="ru-RU" sz="53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5300" dirty="0">
                <a:solidFill>
                  <a:schemeClr val="accent3">
                    <a:lumMod val="50000"/>
                  </a:schemeClr>
                </a:solidFill>
              </a:rPr>
              <a:t>2025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>
            <a:extLst>
              <a:ext uri="{FF2B5EF4-FFF2-40B4-BE49-F238E27FC236}">
                <a16:creationId xmlns:a16="http://schemas.microsoft.com/office/drawing/2014/main" id="{8C33DB29-6160-64B1-13EE-331683A7A6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188" y="3284984"/>
            <a:ext cx="8357964" cy="3168352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100" b="1" dirty="0">
                <a:solidFill>
                  <a:srgbClr val="FF0000"/>
                </a:solidFill>
              </a:rPr>
              <a:t> </a:t>
            </a:r>
            <a:r>
              <a:rPr lang="en-US" sz="2100" b="1" dirty="0">
                <a:solidFill>
                  <a:srgbClr val="FF0000"/>
                </a:solidFill>
              </a:rPr>
              <a:t>I</a:t>
            </a:r>
            <a:r>
              <a:rPr lang="ru-RU" sz="2100" b="1" dirty="0">
                <a:solidFill>
                  <a:srgbClr val="FF0000"/>
                </a:solidFill>
              </a:rPr>
              <a:t> этап </a:t>
            </a:r>
            <a:r>
              <a:rPr lang="ru-RU" sz="2100" b="1" i="1" dirty="0"/>
              <a:t>–</a:t>
            </a:r>
            <a:r>
              <a:rPr lang="ru-RU" sz="2100" b="1" dirty="0"/>
              <a:t> </a:t>
            </a:r>
            <a:r>
              <a:rPr lang="ru-RU" sz="2100" b="1" i="1" dirty="0"/>
              <a:t>в острый период течения заболевания (до 21-х суток</a:t>
            </a:r>
            <a:r>
              <a:rPr lang="ru-RU" sz="2100" dirty="0"/>
              <a:t>) или травмы осуществляется в ОРИТ и палатах ранней реабилитации неврологического отделения стационара.</a:t>
            </a:r>
          </a:p>
          <a:p>
            <a:pPr marL="0" indent="0" algn="just">
              <a:buNone/>
            </a:pPr>
            <a:r>
              <a:rPr lang="en-US" sz="2100" b="1" dirty="0">
                <a:solidFill>
                  <a:srgbClr val="FF0000"/>
                </a:solidFill>
              </a:rPr>
              <a:t>II</a:t>
            </a:r>
            <a:r>
              <a:rPr lang="ru-RU" sz="2100" b="1" dirty="0">
                <a:solidFill>
                  <a:srgbClr val="FF0000"/>
                </a:solidFill>
              </a:rPr>
              <a:t> этап</a:t>
            </a:r>
            <a:r>
              <a:rPr lang="ru-RU" sz="2100" b="1" dirty="0"/>
              <a:t>  </a:t>
            </a:r>
            <a:r>
              <a:rPr lang="ru-RU" sz="2100" dirty="0"/>
              <a:t>осуществляется в стационарных условиях отделения реабилитации в </a:t>
            </a:r>
            <a:r>
              <a:rPr lang="ru-RU" sz="2100" b="1" i="1" dirty="0"/>
              <a:t>ранний восстановительный период течения заболевания (с 21 суток по 6 месяцев включительно)</a:t>
            </a:r>
            <a:r>
              <a:rPr lang="ru-RU" sz="2100" dirty="0"/>
              <a:t> или травмы при наличии реабилитационного потенциала.</a:t>
            </a:r>
          </a:p>
          <a:p>
            <a:pPr marL="0" indent="0" algn="just">
              <a:buNone/>
            </a:pPr>
            <a:r>
              <a:rPr lang="en-US" sz="2100" b="1" dirty="0">
                <a:solidFill>
                  <a:srgbClr val="FF0000"/>
                </a:solidFill>
              </a:rPr>
              <a:t>III</a:t>
            </a:r>
            <a:r>
              <a:rPr lang="ru-RU" sz="2100" b="1" dirty="0">
                <a:solidFill>
                  <a:srgbClr val="FF0000"/>
                </a:solidFill>
              </a:rPr>
              <a:t> этап</a:t>
            </a:r>
            <a:r>
              <a:rPr lang="ru-RU" sz="2100" b="1" dirty="0"/>
              <a:t> </a:t>
            </a:r>
            <a:r>
              <a:rPr lang="ru-RU" sz="2100" dirty="0"/>
              <a:t>–</a:t>
            </a:r>
            <a:r>
              <a:rPr lang="ru-RU" sz="2100" b="1" dirty="0"/>
              <a:t> </a:t>
            </a:r>
            <a:r>
              <a:rPr lang="ru-RU" sz="2100" b="1" i="1" dirty="0"/>
              <a:t>в поздний восстановительный период (6 месяцев – 2 года)</a:t>
            </a:r>
            <a:r>
              <a:rPr lang="ru-RU" sz="2100" dirty="0"/>
              <a:t>, проводится в амбулаторных и санаторных условиях.</a:t>
            </a:r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BA2EB760-B77E-F2FA-0904-6801F9ACA2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324" y="188640"/>
            <a:ext cx="8788648" cy="592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Этапы медицинской реабилитации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  <p:pic>
        <p:nvPicPr>
          <p:cNvPr id="24578" name="Picture 2">
            <a:extLst>
              <a:ext uri="{FF2B5EF4-FFF2-40B4-BE49-F238E27FC236}">
                <a16:creationId xmlns:a16="http://schemas.microsoft.com/office/drawing/2014/main" id="{E92DD3B5-1D9E-A260-C90E-CDC74330FB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88" y="980728"/>
            <a:ext cx="2232248" cy="16644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pic>
      <p:sp>
        <p:nvSpPr>
          <p:cNvPr id="10" name="Объект 2">
            <a:extLst>
              <a:ext uri="{FF2B5EF4-FFF2-40B4-BE49-F238E27FC236}">
                <a16:creationId xmlns:a16="http://schemas.microsoft.com/office/drawing/2014/main" id="{7B2F607B-DEC0-D60B-9BDC-9EDC28DE11BA}"/>
              </a:ext>
            </a:extLst>
          </p:cNvPr>
          <p:cNvSpPr txBox="1">
            <a:spLocks/>
          </p:cNvSpPr>
          <p:nvPr/>
        </p:nvSpPr>
        <p:spPr bwMode="auto">
          <a:xfrm>
            <a:off x="3049116" y="980728"/>
            <a:ext cx="5853336" cy="15841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50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charset="0"/>
              <a:buNone/>
            </a:pPr>
            <a:r>
              <a:rPr lang="ru-RU" sz="2400" dirty="0"/>
              <a:t>Мероприятия </a:t>
            </a:r>
            <a:r>
              <a:rPr lang="ru-RU" sz="2400" b="1" i="1" dirty="0">
                <a:solidFill>
                  <a:srgbClr val="FF0000"/>
                </a:solidFill>
              </a:rPr>
              <a:t>по предупреждению развития повторного ОНМК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/>
              <a:t>проводятся </a:t>
            </a:r>
            <a:r>
              <a:rPr lang="ru-RU" sz="2400" dirty="0">
                <a:solidFill>
                  <a:srgbClr val="FF0000"/>
                </a:solidFill>
              </a:rPr>
              <a:t>не позднее 3 суток </a:t>
            </a:r>
            <a:r>
              <a:rPr lang="ru-RU" sz="2400" dirty="0"/>
              <a:t>с момента развития ОНМК и включают медикаментозные и хирургические (при наличии медицинских показаний) методы лечения.</a:t>
            </a:r>
          </a:p>
          <a:p>
            <a:pPr marL="0" indent="0">
              <a:buFont typeface="Arial" charset="0"/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9408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>
            <a:extLst>
              <a:ext uri="{FF2B5EF4-FFF2-40B4-BE49-F238E27FC236}">
                <a16:creationId xmlns:a16="http://schemas.microsoft.com/office/drawing/2014/main" id="{8D5F1786-4BB9-C2AA-9189-BDC5E6384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556" y="1772816"/>
            <a:ext cx="7992888" cy="4248471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400" b="1" dirty="0">
                <a:solidFill>
                  <a:srgbClr val="FF0000"/>
                </a:solidFill>
              </a:rPr>
              <a:t>Мультидисциплинарная реабилитационная бригада (МДБ): </a:t>
            </a:r>
            <a:r>
              <a:rPr lang="ru-RU" sz="2400" dirty="0"/>
              <a:t>анестезиолог-реаниматолог, невролог, нейрохирург, врач функциональной диагностики, психиатр, кардиолог, врач ЛФК, врач по медицинской реабилитации, врач-физиотерапевт, логопед, инструктор по лечебной физкультуре, медицинский психолог, врач ультразвуковой диагностики, медицинская сестра по массажу, медицинская сестра по физиотерапии, медицинские сестры ОРИТ.</a:t>
            </a:r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B8F572A9-5637-45DB-2F9F-49CDBE6D7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396430"/>
            <a:ext cx="8892480" cy="872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Особенности реабилитации на </a:t>
            </a:r>
            <a:r>
              <a:rPr lang="en-US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I</a:t>
            </a: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 этапе оказания медицинской помощи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905269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1C7F83B5-8F5B-F02D-6ED3-46E3AAD34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340768"/>
            <a:ext cx="8157120" cy="5184576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2500" dirty="0"/>
              <a:t>Контроль состояния сознания. </a:t>
            </a:r>
          </a:p>
          <a:p>
            <a:r>
              <a:rPr lang="ru-RU" sz="2500" dirty="0"/>
              <a:t>Мониторинг функции дыхания. </a:t>
            </a:r>
          </a:p>
          <a:p>
            <a:r>
              <a:rPr lang="ru-RU" sz="2500" dirty="0"/>
              <a:t>Мониторинг гемодинамики. </a:t>
            </a:r>
          </a:p>
          <a:p>
            <a:r>
              <a:rPr lang="ru-RU" sz="2500" dirty="0"/>
              <a:t>Мониторинг терморегуляции. </a:t>
            </a:r>
          </a:p>
          <a:p>
            <a:r>
              <a:rPr lang="ru-RU" sz="2500" dirty="0"/>
              <a:t>Мониторинг выделительной функции. </a:t>
            </a:r>
          </a:p>
          <a:p>
            <a:r>
              <a:rPr lang="ru-RU" sz="2500" dirty="0"/>
              <a:t>Коррекция измененного психоэмоционального состояния. </a:t>
            </a:r>
          </a:p>
          <a:p>
            <a:r>
              <a:rPr lang="ru-RU" sz="2500" dirty="0"/>
              <a:t>Коррекция патологического тонуса мышц. </a:t>
            </a:r>
          </a:p>
          <a:p>
            <a:r>
              <a:rPr lang="ru-RU" sz="2500" dirty="0"/>
              <a:t>Профилактика тромбоэмболических осложнений. </a:t>
            </a:r>
          </a:p>
          <a:p>
            <a:r>
              <a:rPr lang="ru-RU" sz="2500" dirty="0"/>
              <a:t>Обеспечение адекватной </a:t>
            </a:r>
            <a:r>
              <a:rPr lang="ru-RU" sz="2500" dirty="0" err="1"/>
              <a:t>нутритивной</a:t>
            </a:r>
            <a:r>
              <a:rPr lang="ru-RU" sz="2500" dirty="0"/>
              <a:t> поддержки. </a:t>
            </a:r>
          </a:p>
          <a:p>
            <a:r>
              <a:rPr lang="ru-RU" sz="2500" dirty="0"/>
              <a:t>Оценка и коррекция расстройств глотания. </a:t>
            </a:r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007432E1-146F-66DB-5A79-79B0AE75E3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52" y="332656"/>
            <a:ext cx="8064896" cy="58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Контроль и мониторинг </a:t>
            </a:r>
          </a:p>
          <a:p>
            <a:pPr algn="ctr">
              <a:buClrTx/>
              <a:buFontTx/>
              <a:buNone/>
              <a:defRPr/>
            </a:pPr>
            <a:r>
              <a:rPr lang="ru-RU" altLang="ru-RU" sz="3000" b="1" i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(ОРИТ неврологического профиля)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259018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1C7F83B5-8F5B-F02D-6ED3-46E3AAD34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180" y="1412776"/>
            <a:ext cx="8373144" cy="4140460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400" dirty="0"/>
              <a:t>Укладка парализованных конечностей в физиологических положениях, препятствующих развитию контрактур, болевого  синдрома и формированию «порочных поз»: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ru-RU" sz="2400" dirty="0"/>
          </a:p>
          <a:p>
            <a:pPr marL="0" lvl="0" indent="0" algn="just">
              <a:buNone/>
            </a:pPr>
            <a:r>
              <a:rPr lang="ru-RU" sz="2400" i="1" dirty="0"/>
              <a:t>положение на спине – противоположное позе Вернике- Манна	 (с фиксацией руки </a:t>
            </a:r>
            <a:r>
              <a:rPr lang="ru-RU" sz="2400" i="1" dirty="0" err="1"/>
              <a:t>лангетой</a:t>
            </a:r>
            <a:r>
              <a:rPr lang="ru-RU" sz="2400" i="1" dirty="0"/>
              <a:t> и мешочком с песком), укладка </a:t>
            </a:r>
            <a:r>
              <a:rPr lang="ru-RU" sz="2400" i="1" dirty="0" err="1"/>
              <a:t>паретичных</a:t>
            </a:r>
            <a:r>
              <a:rPr lang="ru-RU" sz="2400" i="1" dirty="0"/>
              <a:t> конечностей на одном уровне в  горизонтальной плоскости лежа на здоровом боку, удерживание стопы под углом 90˚с валиком под колено и  др. </a:t>
            </a:r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007432E1-146F-66DB-5A79-79B0AE75E3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336" y="252414"/>
            <a:ext cx="8064896" cy="58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Лечение положением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515484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CFBA5C6D-872A-CA69-7AD6-0D86E1F797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756" y="2972792"/>
            <a:ext cx="8229600" cy="3672408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fontScale="47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ru-RU" b="1" dirty="0">
                <a:solidFill>
                  <a:srgbClr val="FF0000"/>
                </a:solidFill>
              </a:rPr>
              <a:t>Пассивные упражнения </a:t>
            </a:r>
            <a:r>
              <a:rPr lang="ru-RU" dirty="0"/>
              <a:t>в суставах </a:t>
            </a:r>
            <a:r>
              <a:rPr lang="ru-RU" dirty="0" err="1"/>
              <a:t>паретичных</a:t>
            </a:r>
            <a:r>
              <a:rPr lang="ru-RU" dirty="0"/>
              <a:t> и  здоровых конечностей начинают с 3-4 дня при ишемическом инсульте, с 5-7 – при геморрагическом,  упражнения выполняются плавно, в медленном  темпе, начинают с крупных суставов, упражнения должны быть безболезненными, с 10-12 повторениями, 2-3 раза в день, следует избегать  патологических </a:t>
            </a:r>
            <a:r>
              <a:rPr lang="ru-RU" dirty="0" err="1"/>
              <a:t>синкинезий</a:t>
            </a:r>
            <a:r>
              <a:rPr lang="ru-RU" dirty="0"/>
              <a:t> (лангета). </a:t>
            </a:r>
          </a:p>
          <a:p>
            <a:pPr algn="just">
              <a:lnSpc>
                <a:spcPct val="170000"/>
              </a:lnSpc>
            </a:pPr>
            <a:r>
              <a:rPr lang="ru-RU" b="1" dirty="0">
                <a:solidFill>
                  <a:srgbClr val="FF0000"/>
                </a:solidFill>
              </a:rPr>
              <a:t>Активные упражнения</a:t>
            </a:r>
            <a:r>
              <a:rPr lang="ru-RU" b="1" dirty="0"/>
              <a:t> – </a:t>
            </a:r>
            <a:r>
              <a:rPr lang="ru-RU" dirty="0"/>
              <a:t>необходимо строго  дозировать нагрузку и постепенно её увеличивать (кратность повторения, амплитуду движения, время). При выраженных парезах следует начинать с </a:t>
            </a:r>
            <a:r>
              <a:rPr lang="ru-RU" dirty="0" err="1"/>
              <a:t>идиомоторного</a:t>
            </a:r>
            <a:r>
              <a:rPr lang="ru-RU" dirty="0"/>
              <a:t> упражнения, а затем сделать попытку его выполнить для облегчения выполнения упражнения можно использовать вспомогательные средства</a:t>
            </a:r>
            <a:r>
              <a:rPr lang="ru-RU" b="1" dirty="0"/>
              <a:t> </a:t>
            </a:r>
            <a:r>
              <a:rPr lang="ru-RU" dirty="0"/>
              <a:t>(гладкую  поверхность, блоки, специальные гамаки и др.).</a:t>
            </a:r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38902C80-1737-76E0-C588-28232190A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52" y="188640"/>
            <a:ext cx="80648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</a:rPr>
              <a:t>ЛФК - </a:t>
            </a:r>
            <a:r>
              <a:rPr lang="ru-RU" sz="2600" i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состоит из комплекса пассивных и активных  упражнений в сочетании с дыхательной гимнастикой</a:t>
            </a:r>
            <a:endParaRPr lang="sl-SI" altLang="ru-RU" sz="2600" b="1" i="1" dirty="0">
              <a:solidFill>
                <a:schemeClr val="accent3">
                  <a:lumMod val="50000"/>
                </a:schemeClr>
              </a:solidFill>
              <a:latin typeface="+mn-lt"/>
              <a:ea typeface="+mn-ea"/>
            </a:endParaRPr>
          </a:p>
        </p:txBody>
      </p:sp>
      <p:pic>
        <p:nvPicPr>
          <p:cNvPr id="29698" name="Picture 2">
            <a:extLst>
              <a:ext uri="{FF2B5EF4-FFF2-40B4-BE49-F238E27FC236}">
                <a16:creationId xmlns:a16="http://schemas.microsoft.com/office/drawing/2014/main" id="{86858B58-2E64-5874-FF2A-9C3571D83A0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63" t="36331" r="15351" b="14251"/>
          <a:stretch/>
        </p:blipFill>
        <p:spPr bwMode="auto">
          <a:xfrm>
            <a:off x="3212607" y="1053728"/>
            <a:ext cx="2907898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16589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CFBA5C6D-872A-CA69-7AD6-0D86E1F797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2780928"/>
            <a:ext cx="8229600" cy="3824658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ru-RU" sz="2400" b="1" dirty="0">
                <a:solidFill>
                  <a:srgbClr val="FF0000"/>
                </a:solidFill>
              </a:rPr>
              <a:t>Массаж</a:t>
            </a:r>
            <a:r>
              <a:rPr lang="ru-RU" sz="2400" b="1" dirty="0"/>
              <a:t> </a:t>
            </a:r>
            <a:r>
              <a:rPr lang="ru-RU" sz="2400" dirty="0"/>
              <a:t>– назначают с 3-4 дня болезни, ежедневно в  рамках </a:t>
            </a:r>
            <a:r>
              <a:rPr lang="ru-RU" sz="2400" dirty="0" err="1"/>
              <a:t>массажно</a:t>
            </a:r>
            <a:r>
              <a:rPr lang="ru-RU" sz="2400" dirty="0"/>
              <a:t>-гимнастической процедуры начинают с </a:t>
            </a:r>
            <a:r>
              <a:rPr lang="ru-RU" sz="2400" b="1" dirty="0"/>
              <a:t>точечного массажа </a:t>
            </a:r>
            <a:r>
              <a:rPr lang="ru-RU" sz="2400" dirty="0"/>
              <a:t>по тормозной методике – при </a:t>
            </a:r>
            <a:r>
              <a:rPr lang="ru-RU" sz="2400" dirty="0" err="1"/>
              <a:t>спастике</a:t>
            </a:r>
            <a:r>
              <a:rPr lang="ru-RU" sz="2400" dirty="0"/>
              <a:t>, по тонизирующей методике – при атонических процессах приемы классического массажа (поглаживание,  неинтенсивное растирание и разминание). </a:t>
            </a:r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38902C80-1737-76E0-C588-28232190A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336" y="252414"/>
            <a:ext cx="8064896" cy="58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Массаж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  <p:pic>
        <p:nvPicPr>
          <p:cNvPr id="30722" name="Picture 2" descr="QCd9gy3clsiGX06uI23J51yngH-crM5FDnkrT-WVuHGrgFPjNXTGgxoAnKV09EGDCq45dfZop92UQDNnw_kb_siUTt_K6kprrMtejZ_Zm5JxwDiSZmFJtRLFQQMp4rYe-fTNardaGFqGQ8TN2Gaix2FTlIJnELZiM8c9ZE9w3Gnr01oJHsYXKT76bBPUe6SwEe2S1ICSJXnvINFUzfBSDMWDzEXh_PDvYFoJeOXb1KJb6dQhraO1d07VYrQoFUyp1mZUOamFOSOOnN9s7v-xn-xDQa0kmbUgcx8tnQyfim6OKaaLFv1p-od6L7cFfgne (600×181)">
            <a:extLst>
              <a:ext uri="{FF2B5EF4-FFF2-40B4-BE49-F238E27FC236}">
                <a16:creationId xmlns:a16="http://schemas.microsoft.com/office/drawing/2014/main" id="{BCA8E0AD-C28A-6C47-DDCA-A3B9C54162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615"/>
          <a:stretch/>
        </p:blipFill>
        <p:spPr bwMode="auto">
          <a:xfrm>
            <a:off x="3131840" y="836712"/>
            <a:ext cx="2657872" cy="1848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26301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EF68C079-FB06-C174-FF9B-9C30CC287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728" y="1632479"/>
            <a:ext cx="8229600" cy="4050149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500" dirty="0"/>
              <a:t>Массаж не должен быть длительным, а приемы должны  выполняться в щадящем режиме. </a:t>
            </a:r>
          </a:p>
          <a:p>
            <a:pPr marL="0" indent="0" algn="just">
              <a:buNone/>
            </a:pPr>
            <a:r>
              <a:rPr lang="ru-RU" sz="2400" b="1" dirty="0"/>
              <a:t>Начинают массаж с нижних конечностей</a:t>
            </a:r>
            <a:r>
              <a:rPr lang="ru-RU" sz="2400" dirty="0"/>
              <a:t>, с пораженной  стороны, от проксимальных отделов к дистальным  (бедро, голень, стопа). </a:t>
            </a:r>
          </a:p>
          <a:p>
            <a:pPr marL="0" indent="0" algn="just">
              <a:buNone/>
            </a:pPr>
            <a:r>
              <a:rPr lang="ru-RU" sz="2400" b="1" dirty="0"/>
              <a:t>Затем массируют спину, </a:t>
            </a:r>
            <a:r>
              <a:rPr lang="ru-RU" sz="2400" b="1" dirty="0" err="1"/>
              <a:t>надплечья</a:t>
            </a:r>
            <a:r>
              <a:rPr lang="ru-RU" sz="2400" b="1" dirty="0"/>
              <a:t> </a:t>
            </a:r>
            <a:r>
              <a:rPr lang="ru-RU" sz="2400" dirty="0"/>
              <a:t>(область  </a:t>
            </a:r>
            <a:r>
              <a:rPr lang="ru-RU" sz="2400" dirty="0" err="1"/>
              <a:t>трапциевидной</a:t>
            </a:r>
            <a:r>
              <a:rPr lang="ru-RU" sz="2400" dirty="0"/>
              <a:t> мышцы), </a:t>
            </a:r>
            <a:r>
              <a:rPr lang="ru-RU" sz="2400" b="1" dirty="0"/>
              <a:t>грудь</a:t>
            </a:r>
            <a:r>
              <a:rPr lang="ru-RU" sz="2400" dirty="0"/>
              <a:t>, уделяя преимущественно внимание пораженной стороне. </a:t>
            </a:r>
          </a:p>
          <a:p>
            <a:pPr marL="0" indent="0" algn="just">
              <a:buNone/>
            </a:pPr>
            <a:r>
              <a:rPr lang="ru-RU" sz="2400" b="1" dirty="0"/>
              <a:t>Далее</a:t>
            </a:r>
            <a:r>
              <a:rPr lang="ru-RU" sz="2400" dirty="0"/>
              <a:t> переходят к верхней конечности</a:t>
            </a:r>
            <a:r>
              <a:rPr lang="ru-RU" sz="2400" b="1" dirty="0"/>
              <a:t> </a:t>
            </a:r>
            <a:r>
              <a:rPr lang="ru-RU" sz="2400" dirty="0"/>
              <a:t>и массируют  ее в той же последовательности, что и нижнюю  (плечо, предплечье, кисть). </a:t>
            </a:r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AEF3B8B3-3239-D56D-060D-E8F432B0A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336" y="252414"/>
            <a:ext cx="8064896" cy="58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Особенности массажа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088E408-02D4-F8CD-7C60-A47E81AE77F1}"/>
              </a:ext>
            </a:extLst>
          </p:cNvPr>
          <p:cNvSpPr txBox="1"/>
          <p:nvPr/>
        </p:nvSpPr>
        <p:spPr>
          <a:xfrm>
            <a:off x="693676" y="5781789"/>
            <a:ext cx="7756648" cy="10156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ru-RU" sz="2000" dirty="0"/>
              <a:t>Необходимо учитывать, что в </a:t>
            </a:r>
            <a:r>
              <a:rPr lang="ru-RU" sz="2000" dirty="0" err="1"/>
              <a:t>паретичных</a:t>
            </a:r>
            <a:r>
              <a:rPr lang="ru-RU" sz="2000" dirty="0"/>
              <a:t> мышцах под  массажным воздействием быстро наступают явления  утомления, поэтому процедура должна быть непродолжительной </a:t>
            </a:r>
            <a:r>
              <a:rPr lang="ru-RU" sz="2000" dirty="0">
                <a:solidFill>
                  <a:srgbClr val="FF0000"/>
                </a:solidFill>
              </a:rPr>
              <a:t>(10-20 минут)</a:t>
            </a:r>
            <a:r>
              <a:rPr lang="ru-RU" sz="2000" dirty="0"/>
              <a:t>. </a:t>
            </a:r>
          </a:p>
        </p:txBody>
      </p:sp>
      <p:pic>
        <p:nvPicPr>
          <p:cNvPr id="31746" name="Picture 2">
            <a:extLst>
              <a:ext uri="{FF2B5EF4-FFF2-40B4-BE49-F238E27FC236}">
                <a16:creationId xmlns:a16="http://schemas.microsoft.com/office/drawing/2014/main" id="{F071EEBF-DD49-8307-01C2-E94FB2E65F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9495"/>
            <a:ext cx="2089018" cy="1393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58668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88AC4FDF-8746-32D7-4E0A-C6A15E96B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4005064"/>
            <a:ext cx="8229600" cy="2463845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400" b="1" dirty="0"/>
              <a:t>Следующий этап </a:t>
            </a:r>
            <a:r>
              <a:rPr lang="ru-RU" sz="2400" dirty="0"/>
              <a:t>– обучение стоянию на обеих  ногах, попеременное стояние на здоровой и </a:t>
            </a:r>
            <a:r>
              <a:rPr lang="ru-RU" sz="2400" dirty="0" err="1"/>
              <a:t>паретичной</a:t>
            </a:r>
            <a:r>
              <a:rPr lang="ru-RU" sz="2400" dirty="0"/>
              <a:t> ноге, ходьба на месте (опора), ходьба  с помощью вспомогательных реабилитационных  средств. </a:t>
            </a:r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5E49D78D-F2F5-0F89-E742-A82A99733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336" y="252414"/>
            <a:ext cx="8064896" cy="58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Реабилитация в неврологическом отделении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6C03834-C09B-E4AA-1DBF-12DE9812782B}"/>
              </a:ext>
            </a:extLst>
          </p:cNvPr>
          <p:cNvSpPr txBox="1"/>
          <p:nvPr/>
        </p:nvSpPr>
        <p:spPr>
          <a:xfrm>
            <a:off x="765920" y="1063348"/>
            <a:ext cx="7612160" cy="23529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accent3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000" dirty="0"/>
              <a:t>На </a:t>
            </a:r>
            <a:r>
              <a:rPr lang="ru-RU" sz="2000" dirty="0">
                <a:solidFill>
                  <a:srgbClr val="FF0000"/>
                </a:solidFill>
              </a:rPr>
              <a:t>8-10 день</a:t>
            </a:r>
            <a:r>
              <a:rPr lang="ru-RU" sz="2000" dirty="0"/>
              <a:t>, при стабильном состоянии, больного начинают обучать сидению (контроль </a:t>
            </a:r>
            <a:r>
              <a:rPr lang="ru-RU" sz="2000" dirty="0" err="1"/>
              <a:t>Ps</a:t>
            </a:r>
            <a:r>
              <a:rPr lang="ru-RU" sz="2000" dirty="0"/>
              <a:t>, АД), постепенно переводя его из  горизонтального положения в вертикальное (функциональная кровать с </a:t>
            </a:r>
            <a:r>
              <a:rPr lang="ru-RU" sz="2000" dirty="0" err="1"/>
              <a:t>вертикализатором</a:t>
            </a:r>
            <a:r>
              <a:rPr lang="ru-RU" sz="2000" dirty="0"/>
              <a:t>, постепенное опускание ног, рука фиксируется  косыночной повязкой).</a:t>
            </a:r>
          </a:p>
        </p:txBody>
      </p:sp>
    </p:spTree>
    <p:extLst>
      <p:ext uri="{BB962C8B-B14F-4D97-AF65-F5344CB8AC3E}">
        <p14:creationId xmlns:p14="http://schemas.microsoft.com/office/powerpoint/2010/main" val="23471353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88AC4FDF-8746-32D7-4E0A-C6A15E96B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336" y="2570064"/>
            <a:ext cx="8229600" cy="3883272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just"/>
            <a:r>
              <a:rPr lang="ru-RU" sz="2200" b="1" dirty="0"/>
              <a:t>Трудотерапия </a:t>
            </a:r>
            <a:r>
              <a:rPr lang="ru-RU" sz="2200" dirty="0"/>
              <a:t>– важный этап в обучении больного самообслуживанию, его подготовка к возвращению в  дом, в семью и приспособление к жизни в «быту», где  продолжают вырабатываться и закрепляться навыки, необходимые ему для новых условий жизни.</a:t>
            </a:r>
          </a:p>
          <a:p>
            <a:pPr algn="just"/>
            <a:r>
              <a:rPr lang="ru-RU" sz="2200" b="1" dirty="0"/>
              <a:t>Механотерапия </a:t>
            </a:r>
            <a:r>
              <a:rPr lang="ru-RU" sz="2200" dirty="0"/>
              <a:t>- это метод </a:t>
            </a:r>
            <a:r>
              <a:rPr lang="ru-RU" sz="2200" dirty="0" err="1"/>
              <a:t>кинезотерапии</a:t>
            </a:r>
            <a:r>
              <a:rPr lang="ru-RU" sz="2200" dirty="0"/>
              <a:t>, заключающийся  в выполнении физических упражнений с помощью специальных аппаратов, сконструированных для развития  движений в суставах. Упражнения стимулируют остаточную активность мышц, активизируют кровообращение, предотвращают развитие контрактуры суставов.</a:t>
            </a:r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5E49D78D-F2F5-0F89-E742-A82A99733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336" y="149365"/>
            <a:ext cx="8064896" cy="58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Реабилитация в неврологическом отделении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D107D9-C29B-5CA0-5245-603A6FD79964}"/>
              </a:ext>
            </a:extLst>
          </p:cNvPr>
          <p:cNvSpPr txBox="1"/>
          <p:nvPr/>
        </p:nvSpPr>
        <p:spPr>
          <a:xfrm>
            <a:off x="1043608" y="869256"/>
            <a:ext cx="7344816" cy="142962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000" dirty="0"/>
              <a:t>Для больных с инсультом очень важен ранний переход  от абстрактных упражнений к упражнениям, тренирующим бытовые и простые трудовые навыки. </a:t>
            </a:r>
          </a:p>
        </p:txBody>
      </p:sp>
    </p:spTree>
    <p:extLst>
      <p:ext uri="{BB962C8B-B14F-4D97-AF65-F5344CB8AC3E}">
        <p14:creationId xmlns:p14="http://schemas.microsoft.com/office/powerpoint/2010/main" val="36934684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8E5B79F1-AC03-2E1A-6D6B-83EBEE553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092" y="1823487"/>
            <a:ext cx="8229600" cy="4691003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600" b="1" i="1" dirty="0"/>
              <a:t>В комплексном лечении пациентам назначают  дифференцированные методики физиотерапии: </a:t>
            </a:r>
          </a:p>
          <a:p>
            <a:pPr marL="0" indent="0" algn="just">
              <a:buNone/>
            </a:pPr>
            <a:endParaRPr lang="ru-RU" sz="2600" b="1" i="1" dirty="0"/>
          </a:p>
          <a:p>
            <a:pPr algn="just"/>
            <a:r>
              <a:rPr lang="ru-RU" sz="2600" dirty="0"/>
              <a:t>аппликации парафина или озокерита (при  тенденции к формированию ранних контрактур и  болевом синдроме);</a:t>
            </a:r>
          </a:p>
          <a:p>
            <a:pPr algn="just"/>
            <a:r>
              <a:rPr lang="ru-RU" sz="2600" dirty="0"/>
              <a:t>электрофорез с новокаином (для купирования  боли в </a:t>
            </a:r>
            <a:r>
              <a:rPr lang="ru-RU" sz="2600" dirty="0" err="1"/>
              <a:t>паретичных</a:t>
            </a:r>
            <a:r>
              <a:rPr lang="ru-RU" sz="2600" dirty="0"/>
              <a:t> мышцах);</a:t>
            </a:r>
          </a:p>
          <a:p>
            <a:pPr algn="just"/>
            <a:r>
              <a:rPr lang="ru-RU" sz="2600" dirty="0"/>
              <a:t>иглорефлексотерапия (дисфункция мочевого  пузыря, нарушение глотания и др.);</a:t>
            </a:r>
          </a:p>
          <a:p>
            <a:pPr algn="just"/>
            <a:r>
              <a:rPr lang="ru-RU" sz="2600" dirty="0" err="1"/>
              <a:t>электромиостимуляция</a:t>
            </a:r>
            <a:r>
              <a:rPr lang="ru-RU" sz="2600" dirty="0"/>
              <a:t> и др. </a:t>
            </a:r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EE9F89F0-2895-434E-3D71-363876B878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336" y="149365"/>
            <a:ext cx="8064896" cy="58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Физиотерапия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  <p:pic>
        <p:nvPicPr>
          <p:cNvPr id="34820" name="Picture 4" descr="i (1621×1080)">
            <a:extLst>
              <a:ext uri="{FF2B5EF4-FFF2-40B4-BE49-F238E27FC236}">
                <a16:creationId xmlns:a16="http://schemas.microsoft.com/office/drawing/2014/main" id="{5F94D379-75AF-2C82-F26E-C564BC0DB0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36242"/>
            <a:ext cx="1978362" cy="1318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0070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109538" y="116632"/>
            <a:ext cx="9034462" cy="963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ПЛАН ЛЕКЦИИ</a:t>
            </a:r>
            <a:endParaRPr lang="sl-SI" altLang="ru-RU" sz="3000" b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  <p:sp>
        <p:nvSpPr>
          <p:cNvPr id="2" name="Объект 2">
            <a:extLst>
              <a:ext uri="{FF2B5EF4-FFF2-40B4-BE49-F238E27FC236}">
                <a16:creationId xmlns:a16="http://schemas.microsoft.com/office/drawing/2014/main" id="{1723EB4E-A434-210C-B848-33C03DA5CC3C}"/>
              </a:ext>
            </a:extLst>
          </p:cNvPr>
          <p:cNvSpPr txBox="1">
            <a:spLocks/>
          </p:cNvSpPr>
          <p:nvPr/>
        </p:nvSpPr>
        <p:spPr>
          <a:xfrm>
            <a:off x="359532" y="908720"/>
            <a:ext cx="8424936" cy="5445397"/>
          </a:xfrm>
          <a:prstGeom prst="rect">
            <a:avLst/>
          </a:prstGeom>
          <a:ln w="9525">
            <a:solidFill>
              <a:schemeClr val="accent3">
                <a:lumMod val="50000"/>
              </a:schemeClr>
            </a:solidFill>
          </a:ln>
        </p:spPr>
        <p:txBody>
          <a:bodyPr>
            <a:normAutofit fontScale="250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ru-RU" sz="7200" dirty="0"/>
              <a:t>1.</a:t>
            </a:r>
            <a:r>
              <a:rPr lang="ru-RU" sz="7200" b="1" dirty="0"/>
              <a:t> </a:t>
            </a:r>
            <a:r>
              <a:rPr lang="ru-RU" sz="7200" dirty="0"/>
              <a:t>Организационно-правовые аспекты ведения пациентов  с ОНМК.</a:t>
            </a:r>
          </a:p>
          <a:p>
            <a:pPr algn="just">
              <a:lnSpc>
                <a:spcPct val="170000"/>
              </a:lnSpc>
            </a:pPr>
            <a:r>
              <a:rPr lang="ru-RU" sz="7200" dirty="0"/>
              <a:t>2.</a:t>
            </a:r>
            <a:r>
              <a:rPr lang="ru-RU" sz="7200" b="1" dirty="0"/>
              <a:t> </a:t>
            </a:r>
            <a:r>
              <a:rPr lang="ru-RU" sz="7200" dirty="0"/>
              <a:t>ОРИТ неврологического профиля</a:t>
            </a:r>
            <a:r>
              <a:rPr lang="ru-RU" sz="7200" b="1" dirty="0"/>
              <a:t>  - </a:t>
            </a:r>
            <a:r>
              <a:rPr lang="en-US" sz="7200" dirty="0"/>
              <a:t>I</a:t>
            </a:r>
            <a:r>
              <a:rPr lang="ru-RU" sz="7200" dirty="0"/>
              <a:t> этап  медицинской реабилитации </a:t>
            </a:r>
          </a:p>
          <a:p>
            <a:pPr algn="just">
              <a:lnSpc>
                <a:spcPct val="170000"/>
              </a:lnSpc>
            </a:pPr>
            <a:r>
              <a:rPr lang="ru-RU" sz="7200" dirty="0"/>
              <a:t>(в острейший  период течения инсульта).</a:t>
            </a:r>
          </a:p>
          <a:p>
            <a:pPr algn="just">
              <a:lnSpc>
                <a:spcPct val="170000"/>
              </a:lnSpc>
            </a:pPr>
            <a:r>
              <a:rPr lang="ru-RU" sz="7200" dirty="0"/>
              <a:t>3. Правила организации деятельности неврологического отделения для пациентов с острыми нарушениями мозгового кровообращения.</a:t>
            </a:r>
          </a:p>
          <a:p>
            <a:pPr algn="just">
              <a:lnSpc>
                <a:spcPct val="170000"/>
              </a:lnSpc>
            </a:pPr>
            <a:r>
              <a:rPr lang="ru-RU" sz="7200" dirty="0"/>
              <a:t>4. </a:t>
            </a:r>
            <a:r>
              <a:rPr lang="en-US" sz="7200" dirty="0"/>
              <a:t>I</a:t>
            </a:r>
            <a:r>
              <a:rPr lang="ru-RU" sz="7200" dirty="0"/>
              <a:t> этап</a:t>
            </a:r>
            <a:r>
              <a:rPr lang="ru-RU" sz="7200" b="1" dirty="0"/>
              <a:t> </a:t>
            </a:r>
            <a:r>
              <a:rPr lang="ru-RU" sz="7200" dirty="0"/>
              <a:t>медицинской реабилитации в неврологическом отделении стационара</a:t>
            </a:r>
            <a:r>
              <a:rPr lang="ru-RU" sz="7200" b="1" dirty="0"/>
              <a:t> </a:t>
            </a:r>
            <a:r>
              <a:rPr lang="ru-RU" sz="7200" dirty="0"/>
              <a:t>(в острый период течения заболевания).</a:t>
            </a:r>
          </a:p>
          <a:p>
            <a:pPr algn="just">
              <a:lnSpc>
                <a:spcPct val="170000"/>
              </a:lnSpc>
            </a:pPr>
            <a:r>
              <a:rPr lang="ru-RU" sz="7200" dirty="0"/>
              <a:t>5.</a:t>
            </a:r>
            <a:r>
              <a:rPr lang="ru-RU" sz="7200" b="1" dirty="0"/>
              <a:t> </a:t>
            </a:r>
            <a:r>
              <a:rPr lang="en-US" sz="7200" dirty="0"/>
              <a:t>II</a:t>
            </a:r>
            <a:r>
              <a:rPr lang="ru-RU" sz="7200" dirty="0"/>
              <a:t> этап медицинской реабилитации постинсультных пациентов (стационарные условия реабилитационного отделения в ранний восстановительный период при наличии реабилитационного потенциала).</a:t>
            </a:r>
          </a:p>
          <a:p>
            <a:pPr algn="just">
              <a:lnSpc>
                <a:spcPct val="170000"/>
              </a:lnSpc>
            </a:pPr>
            <a:r>
              <a:rPr lang="ru-RU" sz="7200" dirty="0"/>
              <a:t>6.</a:t>
            </a:r>
            <a:r>
              <a:rPr lang="ru-RU" sz="7200" b="1" dirty="0"/>
              <a:t> </a:t>
            </a:r>
            <a:r>
              <a:rPr lang="en-US" sz="7200" dirty="0"/>
              <a:t>III</a:t>
            </a:r>
            <a:r>
              <a:rPr lang="ru-RU" sz="7200" dirty="0"/>
              <a:t> этап медицинской реабилитации постинсультных пациентов (поздний восстановительный период в амбулаторных и санаторных условиях)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8E5B79F1-AC03-2E1A-6D6B-83EBEE553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336" y="2708920"/>
            <a:ext cx="8229600" cy="3687265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400" dirty="0"/>
              <a:t>В остром периоде инсульта в психологической помощи  нуждаются как больные, так и их родственники.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400" dirty="0"/>
              <a:t>Психотерапия направлена на нормализацию эмоционально-волевой сферы больных, коррекцию поведенческих нарушений, раздражения, слабодушия и т.д., на формирование рационального отношения к своему состоянию и активизацию участия в  реабилитационных мероприятиях.</a:t>
            </a:r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8C51FDE1-A43C-23DD-4911-D1609101F4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336" y="149365"/>
            <a:ext cx="8064896" cy="58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Психотерапия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  <p:pic>
        <p:nvPicPr>
          <p:cNvPr id="35842" name="Picture 2" descr="i (1280×720)">
            <a:extLst>
              <a:ext uri="{FF2B5EF4-FFF2-40B4-BE49-F238E27FC236}">
                <a16:creationId xmlns:a16="http://schemas.microsoft.com/office/drawing/2014/main" id="{A7127387-DCEA-631C-1A21-6FA2C0B84D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052736"/>
            <a:ext cx="2140552" cy="1204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07589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8E5B79F1-AC03-2E1A-6D6B-83EBEE553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336" y="1333339"/>
            <a:ext cx="8229600" cy="4191322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b="1" i="1" dirty="0"/>
              <a:t>Специальный комплекс упражнений, выполнение которого заключается в автоматическом многократном произношении простых слов и звуков. Обычно, все упражнения выполняются по десять раз:</a:t>
            </a:r>
          </a:p>
          <a:p>
            <a:pPr marL="0" indent="0" algn="just">
              <a:buNone/>
            </a:pPr>
            <a:endParaRPr lang="ru-RU" sz="2400" b="1" i="1" dirty="0"/>
          </a:p>
          <a:p>
            <a:pPr marL="0" lvl="0" indent="0" algn="just">
              <a:buNone/>
            </a:pPr>
            <a:r>
              <a:rPr lang="ru-RU" sz="2400" dirty="0">
                <a:solidFill>
                  <a:srgbClr val="FF0000"/>
                </a:solidFill>
              </a:rPr>
              <a:t>«Лошадка» </a:t>
            </a:r>
            <a:r>
              <a:rPr lang="ru-RU" sz="2400" dirty="0"/>
              <a:t>- цокать языком о небо, как цокает копытами лошадка.</a:t>
            </a:r>
          </a:p>
          <a:p>
            <a:pPr marL="0" lvl="0" indent="0" algn="just">
              <a:buNone/>
            </a:pPr>
            <a:r>
              <a:rPr lang="ru-RU" sz="2400" dirty="0">
                <a:solidFill>
                  <a:srgbClr val="FF0000"/>
                </a:solidFill>
              </a:rPr>
              <a:t>«Жало змеи» </a:t>
            </a:r>
            <a:r>
              <a:rPr lang="ru-RU" sz="2400" dirty="0"/>
              <a:t>- до предела  высовывать свой язык, шипя, как змея.</a:t>
            </a:r>
          </a:p>
          <a:p>
            <a:pPr marL="0" lvl="0" indent="0" algn="just">
              <a:buNone/>
            </a:pPr>
            <a:r>
              <a:rPr lang="ru-RU" sz="2400" dirty="0">
                <a:solidFill>
                  <a:srgbClr val="FF0000"/>
                </a:solidFill>
              </a:rPr>
              <a:t>«Забор» </a:t>
            </a:r>
            <a:r>
              <a:rPr lang="ru-RU" sz="2400" dirty="0"/>
              <a:t>- полностью показать свои передние зубы (можно выполнять без звука) и др.</a:t>
            </a:r>
          </a:p>
          <a:p>
            <a:endParaRPr lang="ru-RU" dirty="0"/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4ED0DDA8-2CFB-7F35-2BF9-63DEF847D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336" y="149365"/>
            <a:ext cx="8064896" cy="58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Логопедическая помощь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157865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4EC85F81-58A4-2977-30E0-B956F1D15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484784"/>
            <a:ext cx="7632848" cy="3672407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600" dirty="0"/>
              <a:t>Использование биологической обратной связи (БОС)  направлено на восстановление функции </a:t>
            </a:r>
            <a:r>
              <a:rPr lang="ru-RU" sz="2600" dirty="0" err="1"/>
              <a:t>паретичных</a:t>
            </a:r>
            <a:r>
              <a:rPr lang="ru-RU" sz="2600" dirty="0"/>
              <a:t>  конечностей за счет коррекции мышечного тонуса,  улучшения сенсорного обеспечения движения, увеличения амплитуды и точности движений, активацию  концентрации внимания на ощущениях степени  мышечного сокращения и пространственного расположения конечностей. </a:t>
            </a:r>
          </a:p>
          <a:p>
            <a:endParaRPr lang="ru-RU" dirty="0"/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DEC82A1A-F332-3AFC-2A92-39988701A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336" y="149365"/>
            <a:ext cx="8064896" cy="58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БОС-терапия </a:t>
            </a:r>
            <a:r>
              <a:rPr lang="ru-RU" altLang="ru-RU" sz="3000" b="1" i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(биологическая обратная связь)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72716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4EC85F81-58A4-2977-30E0-B956F1D15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880" y="1268760"/>
            <a:ext cx="8229600" cy="3816424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ru-RU" sz="2800" b="1" i="1" dirty="0"/>
              <a:t>В практике реабилитации больных с инсультом  широко используются различные  ортопедические приспособления: </a:t>
            </a:r>
          </a:p>
          <a:p>
            <a:pPr marL="0" indent="0" algn="just">
              <a:buNone/>
            </a:pPr>
            <a:endParaRPr lang="ru-RU" sz="2800" b="1" i="1" dirty="0"/>
          </a:p>
          <a:p>
            <a:pPr algn="just">
              <a:lnSpc>
                <a:spcPct val="170000"/>
              </a:lnSpc>
            </a:pPr>
            <a:r>
              <a:rPr lang="ru-RU" sz="2800" dirty="0"/>
              <a:t>для защиты суставов </a:t>
            </a:r>
          </a:p>
          <a:p>
            <a:pPr algn="just">
              <a:lnSpc>
                <a:spcPct val="170000"/>
              </a:lnSpc>
            </a:pPr>
            <a:r>
              <a:rPr lang="ru-RU" sz="2800" dirty="0"/>
              <a:t>для уменьшения выраженности </a:t>
            </a:r>
            <a:r>
              <a:rPr lang="ru-RU" sz="2800" dirty="0" err="1"/>
              <a:t>спастики</a:t>
            </a:r>
            <a:r>
              <a:rPr lang="ru-RU" sz="2800" dirty="0"/>
              <a:t> </a:t>
            </a:r>
          </a:p>
          <a:p>
            <a:pPr algn="just">
              <a:lnSpc>
                <a:spcPct val="170000"/>
              </a:lnSpc>
            </a:pPr>
            <a:r>
              <a:rPr lang="ru-RU" sz="2800" dirty="0"/>
              <a:t>для улучшения функции ходьбы. </a:t>
            </a:r>
          </a:p>
          <a:p>
            <a:pPr marL="0" indent="0">
              <a:buNone/>
            </a:pPr>
            <a:r>
              <a:rPr lang="ru-RU" sz="3600" b="1" dirty="0"/>
              <a:t> </a:t>
            </a:r>
            <a:endParaRPr lang="ru-RU" sz="3600" dirty="0"/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DEC82A1A-F332-3AFC-2A92-39988701A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336" y="149365"/>
            <a:ext cx="8064896" cy="58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Ортопедическая помощь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205248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4EC85F81-58A4-2977-30E0-B956F1D15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196752"/>
            <a:ext cx="8445624" cy="5328591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3600" b="1" dirty="0"/>
              <a:t> </a:t>
            </a:r>
            <a:r>
              <a:rPr lang="en-US" sz="3600" b="1" dirty="0"/>
              <a:t>II</a:t>
            </a:r>
            <a:r>
              <a:rPr lang="ru-RU" sz="3600" b="1" dirty="0"/>
              <a:t> этап  </a:t>
            </a:r>
            <a:r>
              <a:rPr lang="ru-RU" sz="3600" dirty="0"/>
              <a:t>осуществляется в стационарных условиях отделения реабилитации в </a:t>
            </a:r>
            <a:r>
              <a:rPr lang="ru-RU" sz="3600" b="1" i="1" dirty="0"/>
              <a:t>ранний восстановительный период течения заболевания (с 21 суток по 6 месяцев включительно)</a:t>
            </a:r>
            <a:r>
              <a:rPr lang="ru-RU" sz="3600" dirty="0"/>
              <a:t> или травмы при наличии реабилитационного потенциала.</a:t>
            </a:r>
          </a:p>
          <a:p>
            <a:pPr marL="0" indent="0">
              <a:buNone/>
            </a:pPr>
            <a:endParaRPr lang="ru-RU" sz="3600" dirty="0"/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3600" dirty="0"/>
              <a:t>Перед выпиской из стационара оценивается не только достигнутая степень восстановления, но и прогнозируется возможность дальнейшей нормализации функций и определяются  перспективы постинсультного восстановления: </a:t>
            </a:r>
            <a:r>
              <a:rPr lang="ru-RU" sz="3600" i="1" dirty="0">
                <a:solidFill>
                  <a:srgbClr val="002060"/>
                </a:solidFill>
              </a:rPr>
              <a:t>пациенты, имеющие положительный  реабилитационный потенциал должны быть  направлены в специализированные  реабилитационные центры, а позже – в специализированные санатории.  </a:t>
            </a:r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635D1014-C41F-F5C1-8303-58B8C134E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116" y="188640"/>
            <a:ext cx="8892480" cy="872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Особенности реабилитации на </a:t>
            </a:r>
            <a:r>
              <a:rPr lang="en-US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II</a:t>
            </a: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 этапе оказания медицинской помощи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944907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70AB67E7-2B89-D633-9201-BC3A346B9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77469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pPr marL="0" lvl="0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первый вариант </a:t>
            </a:r>
            <a:r>
              <a:rPr lang="ru-RU" dirty="0"/>
              <a:t>– больной с полным восстановлением функции выписывается на амбулаторное долечивание или в реабилитационный санаторий</a:t>
            </a:r>
          </a:p>
          <a:p>
            <a:pPr marL="0" lvl="0" indent="0" algn="just">
              <a:buNone/>
            </a:pPr>
            <a:r>
              <a:rPr lang="ru-RU" dirty="0"/>
              <a:t> </a:t>
            </a:r>
          </a:p>
          <a:p>
            <a:pPr marL="0" lvl="0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второй вариант</a:t>
            </a:r>
            <a:r>
              <a:rPr lang="ru-RU" b="1" dirty="0"/>
              <a:t> </a:t>
            </a:r>
            <a:r>
              <a:rPr lang="ru-RU" dirty="0"/>
              <a:t>– больные с выраженным двигательным дефектом, которые к концу острого периода не могут самостоятельно передвигаться и обслуживать себя, переводятся в </a:t>
            </a:r>
            <a:r>
              <a:rPr lang="ru-RU" dirty="0" err="1"/>
              <a:t>нейрореабилитационное</a:t>
            </a:r>
            <a:r>
              <a:rPr lang="ru-RU" dirty="0"/>
              <a:t> отделение</a:t>
            </a:r>
          </a:p>
          <a:p>
            <a:pPr marL="0" lvl="0" indent="0" algn="just">
              <a:buNone/>
            </a:pPr>
            <a:endParaRPr lang="ru-RU" dirty="0"/>
          </a:p>
          <a:p>
            <a:pPr marL="0" lvl="0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третий вариант </a:t>
            </a:r>
            <a:r>
              <a:rPr lang="ru-RU" dirty="0"/>
              <a:t>– больные с двигательными дефектами, которые могут самостоятельно передвигаться и обслуживать себя переводятся из неврологического или нейрохирургического отделения в </a:t>
            </a:r>
            <a:r>
              <a:rPr lang="ru-RU" b="1" dirty="0"/>
              <a:t>Реабилитационный центр. </a:t>
            </a:r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36399B62-72ED-F37B-8498-C9039C1435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332656"/>
            <a:ext cx="8892480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Варианты </a:t>
            </a:r>
            <a:r>
              <a:rPr lang="en-US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II</a:t>
            </a: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 этапа реабилитации в зависимости от тяжести состояния больного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394255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7AEAFF2B-8307-9472-E426-D8BB78821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836712"/>
            <a:ext cx="8229600" cy="5544616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b="1" dirty="0"/>
              <a:t>Специализированные центры для неврологических больных </a:t>
            </a:r>
            <a:r>
              <a:rPr lang="ru-RU" dirty="0"/>
              <a:t>осуществляют программы реабилитации, направленные на  борьбу с остаточными проявлениями неврологического синдрома: </a:t>
            </a:r>
          </a:p>
          <a:p>
            <a:pPr algn="just"/>
            <a:r>
              <a:rPr lang="ru-RU" dirty="0"/>
              <a:t>двигательными нарушениями </a:t>
            </a:r>
          </a:p>
          <a:p>
            <a:pPr algn="just"/>
            <a:r>
              <a:rPr lang="ru-RU" dirty="0"/>
              <a:t>потерю речевой функции </a:t>
            </a:r>
          </a:p>
          <a:p>
            <a:pPr algn="just"/>
            <a:r>
              <a:rPr lang="ru-RU" dirty="0"/>
              <a:t>потерю зрения и слуха </a:t>
            </a:r>
          </a:p>
          <a:p>
            <a:pPr algn="just"/>
            <a:r>
              <a:rPr lang="ru-RU" dirty="0"/>
              <a:t>психоневрологическими нарушениями </a:t>
            </a:r>
          </a:p>
          <a:p>
            <a:pPr algn="just"/>
            <a:r>
              <a:rPr lang="ru-RU" dirty="0"/>
              <a:t>потерю памяти и др. </a:t>
            </a:r>
          </a:p>
          <a:p>
            <a:pPr algn="just"/>
            <a:endParaRPr lang="ru-RU" dirty="0"/>
          </a:p>
          <a:p>
            <a:pPr marL="0" indent="0" algn="just">
              <a:buNone/>
            </a:pPr>
            <a:r>
              <a:rPr lang="ru-RU" b="1" dirty="0"/>
              <a:t>Программы реабилитации включают:</a:t>
            </a:r>
            <a:r>
              <a:rPr lang="ru-RU" dirty="0"/>
              <a:t> </a:t>
            </a:r>
          </a:p>
          <a:p>
            <a:pPr algn="just"/>
            <a:r>
              <a:rPr lang="ru-RU" dirty="0"/>
              <a:t>медикаментозную терапию </a:t>
            </a:r>
          </a:p>
          <a:p>
            <a:pPr algn="just"/>
            <a:r>
              <a:rPr lang="ru-RU" dirty="0"/>
              <a:t>психотерапию </a:t>
            </a:r>
          </a:p>
          <a:p>
            <a:pPr algn="just"/>
            <a:r>
              <a:rPr lang="ru-RU" dirty="0" err="1"/>
              <a:t>кинезотерапию</a:t>
            </a:r>
            <a:r>
              <a:rPr lang="ru-RU" dirty="0"/>
              <a:t> </a:t>
            </a:r>
          </a:p>
          <a:p>
            <a:pPr algn="just"/>
            <a:r>
              <a:rPr lang="ru-RU" dirty="0"/>
              <a:t>физиотерапию </a:t>
            </a:r>
          </a:p>
          <a:p>
            <a:pPr algn="just"/>
            <a:r>
              <a:rPr lang="ru-RU" dirty="0"/>
              <a:t>занятия с логопедом и др. </a:t>
            </a:r>
          </a:p>
          <a:p>
            <a:pPr marL="0" indent="0" algn="just">
              <a:buNone/>
            </a:pPr>
            <a:r>
              <a:rPr lang="ru-RU" dirty="0"/>
              <a:t>Эти манипуляции для переживших инсульт  проводятся бесплатно в государственных  центрах!</a:t>
            </a:r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ED1082CA-94AF-4C2D-F7E7-8C95FF1322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188640"/>
            <a:ext cx="8892480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Реабилитационные центры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350001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CC8A4433-4B97-4D06-ED80-AFFFDAEAA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556" y="1772816"/>
            <a:ext cx="8229600" cy="4320480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400" b="1" dirty="0"/>
              <a:t>III</a:t>
            </a:r>
            <a:r>
              <a:rPr lang="ru-RU" sz="2400" b="1" dirty="0"/>
              <a:t> этап </a:t>
            </a:r>
            <a:r>
              <a:rPr lang="ru-RU" sz="2400" dirty="0"/>
              <a:t>–</a:t>
            </a:r>
            <a:r>
              <a:rPr lang="ru-RU" sz="2400" b="1" dirty="0"/>
              <a:t> </a:t>
            </a:r>
            <a:r>
              <a:rPr lang="ru-RU" sz="2400" b="1" i="1" dirty="0"/>
              <a:t>в поздний восстановительный период (6 месяцев – 2 года)</a:t>
            </a:r>
            <a:r>
              <a:rPr lang="ru-RU" sz="2400" dirty="0"/>
              <a:t>, проводится в амбулаторных и санаторных условиях.</a:t>
            </a:r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r>
              <a:rPr lang="ru-RU" sz="2400" b="1" dirty="0"/>
              <a:t>Амбулаторная реабилитация </a:t>
            </a:r>
            <a:r>
              <a:rPr lang="ru-RU" sz="2400" dirty="0"/>
              <a:t>в условиях районного или межрайонного поликлинического реабилитационного центра или реабилитационных отделений  поликлиники или восстановительных кабинетов поликлиники. </a:t>
            </a:r>
          </a:p>
          <a:p>
            <a:pPr marL="0" indent="0" algn="just">
              <a:buNone/>
            </a:pPr>
            <a:r>
              <a:rPr lang="ru-RU" sz="2400" dirty="0"/>
              <a:t>Возможны такие формы амбулаторной реабилитации как «дневной стационар», а для тяжелых плохо ходящих больных –  реабилитация на дому. </a:t>
            </a:r>
          </a:p>
          <a:p>
            <a:endParaRPr lang="ru-RU" dirty="0"/>
          </a:p>
        </p:txBody>
      </p:sp>
      <p:sp>
        <p:nvSpPr>
          <p:cNvPr id="5" name="Text Box 1">
            <a:extLst>
              <a:ext uri="{FF2B5EF4-FFF2-40B4-BE49-F238E27FC236}">
                <a16:creationId xmlns:a16="http://schemas.microsoft.com/office/drawing/2014/main" id="{D28DDFDD-82E3-385A-C462-05907D8872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116" y="188640"/>
            <a:ext cx="8892480" cy="872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Особенности реабилитации на </a:t>
            </a:r>
            <a:r>
              <a:rPr lang="en-US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III</a:t>
            </a: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 этапе оказания медицинской помощи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797104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7A9ED608-24FE-0163-BC4D-484FECD79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848469"/>
            <a:ext cx="8445624" cy="5460851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ru-RU" sz="3600" dirty="0"/>
              <a:t>закрепление результатов, достигнутых на других  этапах реабилитации; </a:t>
            </a:r>
          </a:p>
          <a:p>
            <a:pPr algn="just">
              <a:lnSpc>
                <a:spcPct val="170000"/>
              </a:lnSpc>
            </a:pPr>
            <a:r>
              <a:rPr lang="ru-RU" sz="3600" dirty="0"/>
              <a:t>дальнейшее восстановление нарушенных двигательных, чувствительных рефлекторных и  трофических функций; </a:t>
            </a:r>
          </a:p>
          <a:p>
            <a:pPr algn="just">
              <a:lnSpc>
                <a:spcPct val="170000"/>
              </a:lnSpc>
            </a:pPr>
            <a:r>
              <a:rPr lang="ru-RU" sz="3600" dirty="0"/>
              <a:t>предупреждение прогрессирования заболевания, приведшего к инсульту (гипертоническая болезнь, атеросклероз сосудов головного мозга и т. д.); </a:t>
            </a:r>
          </a:p>
          <a:p>
            <a:pPr algn="just">
              <a:lnSpc>
                <a:spcPct val="170000"/>
              </a:lnSpc>
            </a:pPr>
            <a:r>
              <a:rPr lang="ru-RU" sz="3600" dirty="0"/>
              <a:t>повышение физической работоспособности больных путем рационального использования санаторно- курортных факторов; </a:t>
            </a:r>
          </a:p>
          <a:p>
            <a:pPr algn="just">
              <a:lnSpc>
                <a:spcPct val="170000"/>
              </a:lnSpc>
            </a:pPr>
            <a:r>
              <a:rPr lang="ru-RU" sz="3600" dirty="0"/>
              <a:t>проведение мероприятий по психологической реабилитации, ориентирование больных на продолжение общественно-полезного труда.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0362FB37-3E45-5924-E431-976636BF87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116" y="188640"/>
            <a:ext cx="8892480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Санаторная реабилитация: </a:t>
            </a:r>
            <a:r>
              <a:rPr lang="ru-RU" altLang="ru-RU" sz="3000" b="1" i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задачи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44106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7A9ED608-24FE-0163-BC4D-484FECD79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848469"/>
            <a:ext cx="8229600" cy="5028803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600" i="1" dirty="0">
                <a:solidFill>
                  <a:srgbClr val="FF0000"/>
                </a:solidFill>
              </a:rPr>
              <a:t>Реабилитация больных, перенесших	ОНМК, проводится только в </a:t>
            </a:r>
            <a:r>
              <a:rPr lang="ru-RU" sz="2600" b="1" i="1" dirty="0">
                <a:solidFill>
                  <a:srgbClr val="FF0000"/>
                </a:solidFill>
              </a:rPr>
              <a:t>местных санаториях</a:t>
            </a:r>
            <a:r>
              <a:rPr lang="ru-RU" sz="2600" i="1" dirty="0">
                <a:solidFill>
                  <a:srgbClr val="FF0000"/>
                </a:solidFill>
              </a:rPr>
              <a:t> </a:t>
            </a:r>
          </a:p>
          <a:p>
            <a:pPr marL="0" indent="0" algn="just">
              <a:buNone/>
            </a:pPr>
            <a:endParaRPr lang="ru-RU" sz="2600" b="1" i="1" dirty="0"/>
          </a:p>
          <a:p>
            <a:pPr marL="0" indent="0" algn="just">
              <a:buNone/>
            </a:pPr>
            <a:r>
              <a:rPr lang="ru-RU" sz="2600" b="1" dirty="0"/>
              <a:t>Основными лечебными факторами являются:</a:t>
            </a:r>
            <a:r>
              <a:rPr lang="ru-RU" sz="2600" dirty="0"/>
              <a:t> </a:t>
            </a:r>
          </a:p>
          <a:p>
            <a:pPr algn="just"/>
            <a:r>
              <a:rPr lang="ru-RU" sz="2600" dirty="0"/>
              <a:t>климатотерапия, </a:t>
            </a:r>
          </a:p>
          <a:p>
            <a:pPr algn="just"/>
            <a:r>
              <a:rPr lang="ru-RU" sz="2600" dirty="0"/>
              <a:t>бальнеолечение, </a:t>
            </a:r>
          </a:p>
          <a:p>
            <a:pPr algn="just"/>
            <a:r>
              <a:rPr lang="ru-RU" sz="2600" dirty="0"/>
              <a:t>грязелечение, </a:t>
            </a:r>
          </a:p>
          <a:p>
            <a:pPr algn="just"/>
            <a:r>
              <a:rPr lang="ru-RU" sz="2600" dirty="0"/>
              <a:t>физиотерапия, </a:t>
            </a:r>
          </a:p>
          <a:p>
            <a:pPr algn="just"/>
            <a:r>
              <a:rPr lang="ru-RU" sz="2600" dirty="0" err="1"/>
              <a:t>кинезотерапия</a:t>
            </a:r>
            <a:r>
              <a:rPr lang="ru-RU" sz="2600" dirty="0"/>
              <a:t>, </a:t>
            </a:r>
          </a:p>
          <a:p>
            <a:pPr algn="just"/>
            <a:r>
              <a:rPr lang="ru-RU" sz="2600" dirty="0"/>
              <a:t>психотерапия, </a:t>
            </a:r>
          </a:p>
          <a:p>
            <a:r>
              <a:rPr lang="ru-RU" sz="2600" dirty="0"/>
              <a:t>медикаментозное лечение.</a:t>
            </a:r>
          </a:p>
          <a:p>
            <a:endParaRPr lang="ru-RU" dirty="0"/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0362FB37-3E45-5924-E431-976636BF87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760" y="188640"/>
            <a:ext cx="8892480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Санаторная реабилитация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4827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DCF4F055-A49E-2F78-9FC1-F1E610FECA7B}"/>
              </a:ext>
            </a:extLst>
          </p:cNvPr>
          <p:cNvSpPr txBox="1">
            <a:spLocks/>
          </p:cNvSpPr>
          <p:nvPr/>
        </p:nvSpPr>
        <p:spPr>
          <a:xfrm>
            <a:off x="1403648" y="2420888"/>
            <a:ext cx="7272808" cy="3234481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fontScale="925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charset="0"/>
              <a:buNone/>
            </a:pPr>
            <a:r>
              <a:rPr lang="ru-RU" sz="2600" b="1" dirty="0"/>
              <a:t>ОНМК</a:t>
            </a:r>
            <a:r>
              <a:rPr lang="ru-RU" sz="2600" dirty="0"/>
              <a:t> характеризуется внезапным появлением очаговой и/или общемозговой неврологической симптоматики, которая сохраняется более </a:t>
            </a:r>
            <a:r>
              <a:rPr lang="ru-RU" sz="2600" dirty="0">
                <a:solidFill>
                  <a:srgbClr val="FF0000"/>
                </a:solidFill>
              </a:rPr>
              <a:t>24 часов</a:t>
            </a:r>
            <a:r>
              <a:rPr lang="ru-RU" sz="2600" dirty="0"/>
              <a:t> или приводит к смерти больного в более короткий промежуток времени вследствие цереброваскулярной патологии.</a:t>
            </a:r>
          </a:p>
          <a:p>
            <a:pPr marL="0" indent="0" algn="just">
              <a:lnSpc>
                <a:spcPct val="150000"/>
              </a:lnSpc>
              <a:buFont typeface="Arial" charset="0"/>
              <a:buNone/>
            </a:pPr>
            <a:endParaRPr lang="ru-RU" sz="2800" dirty="0"/>
          </a:p>
        </p:txBody>
      </p:sp>
      <p:sp>
        <p:nvSpPr>
          <p:cNvPr id="3" name="Text Box 1">
            <a:extLst>
              <a:ext uri="{FF2B5EF4-FFF2-40B4-BE49-F238E27FC236}">
                <a16:creationId xmlns:a16="http://schemas.microsoft.com/office/drawing/2014/main" id="{506E51B8-F341-64EB-FCBC-030AB7EB2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38" y="116632"/>
            <a:ext cx="9034462" cy="963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ДЕФИНИЦИИ</a:t>
            </a:r>
            <a:endParaRPr lang="sl-SI" altLang="ru-RU" sz="3000" b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  <p:pic>
        <p:nvPicPr>
          <p:cNvPr id="21506" name="Picture 2">
            <a:extLst>
              <a:ext uri="{FF2B5EF4-FFF2-40B4-BE49-F238E27FC236}">
                <a16:creationId xmlns:a16="http://schemas.microsoft.com/office/drawing/2014/main" id="{8B804E9F-507B-7B5B-5F32-E657E7A8B5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92696"/>
            <a:ext cx="2690855" cy="1508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997209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95561B8F-34A4-7EA1-F4B0-07B41C8FA1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124745"/>
            <a:ext cx="8229600" cy="5544615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ru-RU" b="1" dirty="0">
                <a:solidFill>
                  <a:srgbClr val="FF0000"/>
                </a:solidFill>
              </a:rPr>
              <a:t>Климатотерапия.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Аэротерапия</a:t>
            </a:r>
            <a:r>
              <a:rPr lang="ru-RU" b="1" dirty="0"/>
              <a:t> </a:t>
            </a:r>
            <a:r>
              <a:rPr lang="ru-RU" dirty="0"/>
              <a:t>предусматривает пребывание больного на свежем  воздухе и включает ночной и дневной  сон на открытом воздухе или в специально оборудованном </a:t>
            </a:r>
            <a:r>
              <a:rPr lang="ru-RU" dirty="0" err="1"/>
              <a:t>климатопавильоне</a:t>
            </a:r>
            <a:r>
              <a:rPr lang="ru-RU" dirty="0"/>
              <a:t>, длительное пребывание на балконах, верандах, в  парке во время пешеходных прогулок,  терренкура. 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ru-RU" dirty="0"/>
          </a:p>
          <a:p>
            <a:pPr marL="0" indent="0" algn="just">
              <a:lnSpc>
                <a:spcPct val="120000"/>
              </a:lnSpc>
              <a:buNone/>
            </a:pPr>
            <a:r>
              <a:rPr lang="ru-RU" b="1" dirty="0">
                <a:solidFill>
                  <a:srgbClr val="FF0000"/>
                </a:solidFill>
              </a:rPr>
              <a:t>Бальнеотерапия.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Сероводородные ванны</a:t>
            </a:r>
            <a:r>
              <a:rPr lang="ru-RU" b="1" dirty="0"/>
              <a:t> </a:t>
            </a:r>
            <a:r>
              <a:rPr lang="ru-RU" dirty="0"/>
              <a:t>назначаются в виде камерных (на </a:t>
            </a:r>
            <a:r>
              <a:rPr lang="ru-RU" dirty="0" err="1"/>
              <a:t>паретичную</a:t>
            </a:r>
            <a:r>
              <a:rPr lang="ru-RU" dirty="0"/>
              <a:t> конечность или 2–4 камерных) ванн при концентрации сероводорода 50–75–100 мг/л и температуре 36–37°С. Общие сульфидные ванны</a:t>
            </a:r>
            <a:r>
              <a:rPr lang="ru-RU" b="1" dirty="0"/>
              <a:t> </a:t>
            </a:r>
            <a:r>
              <a:rPr lang="ru-RU" dirty="0"/>
              <a:t>назначаются только при хорошей  переносимости камерных ванн по ступенчатой методике с постепенным увеличением концентрации сероводорода (25–50–75–100 мг/л) и удлинением времени приема процедуры. Радоновые ванны</a:t>
            </a:r>
            <a:r>
              <a:rPr lang="ru-RU" b="1" dirty="0"/>
              <a:t> </a:t>
            </a:r>
            <a:r>
              <a:rPr lang="ru-RU" dirty="0"/>
              <a:t>назначают концентрацией 60–120 </a:t>
            </a:r>
            <a:r>
              <a:rPr lang="ru-RU" dirty="0" err="1"/>
              <a:t>нКи</a:t>
            </a:r>
            <a:r>
              <a:rPr lang="ru-RU" dirty="0"/>
              <a:t>/л  при температуре 36–37°С продолжительностью 8– 15 минут.</a:t>
            </a:r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B20144BC-E00A-104B-FE3A-3BC991BEF5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188640"/>
            <a:ext cx="891073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Лечебные факторы: </a:t>
            </a:r>
          </a:p>
          <a:p>
            <a:pPr algn="ctr">
              <a:buClrTx/>
              <a:buFontTx/>
              <a:buNone/>
              <a:defRPr/>
            </a:pPr>
            <a:r>
              <a:rPr lang="ru-RU" altLang="ru-RU" sz="3000" b="1" i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климатотерапия, бальнеотерапия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06024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D6B1B9F3-8EF3-A1B1-6CCB-EC3230F46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884" y="1700808"/>
            <a:ext cx="8229600" cy="4444926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400" b="1" dirty="0"/>
              <a:t>Грязелечение </a:t>
            </a:r>
            <a:r>
              <a:rPr lang="ru-RU" sz="2400" dirty="0"/>
              <a:t>применяют в основном в виде  местных аппликаций на </a:t>
            </a:r>
            <a:r>
              <a:rPr lang="ru-RU" sz="2400" dirty="0" err="1"/>
              <a:t>паретичную</a:t>
            </a:r>
            <a:r>
              <a:rPr lang="ru-RU" sz="2400" dirty="0"/>
              <a:t> конечность, гальваногрязелечения,  электрофореза грязевого раствора и </a:t>
            </a:r>
            <a:r>
              <a:rPr lang="ru-RU" sz="2400" dirty="0" err="1"/>
              <a:t>грязеиндуктотермии</a:t>
            </a:r>
            <a:r>
              <a:rPr lang="ru-RU" sz="2400" dirty="0"/>
              <a:t>, проводимых по  общепринятым методикам.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400" b="1" dirty="0">
                <a:solidFill>
                  <a:srgbClr val="FF0000"/>
                </a:solidFill>
              </a:rPr>
              <a:t>Физиотерапия: </a:t>
            </a:r>
            <a:r>
              <a:rPr lang="ru-RU" sz="2400" dirty="0"/>
              <a:t>лекарственный электрофорез;  </a:t>
            </a:r>
            <a:r>
              <a:rPr lang="ru-RU" sz="2400" dirty="0" err="1"/>
              <a:t>диадинамо</a:t>
            </a:r>
            <a:r>
              <a:rPr lang="ru-RU" sz="2400" dirty="0"/>
              <a:t> -	и </a:t>
            </a:r>
            <a:r>
              <a:rPr lang="ru-RU" sz="2400" dirty="0" err="1"/>
              <a:t>амплипульстерапия</a:t>
            </a:r>
            <a:r>
              <a:rPr lang="ru-RU" sz="2400" dirty="0"/>
              <a:t>;  электростимуляция;  индуктотермия;  ДМВ-терапия; магнитотерапия; ультразвуковая терапия;  иглорефлексотерапия.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1E99C4EA-5BCA-012D-7156-A70FFB2A8F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188640"/>
            <a:ext cx="891073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Лечебные факторы: </a:t>
            </a:r>
          </a:p>
          <a:p>
            <a:pPr algn="ctr">
              <a:buClrTx/>
              <a:buFontTx/>
              <a:buNone/>
              <a:defRPr/>
            </a:pPr>
            <a:r>
              <a:rPr lang="ru-RU" altLang="ru-RU" sz="3000" b="1" i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грязелечение, физиотерапия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581598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D6B1B9F3-8EF3-A1B1-6CCB-EC3230F46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088" y="1113780"/>
            <a:ext cx="7959824" cy="5544616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just"/>
            <a:r>
              <a:rPr lang="ru-RU" sz="2300" dirty="0"/>
              <a:t>информирование и консультирование по вопросам социально- бытовой реабилитации пациента и членов его семьи; </a:t>
            </a:r>
          </a:p>
          <a:p>
            <a:pPr algn="just"/>
            <a:r>
              <a:rPr lang="ru-RU" sz="2300" dirty="0"/>
              <a:t>обучение пациента самообслуживанию;</a:t>
            </a:r>
          </a:p>
          <a:p>
            <a:pPr algn="just"/>
            <a:r>
              <a:rPr lang="ru-RU" sz="2300" dirty="0"/>
              <a:t>адаптационное обучение семьи пациента; </a:t>
            </a:r>
          </a:p>
          <a:p>
            <a:pPr algn="just"/>
            <a:r>
              <a:rPr lang="ru-RU" sz="2300" dirty="0"/>
              <a:t>адаптация жилого помещения к потребностям больного и  инвалида; </a:t>
            </a:r>
          </a:p>
          <a:p>
            <a:pPr algn="just"/>
            <a:r>
              <a:rPr lang="ru-RU" sz="2300" dirty="0"/>
              <a:t>обучение больного и инвалида пользованию техническими средствами реабилитации;</a:t>
            </a:r>
          </a:p>
          <a:p>
            <a:pPr algn="just"/>
            <a:r>
              <a:rPr lang="ru-RU" sz="2300" dirty="0"/>
              <a:t>обеспечение техническими средствами реабилитации; </a:t>
            </a:r>
          </a:p>
          <a:p>
            <a:pPr algn="just"/>
            <a:r>
              <a:rPr lang="ru-RU" sz="2300" dirty="0" err="1"/>
              <a:t>сурдотехника</a:t>
            </a:r>
            <a:r>
              <a:rPr lang="ru-RU" sz="2300" dirty="0"/>
              <a:t>; </a:t>
            </a:r>
          </a:p>
          <a:p>
            <a:pPr algn="just"/>
            <a:r>
              <a:rPr lang="ru-RU" sz="2300" dirty="0" err="1"/>
              <a:t>тифлотехника</a:t>
            </a:r>
            <a:r>
              <a:rPr lang="ru-RU" sz="2300" dirty="0"/>
              <a:t> (позволяет заменить отсутствующее зрение другими  видами чувствительности и обострить восприятие внешнего мира).</a:t>
            </a:r>
          </a:p>
          <a:p>
            <a:endParaRPr lang="ru-RU" dirty="0"/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1E99C4EA-5BCA-012D-7156-A70FFB2A8F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84" y="176660"/>
            <a:ext cx="891073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Социально-бытовая адаптация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492812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04947A0B-2AD3-DE2F-A58A-B62AED09B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268760"/>
            <a:ext cx="7632848" cy="4824536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ru-RU" sz="2600" dirty="0"/>
              <a:t>проведение социально-психологической и психологической реабилитации (психотерапия, психокоррекция, психологическое консультирование); </a:t>
            </a:r>
          </a:p>
          <a:p>
            <a:pPr algn="just">
              <a:lnSpc>
                <a:spcPct val="150000"/>
              </a:lnSpc>
            </a:pPr>
            <a:r>
              <a:rPr lang="ru-RU" sz="2600" dirty="0"/>
              <a:t>осуществление психологической помощи семье  (обучение жизненным навыкам, персональной безопасности, социальному общению, социальной  независимости); </a:t>
            </a:r>
          </a:p>
          <a:p>
            <a:pPr algn="just">
              <a:lnSpc>
                <a:spcPct val="150000"/>
              </a:lnSpc>
            </a:pPr>
            <a:r>
              <a:rPr lang="ru-RU" sz="2600" dirty="0"/>
              <a:t>содействие в решении личных проблем; </a:t>
            </a:r>
          </a:p>
          <a:p>
            <a:pPr algn="just">
              <a:lnSpc>
                <a:spcPct val="150000"/>
              </a:lnSpc>
            </a:pPr>
            <a:r>
              <a:rPr lang="ru-RU" sz="2600" dirty="0"/>
              <a:t>консультирование по правовым вопросам; </a:t>
            </a:r>
          </a:p>
          <a:p>
            <a:pPr algn="just">
              <a:lnSpc>
                <a:spcPct val="150000"/>
              </a:lnSpc>
            </a:pPr>
            <a:r>
              <a:rPr lang="ru-RU" sz="2600" dirty="0"/>
              <a:t>обучение навыкам проведения досуга и отдыха </a:t>
            </a:r>
          </a:p>
          <a:p>
            <a:endParaRPr lang="ru-RU" dirty="0"/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5B6C9402-DA31-930B-FA8C-52AEC816B2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84" y="176660"/>
            <a:ext cx="891073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Социально-средовая реабилитация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03235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04947A0B-2AD3-DE2F-A58A-B62AED09B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788" y="1340768"/>
            <a:ext cx="8229600" cy="4176464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600" dirty="0"/>
              <a:t>профориентация </a:t>
            </a:r>
          </a:p>
          <a:p>
            <a:pPr algn="just">
              <a:lnSpc>
                <a:spcPct val="150000"/>
              </a:lnSpc>
            </a:pPr>
            <a:r>
              <a:rPr lang="ru-RU" sz="2600" dirty="0"/>
              <a:t>(</a:t>
            </a:r>
            <a:r>
              <a:rPr lang="ru-RU" sz="2600" dirty="0" err="1"/>
              <a:t>профинформирование</a:t>
            </a:r>
            <a:r>
              <a:rPr lang="ru-RU" sz="2600" dirty="0"/>
              <a:t>,  </a:t>
            </a:r>
            <a:r>
              <a:rPr lang="ru-RU" sz="2600" dirty="0" err="1"/>
              <a:t>профконсультирование</a:t>
            </a:r>
            <a:r>
              <a:rPr lang="ru-RU" sz="2600" dirty="0"/>
              <a:t>) </a:t>
            </a:r>
          </a:p>
          <a:p>
            <a:pPr algn="just">
              <a:lnSpc>
                <a:spcPct val="150000"/>
              </a:lnSpc>
            </a:pPr>
            <a:r>
              <a:rPr lang="ru-RU" sz="2600" dirty="0"/>
              <a:t>психологическая коррекция </a:t>
            </a:r>
          </a:p>
          <a:p>
            <a:pPr algn="just">
              <a:lnSpc>
                <a:spcPct val="150000"/>
              </a:lnSpc>
            </a:pPr>
            <a:r>
              <a:rPr lang="ru-RU" sz="2600" dirty="0"/>
              <a:t>обучение (переобучение) </a:t>
            </a:r>
          </a:p>
          <a:p>
            <a:pPr algn="just">
              <a:lnSpc>
                <a:spcPct val="150000"/>
              </a:lnSpc>
            </a:pPr>
            <a:r>
              <a:rPr lang="ru-RU" sz="2600" dirty="0"/>
              <a:t>создание специального  рабочего места инвалида </a:t>
            </a:r>
          </a:p>
          <a:p>
            <a:pPr algn="just">
              <a:lnSpc>
                <a:spcPct val="150000"/>
              </a:lnSpc>
            </a:pPr>
            <a:r>
              <a:rPr lang="ru-RU" sz="2600" dirty="0"/>
              <a:t>профессионально-  производственная  адаптация </a:t>
            </a:r>
          </a:p>
          <a:p>
            <a:endParaRPr lang="ru-RU" dirty="0"/>
          </a:p>
        </p:txBody>
      </p:sp>
      <p:sp>
        <p:nvSpPr>
          <p:cNvPr id="3" name="Text Box 1">
            <a:extLst>
              <a:ext uri="{FF2B5EF4-FFF2-40B4-BE49-F238E27FC236}">
                <a16:creationId xmlns:a16="http://schemas.microsoft.com/office/drawing/2014/main" id="{E40F6CC0-A624-CF47-A3D3-03CD132791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84" y="176660"/>
            <a:ext cx="891073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Профессиональная реабилитация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78196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>
            <a:extLst>
              <a:ext uri="{FF2B5EF4-FFF2-40B4-BE49-F238E27FC236}">
                <a16:creationId xmlns:a16="http://schemas.microsoft.com/office/drawing/2014/main" id="{8FF90341-36E2-E5CA-566F-9E9B84C44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440" y="1424757"/>
            <a:ext cx="7757120" cy="4668539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fontScale="85000" lnSpcReduction="10000"/>
          </a:bodyPr>
          <a:lstStyle/>
          <a:p>
            <a:pPr marL="0" lvl="0" indent="0" algn="just">
              <a:buNone/>
            </a:pPr>
            <a:r>
              <a:rPr lang="ru-RU" sz="2800" b="1" dirty="0">
                <a:solidFill>
                  <a:srgbClr val="FF0000"/>
                </a:solidFill>
              </a:rPr>
              <a:t>1-й класс </a:t>
            </a:r>
            <a:r>
              <a:rPr lang="ru-RU" sz="2800" dirty="0"/>
              <a:t>– полное восстановление трудоспособности,  бытовых навыков и социальной активности </a:t>
            </a:r>
          </a:p>
          <a:p>
            <a:pPr marL="0" lvl="0" indent="0" algn="just">
              <a:buNone/>
            </a:pPr>
            <a:r>
              <a:rPr lang="ru-RU" sz="2800" b="1" dirty="0">
                <a:solidFill>
                  <a:srgbClr val="FF0000"/>
                </a:solidFill>
              </a:rPr>
              <a:t>2-й класс </a:t>
            </a:r>
            <a:r>
              <a:rPr lang="ru-RU" sz="2800" dirty="0"/>
              <a:t>– возвращение к прежней работе с  ограничениями, некоторые ограничения бытовых  возможностей </a:t>
            </a:r>
          </a:p>
          <a:p>
            <a:pPr marL="0" lvl="0" indent="0" algn="just">
              <a:buNone/>
            </a:pPr>
            <a:r>
              <a:rPr lang="ru-RU" sz="2800" b="1" dirty="0">
                <a:solidFill>
                  <a:srgbClr val="FF0000"/>
                </a:solidFill>
              </a:rPr>
              <a:t>3-й класс </a:t>
            </a:r>
            <a:r>
              <a:rPr lang="ru-RU" sz="2800" dirty="0"/>
              <a:t>– трудоспособность потеряна, значительно  ограничены возможности выполнения прежних домашних  обязанностей, снижены почти все виды социальной  активности </a:t>
            </a:r>
          </a:p>
          <a:p>
            <a:pPr marL="0" lvl="0" indent="0" algn="just">
              <a:buNone/>
            </a:pPr>
            <a:r>
              <a:rPr lang="ru-RU" sz="2800" b="1" dirty="0">
                <a:solidFill>
                  <a:srgbClr val="FF0000"/>
                </a:solidFill>
              </a:rPr>
              <a:t>4-й класс </a:t>
            </a:r>
            <a:r>
              <a:rPr lang="ru-RU" sz="2800" dirty="0"/>
              <a:t>– значительная зависимость в повседневной  жизни </a:t>
            </a:r>
          </a:p>
          <a:p>
            <a:pPr marL="0" lvl="0" indent="0" algn="just">
              <a:buNone/>
            </a:pPr>
            <a:r>
              <a:rPr lang="ru-RU" sz="2800" b="1" dirty="0">
                <a:solidFill>
                  <a:srgbClr val="FF0000"/>
                </a:solidFill>
              </a:rPr>
              <a:t>5-й класс </a:t>
            </a:r>
            <a:r>
              <a:rPr lang="ru-RU" sz="2800" dirty="0"/>
              <a:t>– полная утрата самообслуживания, полная  зависимость от окружающих. </a:t>
            </a:r>
          </a:p>
          <a:p>
            <a:endParaRPr lang="ru-RU" dirty="0"/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0C2D82A5-57C4-196C-4D22-6D45BA8005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632" y="332656"/>
            <a:ext cx="891073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Классификация исходов восстановления после инсульта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278704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8BF3ED40-FE07-9926-CFD5-EFBE6AE541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1640" y="1196752"/>
            <a:ext cx="7056784" cy="25312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000" b="1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4000" b="1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4800" b="1" dirty="0">
                <a:solidFill>
                  <a:schemeClr val="accent3">
                    <a:lumMod val="50000"/>
                  </a:schemeClr>
                </a:solidFill>
              </a:rPr>
              <a:t>Спасибо за внимание</a:t>
            </a:r>
            <a:r>
              <a:rPr lang="en-US" sz="4800" b="1" dirty="0">
                <a:solidFill>
                  <a:schemeClr val="accent3">
                    <a:lumMod val="50000"/>
                  </a:schemeClr>
                </a:solidFill>
              </a:rPr>
              <a:t>^͜^</a:t>
            </a:r>
            <a:endParaRPr lang="ru-RU" sz="48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679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DCF4F055-A49E-2F78-9FC1-F1E610FECA7B}"/>
              </a:ext>
            </a:extLst>
          </p:cNvPr>
          <p:cNvSpPr txBox="1">
            <a:spLocks/>
          </p:cNvSpPr>
          <p:nvPr/>
        </p:nvSpPr>
        <p:spPr>
          <a:xfrm>
            <a:off x="1566126" y="1044675"/>
            <a:ext cx="7205531" cy="5552677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900" dirty="0"/>
              <a:t>Острые нарушения мозгового кровообращения (инсульты)  являются одной из наиболее частых причин инвалидности  и смертности среди населения. </a:t>
            </a:r>
          </a:p>
          <a:p>
            <a:pPr algn="just"/>
            <a:endParaRPr lang="ru-RU" sz="1900" dirty="0"/>
          </a:p>
          <a:p>
            <a:pPr algn="just"/>
            <a:r>
              <a:rPr lang="ru-RU" sz="1900" dirty="0"/>
              <a:t>Из 100 больных, перенесших инсульт, в первые 3-4 недели  </a:t>
            </a:r>
            <a:r>
              <a:rPr lang="ru-RU" sz="1900" dirty="0">
                <a:solidFill>
                  <a:srgbClr val="FF0000"/>
                </a:solidFill>
              </a:rPr>
              <a:t>умирает 35-40 человек</a:t>
            </a:r>
            <a:r>
              <a:rPr lang="ru-RU" sz="1900" dirty="0"/>
              <a:t>. </a:t>
            </a:r>
          </a:p>
          <a:p>
            <a:pPr algn="just"/>
            <a:endParaRPr lang="ru-RU" sz="1900" dirty="0"/>
          </a:p>
          <a:p>
            <a:pPr algn="just"/>
            <a:r>
              <a:rPr lang="ru-RU" sz="1900" dirty="0"/>
              <a:t>По данным европейских исследователей на каждые 100  тыс. населения приходится 600 больных с последствиями  инсульта, из них </a:t>
            </a:r>
            <a:r>
              <a:rPr lang="ru-RU" sz="1900" b="1" dirty="0">
                <a:solidFill>
                  <a:srgbClr val="FF0000"/>
                </a:solidFill>
              </a:rPr>
              <a:t>60%</a:t>
            </a:r>
            <a:r>
              <a:rPr lang="ru-RU" sz="1900" dirty="0">
                <a:solidFill>
                  <a:srgbClr val="FF0000"/>
                </a:solidFill>
              </a:rPr>
              <a:t> являются инвалидами</a:t>
            </a:r>
            <a:r>
              <a:rPr lang="ru-RU" sz="1900" dirty="0"/>
              <a:t>. </a:t>
            </a:r>
          </a:p>
          <a:p>
            <a:pPr algn="just"/>
            <a:endParaRPr lang="ru-RU" sz="1900" dirty="0"/>
          </a:p>
          <a:p>
            <a:pPr algn="just"/>
            <a:r>
              <a:rPr lang="ru-RU" sz="1900" dirty="0"/>
              <a:t>В России ежегодно происходит более 400 тыс. инсультов к труду возвращается не более </a:t>
            </a:r>
            <a:r>
              <a:rPr lang="ru-RU" sz="1900" dirty="0">
                <a:solidFill>
                  <a:srgbClr val="FF0000"/>
                </a:solidFill>
              </a:rPr>
              <a:t>20% больных</a:t>
            </a:r>
            <a:r>
              <a:rPr lang="ru-RU" sz="1900" dirty="0"/>
              <a:t>, перенесших инсульт.</a:t>
            </a:r>
          </a:p>
          <a:p>
            <a:pPr algn="just"/>
            <a:endParaRPr lang="ru-RU" sz="1900" dirty="0"/>
          </a:p>
          <a:p>
            <a:pPr algn="just"/>
            <a:r>
              <a:rPr lang="ru-RU" sz="1900" dirty="0"/>
              <a:t>Инсульт «молодеет» и часто поражает людей в  трудоспособном возрасте, что существенно повышает  непрямые расходы государства – на лечение. </a:t>
            </a:r>
          </a:p>
        </p:txBody>
      </p:sp>
      <p:sp>
        <p:nvSpPr>
          <p:cNvPr id="3" name="Text Box 1">
            <a:extLst>
              <a:ext uri="{FF2B5EF4-FFF2-40B4-BE49-F238E27FC236}">
                <a16:creationId xmlns:a16="http://schemas.microsoft.com/office/drawing/2014/main" id="{5283B6E0-C00C-96FB-A77A-E2BFAE809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38" y="81360"/>
            <a:ext cx="9034462" cy="963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АКТУАЛЬНОСТЬ ПРОБЛЕМЫ</a:t>
            </a:r>
            <a:endParaRPr lang="sl-SI" altLang="ru-RU" sz="3000" b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  <p:pic>
        <p:nvPicPr>
          <p:cNvPr id="4" name="Рисунок 3" descr="Группа людей">
            <a:extLst>
              <a:ext uri="{FF2B5EF4-FFF2-40B4-BE49-F238E27FC236}">
                <a16:creationId xmlns:a16="http://schemas.microsoft.com/office/drawing/2014/main" id="{73004C6D-A19E-F985-F3B8-047DA5DAFF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75240" y="2420888"/>
            <a:ext cx="1325185" cy="1325185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DCF4F055-A49E-2F78-9FC1-F1E610FECA7B}"/>
              </a:ext>
            </a:extLst>
          </p:cNvPr>
          <p:cNvSpPr txBox="1">
            <a:spLocks/>
          </p:cNvSpPr>
          <p:nvPr/>
        </p:nvSpPr>
        <p:spPr>
          <a:xfrm>
            <a:off x="611560" y="620688"/>
            <a:ext cx="8229600" cy="5256584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fontScale="850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70000"/>
              </a:lnSpc>
              <a:buFont typeface="Arial" charset="0"/>
              <a:buNone/>
            </a:pPr>
            <a:r>
              <a:rPr lang="ru-RU" sz="2400" dirty="0"/>
              <a:t>Согласно Приказа Министерства здравоохранения РФ от 15 ноября 2012 г. </a:t>
            </a:r>
            <a:r>
              <a:rPr lang="ru-RU" sz="2400" b="1" dirty="0"/>
              <a:t>№ 928н</a:t>
            </a:r>
            <a:r>
              <a:rPr lang="ru-RU" sz="2400" dirty="0"/>
              <a:t> «Об утверждении Порядка оказания медицинской помощи больным с острыми нарушениями мозгового кровообращения</a:t>
            </a:r>
            <a:r>
              <a:rPr lang="ru-RU" sz="2400" b="1" dirty="0"/>
              <a:t>»</a:t>
            </a:r>
            <a:r>
              <a:rPr lang="ru-RU" sz="2400" dirty="0"/>
              <a:t>, медицинская помощь пациентам с ОНМК  оказывается в виде: </a:t>
            </a:r>
          </a:p>
          <a:p>
            <a:pPr marL="0" indent="0" algn="just">
              <a:buFont typeface="Arial" charset="0"/>
              <a:buNone/>
            </a:pPr>
            <a:endParaRPr lang="ru-RU" sz="2400" dirty="0"/>
          </a:p>
          <a:p>
            <a:pPr algn="just">
              <a:lnSpc>
                <a:spcPct val="160000"/>
              </a:lnSpc>
            </a:pPr>
            <a:r>
              <a:rPr lang="ru-RU" sz="2400" dirty="0"/>
              <a:t>первичной медико-санитарной помощи; </a:t>
            </a:r>
          </a:p>
          <a:p>
            <a:pPr algn="just">
              <a:lnSpc>
                <a:spcPct val="160000"/>
              </a:lnSpc>
            </a:pPr>
            <a:r>
              <a:rPr lang="ru-RU" sz="2400" dirty="0"/>
              <a:t>скорой, в том числе скорой специализированной, медицинской помощи; </a:t>
            </a:r>
          </a:p>
          <a:p>
            <a:pPr algn="just">
              <a:lnSpc>
                <a:spcPct val="160000"/>
              </a:lnSpc>
            </a:pPr>
            <a:r>
              <a:rPr lang="ru-RU" sz="2400" dirty="0"/>
              <a:t>специализированной медицинской помощи; </a:t>
            </a:r>
          </a:p>
          <a:p>
            <a:pPr algn="just">
              <a:lnSpc>
                <a:spcPct val="160000"/>
              </a:lnSpc>
            </a:pPr>
            <a:r>
              <a:rPr lang="ru-RU" sz="2400" dirty="0"/>
              <a:t>паллиативной медицинской помощи. </a:t>
            </a:r>
          </a:p>
        </p:txBody>
      </p:sp>
    </p:spTree>
    <p:extLst>
      <p:ext uri="{BB962C8B-B14F-4D97-AF65-F5344CB8AC3E}">
        <p14:creationId xmlns:p14="http://schemas.microsoft.com/office/powerpoint/2010/main" val="111049551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A5181B96-A404-0293-0213-779B69510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100" y="963315"/>
            <a:ext cx="8229600" cy="5273997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fontScale="92500"/>
          </a:bodyPr>
          <a:lstStyle/>
          <a:p>
            <a:pPr algn="just"/>
            <a:r>
              <a:rPr lang="ru-RU" sz="2600" dirty="0"/>
              <a:t>Специализированная медицинская помощь оказывается в медицинских организациях, в структуре которых организовано реанимационное неврологическое отделение, в условиях обеспечения круглосуточного медицинского наблюдения и лечения.</a:t>
            </a:r>
          </a:p>
          <a:p>
            <a:pPr algn="just"/>
            <a:endParaRPr lang="ru-RU" sz="2600" dirty="0"/>
          </a:p>
          <a:p>
            <a:pPr algn="just"/>
            <a:r>
              <a:rPr lang="ru-RU" sz="2600" dirty="0"/>
              <a:t>Специализированная, в том числе </a:t>
            </a:r>
            <a:r>
              <a:rPr lang="ru-RU" sz="2600" b="1" i="1" dirty="0"/>
              <a:t>высокотехнологичная</a:t>
            </a:r>
            <a:r>
              <a:rPr lang="ru-RU" sz="2600" dirty="0"/>
              <a:t>, медицинская помощь включает в себя диагностику, лечение ОНМК, иных заболеваний и состояний, требующих использования специальных методов и сложных медицинских технологий, проведение мероприятий, направленных на предотвращение развития повторных ОНМК, а также медицинскую реабилитацию.</a:t>
            </a:r>
          </a:p>
          <a:p>
            <a:endParaRPr lang="ru-RU" dirty="0"/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D76EA8E8-FF6B-D06A-61E4-3F56513AE1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0"/>
            <a:ext cx="8788648" cy="963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ОНМК – </a:t>
            </a:r>
            <a:r>
              <a:rPr lang="ru-RU" altLang="ru-RU" sz="2800" b="1" i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специализированная медицинская помощь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A5181B96-A404-0293-0213-779B69510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225822"/>
            <a:ext cx="8352928" cy="5443537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 algn="just"/>
            <a:r>
              <a:rPr lang="ru-RU" sz="1900" dirty="0"/>
              <a:t>Бригада СМП доставляет пациентов с признаками ОНМК в медицинские организации, оказывающие круглосуточную медицинскую помощь по профилю </a:t>
            </a:r>
            <a:r>
              <a:rPr lang="ru-RU" sz="1900" b="1" dirty="0"/>
              <a:t>«</a:t>
            </a:r>
            <a:r>
              <a:rPr lang="ru-RU" sz="1900" dirty="0"/>
              <a:t>неврология</a:t>
            </a:r>
            <a:r>
              <a:rPr lang="ru-RU" sz="1900" b="1" dirty="0"/>
              <a:t>»</a:t>
            </a:r>
            <a:r>
              <a:rPr lang="ru-RU" sz="1900" dirty="0"/>
              <a:t>. </a:t>
            </a:r>
          </a:p>
          <a:p>
            <a:pPr algn="just"/>
            <a:endParaRPr lang="ru-RU" sz="1900" dirty="0"/>
          </a:p>
          <a:p>
            <a:pPr algn="just"/>
            <a:r>
              <a:rPr lang="ru-RU" sz="1900" dirty="0"/>
              <a:t>Тромбоциты, глюкоза в периферической крови, MHO, АЧТВ определяются </a:t>
            </a:r>
            <a:r>
              <a:rPr lang="ru-RU" sz="1900" b="1" dirty="0">
                <a:solidFill>
                  <a:srgbClr val="FF0000"/>
                </a:solidFill>
              </a:rPr>
              <a:t>в течение 20 минут</a:t>
            </a:r>
            <a:r>
              <a:rPr lang="ru-RU" sz="1900" dirty="0">
                <a:solidFill>
                  <a:srgbClr val="FF0000"/>
                </a:solidFill>
              </a:rPr>
              <a:t> </a:t>
            </a:r>
            <a:r>
              <a:rPr lang="ru-RU" sz="1900" dirty="0"/>
              <a:t>с момента забора крови, после чего результат передается дежурному врачу-неврологу отделения. </a:t>
            </a:r>
          </a:p>
          <a:p>
            <a:pPr algn="just"/>
            <a:endParaRPr lang="ru-RU" sz="1900" dirty="0"/>
          </a:p>
          <a:p>
            <a:pPr algn="just"/>
            <a:r>
              <a:rPr lang="ru-RU" sz="1900" dirty="0"/>
              <a:t>После проведения предыдущих мероприятий, пациент с признаками ОНМК направляется в отделение лучевой диагностики для проведения </a:t>
            </a:r>
            <a:r>
              <a:rPr lang="ru-RU" sz="1900" dirty="0">
                <a:solidFill>
                  <a:srgbClr val="FF0000"/>
                </a:solidFill>
              </a:rPr>
              <a:t>КТ или</a:t>
            </a:r>
            <a:r>
              <a:rPr lang="ru-RU" sz="1900" b="1" i="1" dirty="0">
                <a:solidFill>
                  <a:srgbClr val="FF0000"/>
                </a:solidFill>
              </a:rPr>
              <a:t> </a:t>
            </a:r>
            <a:r>
              <a:rPr lang="ru-RU" sz="1900" dirty="0">
                <a:solidFill>
                  <a:srgbClr val="FF0000"/>
                </a:solidFill>
              </a:rPr>
              <a:t>МРТ головного мозга </a:t>
            </a:r>
            <a:r>
              <a:rPr lang="ru-RU" sz="1900" dirty="0"/>
              <a:t>для уточнения диагноза. Заключение по результатам проведения исследований, передается дежурному врачу-неврологу отделения.</a:t>
            </a:r>
          </a:p>
          <a:p>
            <a:pPr algn="just"/>
            <a:endParaRPr lang="ru-RU" sz="1900" dirty="0"/>
          </a:p>
          <a:p>
            <a:pPr algn="just"/>
            <a:r>
              <a:rPr lang="ru-RU" sz="1900" dirty="0"/>
              <a:t>Время с момента поступления пациента с признаками ОНМК в отделение до получения врачом-неврологом заключения КТ/ МРТ - исследования головного мозга и исследования крови составляет </a:t>
            </a:r>
            <a:r>
              <a:rPr lang="ru-RU" sz="1900" b="1" dirty="0">
                <a:solidFill>
                  <a:srgbClr val="FF0000"/>
                </a:solidFill>
              </a:rPr>
              <a:t>не более 40 минут.</a:t>
            </a:r>
          </a:p>
          <a:p>
            <a:pPr algn="just"/>
            <a:endParaRPr lang="ru-RU" sz="1900" dirty="0"/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D76EA8E8-FF6B-D06A-61E4-3F56513AE1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7423" y="114697"/>
            <a:ext cx="8788648" cy="592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Маршрутизация пациентов с ОНМК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  <p:pic>
        <p:nvPicPr>
          <p:cNvPr id="22530" name="Picture 2">
            <a:extLst>
              <a:ext uri="{FF2B5EF4-FFF2-40B4-BE49-F238E27FC236}">
                <a16:creationId xmlns:a16="http://schemas.microsoft.com/office/drawing/2014/main" id="{C6567732-26D5-D79B-ADBA-E51BEB85FA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35" y="188639"/>
            <a:ext cx="1555775" cy="1037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4485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>
            <a:extLst>
              <a:ext uri="{FF2B5EF4-FFF2-40B4-BE49-F238E27FC236}">
                <a16:creationId xmlns:a16="http://schemas.microsoft.com/office/drawing/2014/main" id="{DCCA247D-9470-E21C-A80D-3CA103B49D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9036" y="1844824"/>
            <a:ext cx="7931224" cy="4824536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fontScale="550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ru-RU" b="1" i="1" dirty="0">
                <a:solidFill>
                  <a:srgbClr val="FF0000"/>
                </a:solidFill>
              </a:rPr>
              <a:t>При подтверждении диагноза ОНМК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пациенты в острейшем периоде заболевания, в том числе с ТИА, направляются в ОРИТ.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ru-RU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ru-RU" dirty="0"/>
              <a:t>Время с момента поступления пациента в медицинскую организацию до перевода в профильное отделение составляет </a:t>
            </a:r>
            <a:r>
              <a:rPr lang="ru-RU" b="1" dirty="0">
                <a:solidFill>
                  <a:srgbClr val="FF0000"/>
                </a:solidFill>
              </a:rPr>
              <a:t>не более 60 минут</a:t>
            </a:r>
            <a:r>
              <a:rPr lang="ru-RU" dirty="0"/>
              <a:t>.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ru-RU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ru-RU" dirty="0"/>
              <a:t>Пациентам, у которых по заключению КТ/МРТ-исследования установлены признаки геморрагического инсульта, проводится консультация нейрохирурга в срок </a:t>
            </a:r>
            <a:r>
              <a:rPr lang="ru-RU" b="1" dirty="0">
                <a:solidFill>
                  <a:srgbClr val="FF0000"/>
                </a:solidFill>
              </a:rPr>
              <a:t>не позднее 60 минут</a:t>
            </a:r>
            <a:r>
              <a:rPr lang="ru-RU" dirty="0"/>
              <a:t> с момента получения результатов КТ-исследования, по итогам которой консилиумом врачей принимается решение о тактике лечения.</a:t>
            </a:r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E6867A21-26A3-611C-2734-86D6BA6246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324" y="188640"/>
            <a:ext cx="8788648" cy="592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ОРИТ неврологического профиля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  <p:pic>
        <p:nvPicPr>
          <p:cNvPr id="23554" name="Picture 2" descr="orig (494×494)">
            <a:extLst>
              <a:ext uri="{FF2B5EF4-FFF2-40B4-BE49-F238E27FC236}">
                <a16:creationId xmlns:a16="http://schemas.microsoft.com/office/drawing/2014/main" id="{72603B38-BAAF-E050-1C80-6F1A1F113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92621"/>
            <a:ext cx="1480716" cy="1480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80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>
            <a:extLst>
              <a:ext uri="{FF2B5EF4-FFF2-40B4-BE49-F238E27FC236}">
                <a16:creationId xmlns:a16="http://schemas.microsoft.com/office/drawing/2014/main" id="{DCCA247D-9470-E21C-A80D-3CA103B49D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196752"/>
            <a:ext cx="8229600" cy="5256584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200" dirty="0"/>
              <a:t>Пациентам с инфарктом в бассейне средней мозговой артерии </a:t>
            </a:r>
            <a:r>
              <a:rPr lang="ru-RU" sz="2200" b="1" dirty="0">
                <a:solidFill>
                  <a:srgbClr val="FF0000"/>
                </a:solidFill>
              </a:rPr>
              <a:t>в первые 24 часа</a:t>
            </a:r>
            <a:r>
              <a:rPr lang="ru-RU" sz="2200" dirty="0">
                <a:solidFill>
                  <a:srgbClr val="FF0000"/>
                </a:solidFill>
              </a:rPr>
              <a:t> </a:t>
            </a:r>
            <a:r>
              <a:rPr lang="ru-RU" sz="2200" dirty="0"/>
              <a:t>от начала развития заболевания проводится консультация нейрохирурга, по итогам которой консилиумом врачей принимается решение о тактике лечения.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ru-RU" sz="220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200" dirty="0"/>
              <a:t> Длительность пребывания пациента с ОНМК в ОРИТ определяется тяжестью состояния пациента, но не может быть </a:t>
            </a:r>
            <a:r>
              <a:rPr lang="ru-RU" sz="2200" dirty="0">
                <a:solidFill>
                  <a:srgbClr val="FF0000"/>
                </a:solidFill>
              </a:rPr>
              <a:t>менее 24 часов</a:t>
            </a:r>
            <a:r>
              <a:rPr lang="ru-RU" sz="2200" dirty="0"/>
              <a:t>, необходимых для определения патогенетического варианта ОНМК, тактики ведения и проведения мероприятий, направленных на предотвращение повторного развития ОНМК.</a:t>
            </a:r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E6867A21-26A3-611C-2734-86D6BA6246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324" y="188640"/>
            <a:ext cx="8788648" cy="592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8" tIns="42452" rIns="81638" bIns="42452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altLang="ru-RU" sz="30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ea typeface="+mn-ea"/>
              </a:rPr>
              <a:t>ОРИТ неврологического профиля</a:t>
            </a:r>
            <a:endParaRPr lang="sl-SI" altLang="ru-RU" sz="2800" b="1" i="1" dirty="0">
              <a:solidFill>
                <a:schemeClr val="accent3">
                  <a:lumMod val="50000"/>
                </a:schemeClr>
              </a:solidFill>
              <a:latin typeface="Calibri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724304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3906</TotalTime>
  <Words>2484</Words>
  <Application>Microsoft Office PowerPoint</Application>
  <PresentationFormat>Экран (4:3)</PresentationFormat>
  <Paragraphs>215</Paragraphs>
  <Slides>36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40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Saleeva Inessa</dc:creator>
  <cp:lastModifiedBy>Мадина Саламова</cp:lastModifiedBy>
  <cp:revision>172</cp:revision>
  <cp:lastPrinted>2025-12-10T11:56:08Z</cp:lastPrinted>
  <dcterms:created xsi:type="dcterms:W3CDTF">2018-01-13T03:01:44Z</dcterms:created>
  <dcterms:modified xsi:type="dcterms:W3CDTF">2025-12-10T11:58:53Z</dcterms:modified>
</cp:coreProperties>
</file>