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69" r:id="rId7"/>
    <p:sldId id="274" r:id="rId8"/>
    <p:sldId id="268" r:id="rId9"/>
    <p:sldId id="260" r:id="rId10"/>
    <p:sldId id="270" r:id="rId11"/>
    <p:sldId id="271" r:id="rId12"/>
    <p:sldId id="277" r:id="rId13"/>
    <p:sldId id="261" r:id="rId14"/>
    <p:sldId id="275" r:id="rId15"/>
    <p:sldId id="262" r:id="rId16"/>
    <p:sldId id="276" r:id="rId17"/>
    <p:sldId id="263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91E2-3B93-490D-81B2-794009CFF803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E645-91A2-4177-BB5A-79189DA11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91E2-3B93-490D-81B2-794009CFF803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E645-91A2-4177-BB5A-79189DA11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91E2-3B93-490D-81B2-794009CFF803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E645-91A2-4177-BB5A-79189DA11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91E2-3B93-490D-81B2-794009CFF803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E645-91A2-4177-BB5A-79189DA11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91E2-3B93-490D-81B2-794009CFF803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E645-91A2-4177-BB5A-79189DA11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91E2-3B93-490D-81B2-794009CFF803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E645-91A2-4177-BB5A-79189DA11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91E2-3B93-490D-81B2-794009CFF803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E645-91A2-4177-BB5A-79189DA11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91E2-3B93-490D-81B2-794009CFF803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E645-91A2-4177-BB5A-79189DA11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91E2-3B93-490D-81B2-794009CFF803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E645-91A2-4177-BB5A-79189DA11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91E2-3B93-490D-81B2-794009CFF803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E645-91A2-4177-BB5A-79189DA11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91E2-3B93-490D-81B2-794009CFF803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E645-91A2-4177-BB5A-79189DA11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091E2-3B93-490D-81B2-794009CFF803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5E645-91A2-4177-BB5A-79189DA11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ГБПОУ  РД «ДБМК»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0" y="1643050"/>
            <a:ext cx="9144000" cy="214314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Презентация на тему: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«Профилактика ВИЧ </a:t>
            </a:r>
            <a:r>
              <a:rPr lang="ru-RU" sz="4400" dirty="0" smtClean="0">
                <a:solidFill>
                  <a:srgbClr val="FF0000"/>
                </a:solidFill>
              </a:rPr>
              <a:t>– </a:t>
            </a:r>
            <a:r>
              <a:rPr lang="ru-RU" sz="4400" dirty="0" smtClean="0">
                <a:solidFill>
                  <a:srgbClr val="FF0000"/>
                </a:solidFill>
              </a:rPr>
              <a:t>инфекции»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071934" y="4714884"/>
            <a:ext cx="4714908" cy="1497018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/>
              <a:t>Выполнила: </a:t>
            </a:r>
            <a:r>
              <a:rPr lang="ru-RU" sz="2600" dirty="0" err="1" smtClean="0"/>
              <a:t>Наврузбекова</a:t>
            </a:r>
            <a:r>
              <a:rPr lang="ru-RU" sz="2600" dirty="0" smtClean="0"/>
              <a:t> З.С.</a:t>
            </a:r>
          </a:p>
          <a:p>
            <a:pPr algn="ctr"/>
            <a:r>
              <a:rPr lang="ru-RU" sz="2600" dirty="0" smtClean="0"/>
              <a:t>Махачкала 2025</a:t>
            </a:r>
            <a:r>
              <a:rPr lang="ru-RU" dirty="0" smtClean="0"/>
              <a:t>г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714884"/>
            <a:ext cx="285752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Латентная стадия (3). Период, когда компенсаторные возможности </a:t>
            </a:r>
            <a:r>
              <a:rPr lang="ru-RU" dirty="0" err="1" smtClean="0"/>
              <a:t>макроорганизма</a:t>
            </a:r>
            <a:r>
              <a:rPr lang="ru-RU" dirty="0" smtClean="0"/>
              <a:t> способны поддерживать уровень иммунитета, достаточный для защиты от вторичных заболеваний, называют латентным. </a:t>
            </a:r>
          </a:p>
          <a:p>
            <a:r>
              <a:rPr lang="ru-RU" dirty="0" smtClean="0"/>
              <a:t>Длится он многие годы, в среднем 5—7 лет. Он начинается сразу после стадии первичных проявлений, а при наличии острой фазы — после стихания клинической симптоматики и появления в крови антител к вирусу. Однако бессимптомной латентную стадию назвать нельзя, поскольку единственным клиническим проявлением ВИЧ-инфекции может быть </a:t>
            </a:r>
            <a:r>
              <a:rPr lang="ru-RU" dirty="0" err="1" smtClean="0"/>
              <a:t>генерализованное</a:t>
            </a:r>
            <a:r>
              <a:rPr lang="ru-RU" dirty="0" smtClean="0"/>
              <a:t> увеличение лимфатических узлов. </a:t>
            </a:r>
          </a:p>
          <a:p>
            <a:r>
              <a:rPr lang="ru-RU" dirty="0" smtClean="0"/>
              <a:t>Стадия вторичных заболеваний (4) характеризуется развитием на фоне нарушенного иммунитета бактериальных, вирусных, грибковых, </a:t>
            </a:r>
            <a:r>
              <a:rPr lang="ru-RU" dirty="0" err="1" smtClean="0"/>
              <a:t>протозойных</a:t>
            </a:r>
            <a:r>
              <a:rPr lang="ru-RU" dirty="0" smtClean="0"/>
              <a:t> инфекций и (или) опухолевых процессов. Фазу 4А (слабо выраженную, ранние признаки болезни) можно рассматривать как переходную. </a:t>
            </a:r>
          </a:p>
          <a:p>
            <a:r>
              <a:rPr lang="ru-RU" dirty="0" smtClean="0"/>
              <a:t>Обнаруживаются астенический синдром, снижение умственной и физической работоспособности, ночная потливость, периодический подъем температуры до субфебрильных цифр, неустойчивый стул, потеря массы тела до 10 %. Среди поражений ротовой полости наиболее часто в данный период отмечаются кандидоз, инфекция вирусом простого герпеса, а также рецидивирующий </a:t>
            </a:r>
            <a:r>
              <a:rPr lang="ru-RU" dirty="0" err="1" smtClean="0"/>
              <a:t>афтозный</a:t>
            </a:r>
            <a:r>
              <a:rPr lang="ru-RU" dirty="0" smtClean="0"/>
              <a:t> стоматит.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>
            <a:normAutofit fontScale="70000" lnSpcReduction="20000"/>
          </a:bodyPr>
          <a:lstStyle/>
          <a:p>
            <a:r>
              <a:rPr lang="ru-RU" sz="3300" dirty="0" smtClean="0"/>
              <a:t>Фаза 4Б (умеренно выраженная, «промежуточные» признаки) по клиническим проявлениям Характерны: необъяснимая пролонгированная лихорадка перемежающегося или постоянного типа более 1 мес., необъяснимая хроническая диарея более 1 мес., потеря веса более 10 % массы тела, опоясывающий лишай, волосатая лейкоплакия, некротический гингивит и периодонтит.</a:t>
            </a:r>
          </a:p>
          <a:p>
            <a:r>
              <a:rPr lang="ru-RU" sz="3300" dirty="0" smtClean="0"/>
              <a:t> Фаза 4В болезни (выраженная, поздние признаки) соответствует стадии развернутого </a:t>
            </a:r>
            <a:r>
              <a:rPr lang="ru-RU" sz="3300" dirty="0" err="1" smtClean="0"/>
              <a:t>СПИДа</a:t>
            </a:r>
            <a:r>
              <a:rPr lang="ru-RU" sz="3300" dirty="0" smtClean="0"/>
              <a:t>. Как правило, она развивается при длительности инфекционного процесса более 5 лет. Нарастающая несостоятельность иммунной системы приводит к развитию двух основных клинических проявлений </a:t>
            </a:r>
            <a:r>
              <a:rPr lang="ru-RU" sz="3300" dirty="0" err="1" smtClean="0"/>
              <a:t>СПИДа</a:t>
            </a:r>
            <a:r>
              <a:rPr lang="ru-RU" sz="3300" dirty="0" smtClean="0"/>
              <a:t> — оппортунистических инфекций и новообразований. </a:t>
            </a:r>
          </a:p>
          <a:p>
            <a:r>
              <a:rPr lang="ru-RU" sz="3300" dirty="0" smtClean="0"/>
              <a:t>Среди бактериальных инфекций наибольшую актуальность приобретают туберкулез (как легочный, так и </a:t>
            </a:r>
            <a:r>
              <a:rPr lang="ru-RU" sz="3300" dirty="0" err="1" smtClean="0"/>
              <a:t>внелегочный</a:t>
            </a:r>
            <a:r>
              <a:rPr lang="ru-RU" sz="3300" dirty="0" smtClean="0"/>
              <a:t>), </a:t>
            </a:r>
            <a:r>
              <a:rPr lang="ru-RU" sz="3300" dirty="0" err="1" smtClean="0"/>
              <a:t>атипичный</a:t>
            </a:r>
            <a:r>
              <a:rPr lang="ru-RU" sz="3300" dirty="0" smtClean="0"/>
              <a:t> </a:t>
            </a:r>
            <a:r>
              <a:rPr lang="ru-RU" sz="3300" dirty="0" err="1" smtClean="0"/>
              <a:t>микобактериоз</a:t>
            </a:r>
            <a:r>
              <a:rPr lang="ru-RU" sz="3300" dirty="0" smtClean="0"/>
              <a:t>, возвратные пневмонии и </a:t>
            </a:r>
            <a:r>
              <a:rPr lang="ru-RU" sz="3300" dirty="0" err="1" smtClean="0"/>
              <a:t>генерализованный</a:t>
            </a:r>
            <a:r>
              <a:rPr lang="ru-RU" sz="3300" dirty="0" smtClean="0"/>
              <a:t> сальмонеллез; среди грибковых инфекций — кандидоз, </a:t>
            </a:r>
            <a:r>
              <a:rPr lang="ru-RU" sz="3300" dirty="0" err="1" smtClean="0"/>
              <a:t>криптококкоз</a:t>
            </a:r>
            <a:r>
              <a:rPr lang="ru-RU" sz="3300" dirty="0" smtClean="0"/>
              <a:t>, </a:t>
            </a:r>
            <a:r>
              <a:rPr lang="ru-RU" sz="3300" dirty="0" err="1" smtClean="0"/>
              <a:t>кокцидиоидомикоз</a:t>
            </a:r>
            <a:r>
              <a:rPr lang="ru-RU" sz="3300" dirty="0" smtClean="0"/>
              <a:t>, </a:t>
            </a:r>
            <a:r>
              <a:rPr lang="ru-RU" sz="3300" dirty="0" err="1" smtClean="0"/>
              <a:t>гистоплазмоз</a:t>
            </a:r>
            <a:r>
              <a:rPr lang="ru-RU" sz="3300" dirty="0" smtClean="0"/>
              <a:t>; среди вирусных — </a:t>
            </a:r>
            <a:r>
              <a:rPr lang="ru-RU" sz="3300" dirty="0" err="1" smtClean="0"/>
              <a:t>герпетическая</a:t>
            </a:r>
            <a:r>
              <a:rPr lang="ru-RU" sz="3300" dirty="0" smtClean="0"/>
              <a:t>, </a:t>
            </a:r>
            <a:r>
              <a:rPr lang="ru-RU" sz="3300" dirty="0" err="1" smtClean="0"/>
              <a:t>цитомегаловирусная</a:t>
            </a:r>
            <a:r>
              <a:rPr lang="ru-RU" sz="3300" dirty="0" smtClean="0"/>
              <a:t>, прогрессирующая </a:t>
            </a:r>
            <a:r>
              <a:rPr lang="ru-RU" sz="3300" dirty="0" err="1" smtClean="0"/>
              <a:t>многоочаговая</a:t>
            </a:r>
            <a:r>
              <a:rPr lang="ru-RU" sz="3300" dirty="0" smtClean="0"/>
              <a:t> </a:t>
            </a:r>
            <a:r>
              <a:rPr lang="ru-RU" sz="3300" dirty="0" err="1" smtClean="0"/>
              <a:t>лейкоэнцефалопатия</a:t>
            </a:r>
            <a:r>
              <a:rPr lang="ru-RU" sz="3300" dirty="0" smtClean="0"/>
              <a:t>; среди </a:t>
            </a:r>
            <a:r>
              <a:rPr lang="ru-RU" sz="3300" dirty="0" err="1" smtClean="0"/>
              <a:t>протозойных</a:t>
            </a:r>
            <a:r>
              <a:rPr lang="ru-RU" sz="3300" dirty="0" smtClean="0"/>
              <a:t> — пневмоцистоз, токсоплазмоз, </a:t>
            </a:r>
            <a:r>
              <a:rPr lang="ru-RU" sz="3300" dirty="0" err="1" smtClean="0"/>
              <a:t>криптоспоридиоз</a:t>
            </a:r>
            <a:r>
              <a:rPr lang="ru-RU" sz="3300" dirty="0" smtClean="0"/>
              <a:t>, </a:t>
            </a:r>
            <a:r>
              <a:rPr lang="ru-RU" sz="3300" dirty="0" err="1" smtClean="0"/>
              <a:t>изоспороз</a:t>
            </a:r>
            <a:r>
              <a:rPr lang="ru-RU" sz="3300" dirty="0" smtClean="0"/>
              <a:t>; среди новообразований — саркома </a:t>
            </a:r>
            <a:r>
              <a:rPr lang="ru-RU" sz="3300" dirty="0" err="1" smtClean="0"/>
              <a:t>Капоши</a:t>
            </a:r>
            <a:r>
              <a:rPr lang="ru-RU" sz="3300" dirty="0" smtClean="0"/>
              <a:t> и </a:t>
            </a:r>
            <a:r>
              <a:rPr lang="ru-RU" sz="3300" dirty="0" err="1" smtClean="0"/>
              <a:t>лимфомы</a:t>
            </a:r>
            <a:r>
              <a:rPr lang="ru-RU" sz="3300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300039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21875" t="30000" r="10625" b="6250"/>
          <a:stretch>
            <a:fillRect/>
          </a:stretch>
        </p:blipFill>
        <p:spPr bwMode="auto">
          <a:xfrm>
            <a:off x="5072066" y="357166"/>
            <a:ext cx="328614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 l="40909" t="38653"/>
          <a:stretch>
            <a:fillRect/>
          </a:stretch>
        </p:blipFill>
        <p:spPr bwMode="auto">
          <a:xfrm>
            <a:off x="2285984" y="3357562"/>
            <a:ext cx="4857751" cy="321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Диагностика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 fontScale="70000" lnSpcReduction="20000"/>
          </a:bodyPr>
          <a:lstStyle/>
          <a:p>
            <a:r>
              <a:rPr lang="ru-RU" sz="3300" dirty="0" smtClean="0"/>
              <a:t>Осуществляется путем комплексной оценки эпидемиологических данных, результатов клинического обследования и лабораторных исследований. </a:t>
            </a:r>
          </a:p>
          <a:p>
            <a:r>
              <a:rPr lang="ru-RU" sz="3300" dirty="0" smtClean="0"/>
              <a:t>В настоящее время для специфической лабораторной диагностики используются различные методы обнаружения как антител к вирусу, так и антигенов и генного материала возбудителя. </a:t>
            </a:r>
          </a:p>
          <a:p>
            <a:r>
              <a:rPr lang="ru-RU" sz="3300" dirty="0" err="1" smtClean="0"/>
              <a:t>Иммуноферментативный</a:t>
            </a:r>
            <a:r>
              <a:rPr lang="ru-RU" sz="3300" dirty="0" smtClean="0"/>
              <a:t> анализ (ИФА) является основным, наиболее широко применяемым методом определения общих антител к вирусу. При получении позитивного результата диагностика ВИЧ-инфекции продолжается более специфичным методом иммунного </a:t>
            </a:r>
            <a:r>
              <a:rPr lang="ru-RU" sz="3300" dirty="0" err="1" smtClean="0"/>
              <a:t>блотинга</a:t>
            </a:r>
            <a:r>
              <a:rPr lang="ru-RU" sz="3300" dirty="0" smtClean="0"/>
              <a:t> (ИБ), позволяющего выявить антитела к отдельным белкам </a:t>
            </a:r>
            <a:r>
              <a:rPr lang="ru-RU" sz="3300" dirty="0" err="1" smtClean="0"/>
              <a:t>ретровируса</a:t>
            </a:r>
            <a:r>
              <a:rPr lang="ru-RU" sz="3300" dirty="0" smtClean="0"/>
              <a:t>. </a:t>
            </a:r>
          </a:p>
          <a:p>
            <a:r>
              <a:rPr lang="ru-RU" sz="3300" dirty="0" smtClean="0"/>
              <a:t>Также существуют методы для обнаружения генного материала (РНК методом ПЦР) и антигенов ВИЧ (р24). </a:t>
            </a:r>
          </a:p>
          <a:p>
            <a:r>
              <a:rPr lang="ru-RU" sz="3300" dirty="0" smtClean="0"/>
              <a:t>Измерение уровня СD4-лимфоцитов позволяет судить о глубине развившегося у больного иммунодефицита. </a:t>
            </a:r>
          </a:p>
          <a:p>
            <a:r>
              <a:rPr lang="ru-RU" sz="3300" dirty="0" smtClean="0"/>
              <a:t>Измерение уровня СD4-лимфоцитов позволяет судить о глубине развившегося у больного иммунодефицита.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5664"/>
          <a:stretch>
            <a:fillRect/>
          </a:stretch>
        </p:blipFill>
        <p:spPr bwMode="auto">
          <a:xfrm>
            <a:off x="4929190" y="0"/>
            <a:ext cx="4014793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4429156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619500"/>
            <a:ext cx="5715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Лечение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rmAutofit fontScale="92500" lnSpcReduction="10000"/>
          </a:bodyPr>
          <a:lstStyle/>
          <a:p>
            <a:r>
              <a:rPr lang="ru-RU" sz="2300" dirty="0" smtClean="0"/>
              <a:t>Общими принципами терапии ВИЧ-инфекции являются: предупреждение прогрессирования болезни, сохранение состояния хронической вялотекущей инфекции, диагностика и лечение оппортунистических вторичных болезней. </a:t>
            </a:r>
          </a:p>
          <a:p>
            <a:r>
              <a:rPr lang="ru-RU" sz="2300" dirty="0" smtClean="0"/>
              <a:t>Базисная </a:t>
            </a:r>
            <a:r>
              <a:rPr lang="ru-RU" sz="2300" dirty="0" err="1" smtClean="0"/>
              <a:t>этиотропная</a:t>
            </a:r>
            <a:r>
              <a:rPr lang="ru-RU" sz="2300" dirty="0" smtClean="0"/>
              <a:t> терапия больных ВИЧ-инфекцией включает в себя </a:t>
            </a:r>
            <a:r>
              <a:rPr lang="ru-RU" sz="2300" dirty="0" err="1" smtClean="0"/>
              <a:t>противоретровирусную</a:t>
            </a:r>
            <a:r>
              <a:rPr lang="ru-RU" sz="2300" dirty="0" smtClean="0"/>
              <a:t> терапию (направленную на подавление репликации вируса), а также </a:t>
            </a:r>
            <a:r>
              <a:rPr lang="ru-RU" sz="2300" dirty="0" err="1" smtClean="0"/>
              <a:t>химиопрофилактику</a:t>
            </a:r>
            <a:r>
              <a:rPr lang="ru-RU" sz="2300" dirty="0" smtClean="0"/>
              <a:t> и лечение вторичных заболеваний.</a:t>
            </a:r>
          </a:p>
          <a:p>
            <a:r>
              <a:rPr lang="ru-RU" sz="2300" dirty="0" smtClean="0"/>
              <a:t>К настоящему времени разработано значительное количество специфических </a:t>
            </a:r>
            <a:r>
              <a:rPr lang="ru-RU" sz="2300" dirty="0" err="1" smtClean="0"/>
              <a:t>антиретровирусных</a:t>
            </a:r>
            <a:r>
              <a:rPr lang="ru-RU" sz="2300" dirty="0" smtClean="0"/>
              <a:t> средств, которые по механизму действия подразделяются на три группы: </a:t>
            </a:r>
            <a:r>
              <a:rPr lang="ru-RU" sz="2300" dirty="0" err="1" smtClean="0"/>
              <a:t>нуклеозидные</a:t>
            </a:r>
            <a:r>
              <a:rPr lang="ru-RU" sz="2300" dirty="0" smtClean="0"/>
              <a:t> ингибиторы обратной транскриптазы ВИЧ (</a:t>
            </a:r>
            <a:r>
              <a:rPr lang="ru-RU" sz="2300" dirty="0" err="1" smtClean="0"/>
              <a:t>зидовудин</a:t>
            </a:r>
            <a:r>
              <a:rPr lang="ru-RU" sz="2300" dirty="0" smtClean="0"/>
              <a:t>, </a:t>
            </a:r>
            <a:r>
              <a:rPr lang="ru-RU" sz="2300" dirty="0" err="1" smtClean="0"/>
              <a:t>фосфазид</a:t>
            </a:r>
            <a:r>
              <a:rPr lang="ru-RU" sz="2300" dirty="0" smtClean="0"/>
              <a:t>, </a:t>
            </a:r>
            <a:r>
              <a:rPr lang="ru-RU" sz="2300" dirty="0" err="1" smtClean="0"/>
              <a:t>ставудин</a:t>
            </a:r>
            <a:r>
              <a:rPr lang="ru-RU" sz="2300" dirty="0" smtClean="0"/>
              <a:t>; </a:t>
            </a:r>
            <a:r>
              <a:rPr lang="ru-RU" sz="2300" dirty="0" err="1" smtClean="0"/>
              <a:t>диданозин</a:t>
            </a:r>
            <a:r>
              <a:rPr lang="ru-RU" sz="2300" dirty="0" smtClean="0"/>
              <a:t>; </a:t>
            </a:r>
            <a:r>
              <a:rPr lang="ru-RU" sz="2300" dirty="0" err="1" smtClean="0"/>
              <a:t>зальцитабин</a:t>
            </a:r>
            <a:r>
              <a:rPr lang="ru-RU" sz="2300" dirty="0" smtClean="0"/>
              <a:t>, </a:t>
            </a:r>
            <a:r>
              <a:rPr lang="ru-RU" sz="2300" dirty="0" err="1" smtClean="0"/>
              <a:t>ламивудин</a:t>
            </a:r>
            <a:r>
              <a:rPr lang="ru-RU" sz="2300" dirty="0" smtClean="0"/>
              <a:t>; </a:t>
            </a:r>
            <a:r>
              <a:rPr lang="ru-RU" sz="2300" dirty="0" err="1" smtClean="0"/>
              <a:t>абакавир</a:t>
            </a:r>
            <a:r>
              <a:rPr lang="ru-RU" sz="2300" dirty="0" smtClean="0"/>
              <a:t>), </a:t>
            </a:r>
            <a:r>
              <a:rPr lang="ru-RU" sz="2300" dirty="0" err="1" smtClean="0"/>
              <a:t>ненуклеозидные</a:t>
            </a:r>
            <a:r>
              <a:rPr lang="ru-RU" sz="2300" dirty="0" smtClean="0"/>
              <a:t> ингибиторы обратной транскриптазы ВИЧ (</a:t>
            </a:r>
            <a:r>
              <a:rPr lang="ru-RU" sz="2300" dirty="0" err="1" smtClean="0"/>
              <a:t>невирапин</a:t>
            </a:r>
            <a:r>
              <a:rPr lang="ru-RU" sz="2300" dirty="0" smtClean="0"/>
              <a:t>, </a:t>
            </a:r>
            <a:r>
              <a:rPr lang="ru-RU" sz="2300" dirty="0" err="1" smtClean="0"/>
              <a:t>ифавиренц</a:t>
            </a:r>
            <a:r>
              <a:rPr lang="ru-RU" sz="2300" dirty="0" smtClean="0"/>
              <a:t>) и ингибиторы протеазы ВИЧ (</a:t>
            </a:r>
            <a:r>
              <a:rPr lang="ru-RU" sz="2300" dirty="0" err="1" smtClean="0"/>
              <a:t>саквинавир</a:t>
            </a:r>
            <a:r>
              <a:rPr lang="ru-RU" sz="2300" dirty="0" smtClean="0"/>
              <a:t>, </a:t>
            </a:r>
            <a:r>
              <a:rPr lang="ru-RU" sz="2300" dirty="0" err="1" smtClean="0"/>
              <a:t>индинавир</a:t>
            </a:r>
            <a:r>
              <a:rPr lang="ru-RU" sz="2300" dirty="0" smtClean="0"/>
              <a:t>, </a:t>
            </a:r>
            <a:r>
              <a:rPr lang="ru-RU" sz="2300" dirty="0" err="1" smtClean="0"/>
              <a:t>ритонавир</a:t>
            </a:r>
            <a:r>
              <a:rPr lang="ru-RU" sz="2300" dirty="0" smtClean="0"/>
              <a:t>, </a:t>
            </a:r>
            <a:r>
              <a:rPr lang="ru-RU" sz="2300" dirty="0" err="1" smtClean="0"/>
              <a:t>нельфинавир</a:t>
            </a:r>
            <a:r>
              <a:rPr lang="ru-RU" sz="2300" dirty="0" smtClean="0"/>
              <a:t>, </a:t>
            </a:r>
            <a:r>
              <a:rPr lang="ru-RU" sz="2300" dirty="0" err="1" smtClean="0"/>
              <a:t>ампренавир</a:t>
            </a:r>
            <a:r>
              <a:rPr lang="ru-RU" sz="2300" dirty="0" smtClean="0"/>
              <a:t>). </a:t>
            </a:r>
          </a:p>
          <a:p>
            <a:r>
              <a:rPr lang="ru-RU" sz="2300" dirty="0" smtClean="0"/>
              <a:t>Оценку эффективности </a:t>
            </a:r>
            <a:r>
              <a:rPr lang="ru-RU" sz="2300" dirty="0" err="1" smtClean="0"/>
              <a:t>противоретровирусной</a:t>
            </a:r>
            <a:r>
              <a:rPr lang="ru-RU" sz="2300" dirty="0" smtClean="0"/>
              <a:t> терапии осуществляют на основании следующих критериев: достижение клинической ремиссии, снижение уровня </a:t>
            </a:r>
            <a:r>
              <a:rPr lang="ru-RU" sz="2300" dirty="0" err="1" smtClean="0"/>
              <a:t>виремии</a:t>
            </a:r>
            <a:r>
              <a:rPr lang="ru-RU" sz="2300" dirty="0" smtClean="0"/>
              <a:t> вплоть до ее исчезновения, повышение содержания Т-хелперов. </a:t>
            </a:r>
            <a:endParaRPr lang="ru-RU" sz="2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85728"/>
            <a:ext cx="404814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14620"/>
            <a:ext cx="4929222" cy="371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Профилактика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 bIns="0">
            <a:normAutofit fontScale="70000" lnSpcReduction="20000"/>
          </a:bodyPr>
          <a:lstStyle/>
          <a:p>
            <a:r>
              <a:rPr lang="ru-RU" dirty="0" smtClean="0"/>
              <a:t>Предупреждение половой передачи ВИЧ, включающее такие элементы, как обучение безопасному половому поведению, распространение презервативов, лечение других заболеваний, передающихся половым путем, обучение поведению, направленному на сознательное лечение этих болезней;</a:t>
            </a:r>
          </a:p>
          <a:p>
            <a:r>
              <a:rPr lang="ru-RU" dirty="0" smtClean="0"/>
              <a:t>Предупреждение передачи ВИЧ через кровь путем снабжения безопасными препаратами, приготовленными из крови.</a:t>
            </a:r>
          </a:p>
          <a:p>
            <a:r>
              <a:rPr lang="ru-RU" dirty="0" smtClean="0"/>
              <a:t>Формирование у лиц, употребляющих наркотики </a:t>
            </a:r>
            <a:r>
              <a:rPr lang="ru-RU" dirty="0" err="1" smtClean="0"/>
              <a:t>инъекционно</a:t>
            </a:r>
            <a:r>
              <a:rPr lang="ru-RU" dirty="0" smtClean="0"/>
              <a:t>, навыков более безопасного поведения, обеспечение их средствами защиты (стерильными шприцами, презервативами); абсолютно надежным средством защиты от ВИЧ-инфекции является полный отказ от употребления наркотиков. </a:t>
            </a:r>
          </a:p>
          <a:p>
            <a:r>
              <a:rPr lang="ru-RU" dirty="0" smtClean="0"/>
              <a:t>Обеспечение асептических условий в медицинской практике;</a:t>
            </a:r>
          </a:p>
          <a:p>
            <a:r>
              <a:rPr lang="ru-RU" dirty="0" smtClean="0"/>
              <a:t>Предупреждение перинатальной передачи ВИЧ методами распространения информации о предупреждении передачи ВИЧ путем обеспечения медицинской помощи, включая консультирование женщин, инфицированных ВИЧ, и проведение </a:t>
            </a:r>
            <a:r>
              <a:rPr lang="ru-RU" dirty="0" err="1" smtClean="0"/>
              <a:t>химиопрофилактики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Организация медицинской помощи и социальной поддержки больным ВИЧ-инфекцией, их семьям и окружающим.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786058"/>
            <a:ext cx="30384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Определение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/>
          <a:lstStyle/>
          <a:p>
            <a:r>
              <a:rPr lang="ru-RU" b="1" dirty="0" smtClean="0"/>
              <a:t>ВИЧ-инфекция</a:t>
            </a:r>
            <a:r>
              <a:rPr lang="ru-RU" dirty="0" smtClean="0"/>
              <a:t> — медленно прогрессирующее инфекционное заболевание, возникающее вследствие заражения вирусом иммунодефицита человека, поражающего иммунную систему, в результате чего организм становится высоко восприимчив к оппортунистическим инфекциям и опухолям, которые в конечном итоге приводят к гибели больного.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Распространенность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 момента начала эпидемии во всем мире ВИЧ-инфекцией заразились более 70 миллионов человек и около 36 миллионов умерли от заболеваний, связанных с ВИЧ. К концу 2014 года, по оценкам Всемирной организации здравоохранения (ВОЗ) и программы ООН по </a:t>
            </a:r>
            <a:r>
              <a:rPr lang="ru-RU" dirty="0" err="1" smtClean="0"/>
              <a:t>СПИДу</a:t>
            </a:r>
            <a:r>
              <a:rPr lang="ru-RU" dirty="0" smtClean="0"/>
              <a:t>, всего в мире жили с ВИЧ  35,3 (32,2–38,8) миллиона человек. </a:t>
            </a:r>
          </a:p>
          <a:p>
            <a:r>
              <a:rPr lang="ru-RU" dirty="0" smtClean="0"/>
              <a:t>В 2024 году во всем мире число людей, умерших вследствие </a:t>
            </a:r>
            <a:r>
              <a:rPr lang="ru-RU" dirty="0" err="1" smtClean="0"/>
              <a:t>СПИДа</a:t>
            </a:r>
            <a:r>
              <a:rPr lang="ru-RU" dirty="0" smtClean="0"/>
              <a:t>, составило 1,6 миллиона человек, что почти на 30% меньше, чем в  предыдущие годы.</a:t>
            </a:r>
          </a:p>
          <a:p>
            <a:r>
              <a:rPr lang="ru-RU" dirty="0" smtClean="0"/>
              <a:t>В Республике Дагестан на конец 2024 года на учете состоит  2 тыс. 315 человек, в том числе 21 ребенок.  Показатель распространенности ВИЧ-инфекции среди жителей республики составил 78,5 на 100 тыс. населения.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Этиология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/>
          <a:lstStyle/>
          <a:p>
            <a:r>
              <a:rPr lang="ru-RU" dirty="0" smtClean="0"/>
              <a:t>Вирус иммунодефицита человека относится к семейству РНК-содержащих </a:t>
            </a:r>
            <a:r>
              <a:rPr lang="ru-RU" dirty="0" err="1" smtClean="0"/>
              <a:t>ретровирусов</a:t>
            </a:r>
            <a:r>
              <a:rPr lang="ru-RU" dirty="0" smtClean="0"/>
              <a:t> и классифицирован на сегодня в подсемейство </a:t>
            </a:r>
            <a:r>
              <a:rPr lang="ru-RU" dirty="0" err="1" smtClean="0"/>
              <a:t>лентивирусов</a:t>
            </a:r>
            <a:r>
              <a:rPr lang="ru-RU" dirty="0" smtClean="0"/>
              <a:t>, т. е. вирусов медленных инфекций. ВИЧ генетически и </a:t>
            </a:r>
            <a:r>
              <a:rPr lang="ru-RU" dirty="0" err="1" smtClean="0"/>
              <a:t>антигенно</a:t>
            </a:r>
            <a:r>
              <a:rPr lang="ru-RU" dirty="0" smtClean="0"/>
              <a:t> неоднороден — описаны ВИЧ-1 и ВИЧ-2. Вирус не стоек во внешней среде. Он инактивируется при температуре 56 °С за 30 мин, при кипячении — через 1 мин, погибает под воздействием химических агентов, допущенных для проведения дезинфекции.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00042"/>
            <a:ext cx="614366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Эпидемиология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/>
              <a:t>Источником инфекции являются инфицированные люди — больные со всеми клиническими формами и «вирусоносители», в крови которых циркулирует вирус. </a:t>
            </a:r>
          </a:p>
          <a:p>
            <a:r>
              <a:rPr lang="ru-RU" sz="3400" dirty="0" smtClean="0"/>
              <a:t>Он содержится в большой концентрации не только в крови, но и в первую очередь в сперме, а также в менструальных выделениях и вагинальном (цервикальном) секрете. Кроме того, ВИЧ обнаруживается в грудном молоке, слюне, слезной и цереброспинальной жидкости, в </a:t>
            </a:r>
            <a:r>
              <a:rPr lang="ru-RU" sz="3400" dirty="0" err="1" smtClean="0"/>
              <a:t>биоптатах</a:t>
            </a:r>
            <a:r>
              <a:rPr lang="ru-RU" sz="3400" dirty="0" smtClean="0"/>
              <a:t> различных тканей, поте, моче, бронхиальной жидкости, кале. Наибольшую эпидемиологическую опасность представляют кровь, сперма и вагинальный секрет, имеющие достаточную для заражения долю </a:t>
            </a:r>
            <a:r>
              <a:rPr lang="ru-RU" sz="3400" dirty="0" err="1" smtClean="0"/>
              <a:t>инфекта</a:t>
            </a:r>
            <a:r>
              <a:rPr lang="ru-RU" sz="3400" dirty="0" smtClean="0"/>
              <a:t>. </a:t>
            </a:r>
          </a:p>
          <a:p>
            <a:r>
              <a:rPr lang="ru-RU" sz="3400" dirty="0" smtClean="0"/>
              <a:t>Ведущее значение в передаче ВИЧ имеет контактный механизм передачи возбудителя. Он включает половой и </a:t>
            </a:r>
            <a:r>
              <a:rPr lang="ru-RU" sz="3400" dirty="0" err="1" smtClean="0"/>
              <a:t>гемоконтактный</a:t>
            </a:r>
            <a:r>
              <a:rPr lang="ru-RU" sz="3400" dirty="0" smtClean="0"/>
              <a:t> (</a:t>
            </a:r>
            <a:r>
              <a:rPr lang="ru-RU" sz="3400" dirty="0" err="1" smtClean="0"/>
              <a:t>трансфузионный</a:t>
            </a:r>
            <a:r>
              <a:rPr lang="ru-RU" sz="3400" dirty="0" smtClean="0"/>
              <a:t>, парентеральный) пути передачи вируса. Особенно интенсивная передача ВИЧ наблюдается при гомосексуальных половых контактах, при этом риск заражения пассивного гомосексуалиста в 3—4 раза больше, чем активного.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571744"/>
            <a:ext cx="421484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35771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Патогенез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 fontScale="77500" lnSpcReduction="20000"/>
          </a:bodyPr>
          <a:lstStyle/>
          <a:p>
            <a:r>
              <a:rPr lang="ru-RU" sz="3400" dirty="0" smtClean="0"/>
              <a:t>Проникнув в организм человека, возбудитель способен прямо инфицировать  разные типы дифференцированных клеток: CD4-лимфоциты (хелперы), а также моноциты/макрофаги, альвеолярные макрофаги легких, клетки </a:t>
            </a:r>
            <a:r>
              <a:rPr lang="ru-RU" sz="3400" dirty="0" err="1" smtClean="0"/>
              <a:t>Лангерганса</a:t>
            </a:r>
            <a:r>
              <a:rPr lang="ru-RU" sz="3400" dirty="0" smtClean="0"/>
              <a:t>, фолликулярные дендритные клетки лимфатических узлов, клетки </a:t>
            </a:r>
            <a:r>
              <a:rPr lang="ru-RU" sz="3400" dirty="0" err="1" smtClean="0"/>
              <a:t>олигодендроглии</a:t>
            </a:r>
            <a:r>
              <a:rPr lang="ru-RU" sz="3400" dirty="0" smtClean="0"/>
              <a:t> и </a:t>
            </a:r>
            <a:r>
              <a:rPr lang="ru-RU" sz="3400" dirty="0" err="1" smtClean="0"/>
              <a:t>астроциты</a:t>
            </a:r>
            <a:r>
              <a:rPr lang="ru-RU" sz="3400" dirty="0" smtClean="0"/>
              <a:t> мозга, эпителиальные клетки кишки, клетки шейки матки. Инфицированная клетка, в которой прошел цикл активной репликации вируса, подвергается прямой деструкции и цитолизу.  </a:t>
            </a:r>
          </a:p>
          <a:p>
            <a:r>
              <a:rPr lang="ru-RU" sz="3400" dirty="0" smtClean="0"/>
              <a:t>Постепенно нарастает процесс физического разрушения Т-хелперов (главная клетка-мишень для ВИЧ). Возникают серьезные иммунопатологические и аутоиммунные процессы. </a:t>
            </a:r>
          </a:p>
          <a:p>
            <a:r>
              <a:rPr lang="ru-RU" sz="3400" dirty="0" smtClean="0"/>
              <a:t>ВИЧ является не только </a:t>
            </a:r>
            <a:r>
              <a:rPr lang="ru-RU" sz="3400" dirty="0" err="1" smtClean="0"/>
              <a:t>иммунотропным</a:t>
            </a:r>
            <a:r>
              <a:rPr lang="ru-RU" sz="3400" dirty="0" smtClean="0"/>
              <a:t>, но и </a:t>
            </a:r>
            <a:r>
              <a:rPr lang="ru-RU" sz="3400" dirty="0" err="1" smtClean="0"/>
              <a:t>нейротропным</a:t>
            </a:r>
            <a:r>
              <a:rPr lang="ru-RU" sz="3400" dirty="0" smtClean="0"/>
              <a:t> вирусом.  По частоте поражения различных органов и систем при данном заболевании нервная система стоит на втором месте после иммунной.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Клиника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Установлено, что стадия инкубации продолжается от 2—4 </a:t>
            </a:r>
            <a:r>
              <a:rPr lang="ru-RU" dirty="0" err="1" smtClean="0"/>
              <a:t>нед</a:t>
            </a:r>
            <a:r>
              <a:rPr lang="ru-RU" dirty="0" smtClean="0"/>
              <a:t>. до 2—3 мес., а по некоторым данным, и дольше, однако это происходит крайне редко. </a:t>
            </a:r>
          </a:p>
          <a:p>
            <a:r>
              <a:rPr lang="ru-RU" dirty="0" smtClean="0"/>
              <a:t>Инкубационный период завершается либо клинической манифестацией — острой первичной инфекцией, либо при ее отсутствии — появлением антител к ВИЧ - бессимптомная </a:t>
            </a:r>
            <a:r>
              <a:rPr lang="ru-RU" dirty="0" err="1" smtClean="0"/>
              <a:t>сероконверсия</a:t>
            </a:r>
            <a:r>
              <a:rPr lang="ru-RU" dirty="0" smtClean="0"/>
              <a:t> (2А).  </a:t>
            </a:r>
          </a:p>
          <a:p>
            <a:r>
              <a:rPr lang="ru-RU" dirty="0" smtClean="0"/>
              <a:t>Клиническая манифестация определяется синдромом общей интоксикации: слабостью, лихорадкой, болью в мышцах и суставах, снижением аппетита, тошнотой, рвотой, катаральными явлениями со стороны ВДП, тонзиллитом, </a:t>
            </a:r>
            <a:r>
              <a:rPr lang="ru-RU" dirty="0" err="1" smtClean="0"/>
              <a:t>полилимфаденитом</a:t>
            </a:r>
            <a:r>
              <a:rPr lang="ru-RU" dirty="0" smtClean="0"/>
              <a:t>, </a:t>
            </a:r>
            <a:r>
              <a:rPr lang="ru-RU" dirty="0" err="1" smtClean="0"/>
              <a:t>гепатоспленомегалией</a:t>
            </a:r>
            <a:r>
              <a:rPr lang="ru-RU" dirty="0" smtClean="0"/>
              <a:t>, уменьшением массы тела, диареей; нередко этим явлениям сопутствует сыпь на коже, а также изъязвления на слизистых оболочках ротовой полости и половых органов.  </a:t>
            </a:r>
          </a:p>
          <a:p>
            <a:r>
              <a:rPr lang="ru-RU" dirty="0" smtClean="0"/>
              <a:t>Разделяют острую инфекцию с отсутствием (2Б) или присутствием (2В) вторичных (оппортунистических) заболеваний.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1400</Words>
  <Application>Microsoft Office PowerPoint</Application>
  <PresentationFormat>Экран (4:3)</PresentationFormat>
  <Paragraphs>55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ГБПОУ  РД «ДБМК»</vt:lpstr>
      <vt:lpstr>Определение</vt:lpstr>
      <vt:lpstr>Распространенность</vt:lpstr>
      <vt:lpstr>Этиология</vt:lpstr>
      <vt:lpstr>Слайд 5</vt:lpstr>
      <vt:lpstr>Эпидемиология</vt:lpstr>
      <vt:lpstr>Слайд 7</vt:lpstr>
      <vt:lpstr>Патогенез</vt:lpstr>
      <vt:lpstr>Клиника</vt:lpstr>
      <vt:lpstr>Слайд 10</vt:lpstr>
      <vt:lpstr>Слайд 11</vt:lpstr>
      <vt:lpstr>Слайд 12</vt:lpstr>
      <vt:lpstr>Диагностика</vt:lpstr>
      <vt:lpstr>Слайд 14</vt:lpstr>
      <vt:lpstr>Лечение</vt:lpstr>
      <vt:lpstr>Слайд 16</vt:lpstr>
      <vt:lpstr>Профилактика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2015-06-04T05:57:33Z</dcterms:created>
  <dcterms:modified xsi:type="dcterms:W3CDTF">2025-12-23T16:57:57Z</dcterms:modified>
</cp:coreProperties>
</file>