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1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71" r:id="rId15"/>
    <p:sldId id="275" r:id="rId16"/>
    <p:sldId id="272" r:id="rId17"/>
    <p:sldId id="273" r:id="rId18"/>
    <p:sldId id="274" r:id="rId19"/>
    <p:sldId id="276" r:id="rId20"/>
    <p:sldId id="277" r:id="rId21"/>
    <p:sldId id="278" r:id="rId22"/>
    <p:sldId id="279" r:id="rId23"/>
    <p:sldId id="280" r:id="rId24"/>
    <p:sldId id="281" r:id="rId25"/>
    <p:sldId id="301" r:id="rId26"/>
    <p:sldId id="282" r:id="rId27"/>
    <p:sldId id="283" r:id="rId28"/>
    <p:sldId id="284" r:id="rId29"/>
    <p:sldId id="285" r:id="rId30"/>
    <p:sldId id="286" r:id="rId31"/>
    <p:sldId id="287" r:id="rId32"/>
    <p:sldId id="297" r:id="rId33"/>
    <p:sldId id="298" r:id="rId34"/>
    <p:sldId id="299" r:id="rId35"/>
    <p:sldId id="293" r:id="rId36"/>
    <p:sldId id="294" r:id="rId37"/>
    <p:sldId id="295" r:id="rId38"/>
    <p:sldId id="296" r:id="rId39"/>
    <p:sldId id="300" r:id="rId40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006" autoAdjust="0"/>
    <p:restoredTop sz="94660"/>
  </p:normalViewPr>
  <p:slideViewPr>
    <p:cSldViewPr snapToGrid="0">
      <p:cViewPr varScale="1">
        <p:scale>
          <a:sx n="79" d="100"/>
          <a:sy n="79" d="100"/>
        </p:scale>
        <p:origin x="22" y="31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72" d="100"/>
          <a:sy n="72" d="100"/>
        </p:scale>
        <p:origin x="3010" y="29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0" Type="http://schemas.openxmlformats.org/officeDocument/2006/relationships/slide" Target="slides/slide19.xml"/><Relationship Id="rId41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98E23C5-17F1-4D8F-9610-C18E1AC1C1D8}" type="datetimeFigureOut">
              <a:rPr lang="ru-RU" smtClean="0"/>
              <a:t>22.01.2026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0513590-77FA-42FF-897C-8AF59A4CE7A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447799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0513590-77FA-42FF-897C-8AF59A4CE7A7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0388727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455A46D-CE1B-B94E-7203-1887173FEAB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7D6ED8AB-F26F-7AAC-7A50-D7508B6A0FF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DADC5C2-90E5-0212-E148-6725B63314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C0A1D4-E8CC-4D07-B5B4-437A3C198C2E}" type="datetimeFigureOut">
              <a:rPr lang="ru-RU" smtClean="0"/>
              <a:t>22.01.2026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0186CBB-78BF-EDF8-4435-C859C2EBEF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9AE8615-7A1D-BE35-4FB3-5D5B0B6110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E95323-77F4-4DB6-BDCF-8401B9190F5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757093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D9BF58E-C8B7-4A15-64A2-4EEBD68D36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81E55648-F285-7FA9-68F6-90874D7BD52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8D7608A-DCE5-E6B7-3250-0A41587B32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C0A1D4-E8CC-4D07-B5B4-437A3C198C2E}" type="datetimeFigureOut">
              <a:rPr lang="ru-RU" smtClean="0"/>
              <a:t>22.01.2026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E9060CF-185A-DA07-9F64-478B7EDD62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3947488-1597-86D5-311C-781210F83F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E95323-77F4-4DB6-BDCF-8401B9190F5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304231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35026291-1168-5430-E65B-40A0F3BC7C7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6B2A0377-5780-0E3D-D2A4-9177321B64B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42CFD96-E63B-DD0F-048B-3AF5B588C3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C0A1D4-E8CC-4D07-B5B4-437A3C198C2E}" type="datetimeFigureOut">
              <a:rPr lang="ru-RU" smtClean="0"/>
              <a:t>22.01.2026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84464DC-BCF1-53BD-4F85-AB75DB9093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3B38F98-AB29-0AD9-F834-E93B27F703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E95323-77F4-4DB6-BDCF-8401B9190F5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600458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AF015DA-6AEA-284A-A8DD-092E652398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C53E45A-99CF-4DC4-FEDC-DDC19463331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30C0D48-4464-8064-6398-DA4A331372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C0A1D4-E8CC-4D07-B5B4-437A3C198C2E}" type="datetimeFigureOut">
              <a:rPr lang="ru-RU" smtClean="0"/>
              <a:t>22.01.2026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32F4F43-46DA-56DE-869F-CB3F305B98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99F876F-D6F0-2D31-86E2-4E943D45B5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E95323-77F4-4DB6-BDCF-8401B9190F5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044440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519D511-BFE2-0207-B16A-B93C565C27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AFF37134-B326-FCE2-B2B8-9EBCCA21DCA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B0DE511-EE0E-8401-71C6-BEBBFA68D9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C0A1D4-E8CC-4D07-B5B4-437A3C198C2E}" type="datetimeFigureOut">
              <a:rPr lang="ru-RU" smtClean="0"/>
              <a:t>22.01.2026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E09AC26-3808-3635-C10A-021B93EA80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83AD583-A35E-2AED-C868-7FECD50DCA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E95323-77F4-4DB6-BDCF-8401B9190F5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464250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2BF88F8-3E2D-61CE-F2B9-B0B83B714C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16FE4B9-16A0-04C5-EB2A-C236346818B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B4B7F0A0-C47E-FECB-176A-7EB9E6F460E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7C02E2CA-CA82-9318-DE5E-970AAD2F7A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C0A1D4-E8CC-4D07-B5B4-437A3C198C2E}" type="datetimeFigureOut">
              <a:rPr lang="ru-RU" smtClean="0"/>
              <a:t>22.01.2026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76070CDD-54EB-315A-67D3-25F507A25E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1AA59A6C-A6FF-CCCC-2B7D-633657B4F8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E95323-77F4-4DB6-BDCF-8401B9190F5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11958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6B9FCDE-9152-7E69-B01C-4EAE073C8C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FBEA242E-A56B-E29A-133D-06B3E209E9A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211E47E4-D1E6-8E60-8CD8-602AD137504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95E2C30A-4F3F-60F9-90F5-AF95317CDBE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65BCB863-FBE4-93C4-14FF-476723DD0DB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6C2E3C7C-F19A-C150-D1E1-FCBEF59965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C0A1D4-E8CC-4D07-B5B4-437A3C198C2E}" type="datetimeFigureOut">
              <a:rPr lang="ru-RU" smtClean="0"/>
              <a:t>22.01.2026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AC70C07F-87A3-7D0F-080C-D56556BCFB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47E77F85-E274-BCB8-C3FD-EF653B2A5B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E95323-77F4-4DB6-BDCF-8401B9190F5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804575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7C13E3B-066B-88A7-DFFE-F777ACD050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4816BB1B-336B-6B7B-07C0-741DF939AA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C0A1D4-E8CC-4D07-B5B4-437A3C198C2E}" type="datetimeFigureOut">
              <a:rPr lang="ru-RU" smtClean="0"/>
              <a:t>22.01.2026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75E9A61B-70C0-C1BB-0166-6213F1728F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EE68F14A-2214-F8F8-43F4-40B5AA5E49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E95323-77F4-4DB6-BDCF-8401B9190F5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222214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703F043E-8B3A-F5F3-5ADD-74633F3AF2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C0A1D4-E8CC-4D07-B5B4-437A3C198C2E}" type="datetimeFigureOut">
              <a:rPr lang="ru-RU" smtClean="0"/>
              <a:t>22.01.2026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6899E56D-BB2C-5BBC-4111-34BAE6122E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C081BA03-0B3D-2BF5-6CB6-D31908F774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E95323-77F4-4DB6-BDCF-8401B9190F5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389287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A58B6B6-2119-0E2A-4E96-FF43A16818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1D750F8-898A-1BFF-69A6-B28EDE6E8CF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CD32478B-C4EE-AB5E-E0D2-1F53BE0C0F6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EA90AEFD-EBCB-4A7F-6D02-4AC86684C5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C0A1D4-E8CC-4D07-B5B4-437A3C198C2E}" type="datetimeFigureOut">
              <a:rPr lang="ru-RU" smtClean="0"/>
              <a:t>22.01.2026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36E76814-7FE0-488E-D94E-4292F8930F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28D52A06-045D-AFBD-8E3B-7C46D700AC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E95323-77F4-4DB6-BDCF-8401B9190F5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137340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4971B14-33DF-1251-CB8C-EA58CAFBB6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8019F039-9466-99DA-6903-11431DA2635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D666EF77-6494-D535-3507-3650A9FF18B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B539833E-3B37-7FBB-33CC-A183FFD791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C0A1D4-E8CC-4D07-B5B4-437A3C198C2E}" type="datetimeFigureOut">
              <a:rPr lang="ru-RU" smtClean="0"/>
              <a:t>22.01.2026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CD0952D6-647F-BBA4-F76B-9AED739D0D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7B6D1D2D-C77D-6ED3-168A-5DE60A493D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E95323-77F4-4DB6-BDCF-8401B9190F5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980882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24CE8CF-30FA-0FBC-5580-FFECFC41D0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A7A18EBC-0221-4964-E836-7A7C3C39A23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17F077F-429C-8348-5126-A698919A970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95C0A1D4-E8CC-4D07-B5B4-437A3C198C2E}" type="datetimeFigureOut">
              <a:rPr lang="ru-RU" smtClean="0"/>
              <a:t>22.01.2026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03D3232-D271-38CE-B0EB-0CBE60F21B9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C966932-11D4-AFD5-B6DE-2B900AFD831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29E95323-77F4-4DB6-BDCF-8401B9190F5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160866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g"/><Relationship Id="rId2" Type="http://schemas.openxmlformats.org/officeDocument/2006/relationships/image" Target="../media/image41.jp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g"/><Relationship Id="rId2" Type="http://schemas.openxmlformats.org/officeDocument/2006/relationships/image" Target="../media/image43.jp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g"/><Relationship Id="rId2" Type="http://schemas.openxmlformats.org/officeDocument/2006/relationships/image" Target="../media/image45.jp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g"/><Relationship Id="rId2" Type="http://schemas.openxmlformats.org/officeDocument/2006/relationships/image" Target="../media/image47.jp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84ACDBA-ABCB-7928-90A0-9EA2FB0BB5F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43526" y="123013"/>
            <a:ext cx="9143999" cy="3026131"/>
          </a:xfrm>
        </p:spPr>
        <p:txBody>
          <a:bodyPr>
            <a:normAutofit fontScale="90000"/>
          </a:bodyPr>
          <a:lstStyle/>
          <a:p>
            <a:r>
              <a:rPr lang="ru-RU" sz="4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 Скелет головы                                                           </a:t>
            </a:r>
            <a:br>
              <a:rPr lang="ru-RU" sz="4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</a:br>
            <a:r>
              <a:rPr lang="ru-RU" sz="4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Кости мозгового и лицевого черепа.</a:t>
            </a:r>
            <a:br>
              <a:rPr lang="ru-RU" sz="4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ru-RU" sz="13800" dirty="0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0E288029-B6F8-736A-7B79-7D085A00AB5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101976" y="5750673"/>
            <a:ext cx="5035349" cy="1027370"/>
          </a:xfrm>
        </p:spPr>
        <p:txBody>
          <a:bodyPr>
            <a:normAutofit/>
          </a:bodyPr>
          <a:lstStyle/>
          <a:p>
            <a:r>
              <a:rPr lang="ru-RU" sz="3200" dirty="0"/>
              <a:t>Выполнила: Алиханова М.А.</a:t>
            </a:r>
          </a:p>
        </p:txBody>
      </p:sp>
      <p:pic>
        <p:nvPicPr>
          <p:cNvPr id="5" name="Рисунок 4" descr="Изображение выглядит как череп, млекопитающее, кость, гоминид&#10;&#10;Автоматически созданное описание">
            <a:extLst>
              <a:ext uri="{FF2B5EF4-FFF2-40B4-BE49-F238E27FC236}">
                <a16:creationId xmlns:a16="http://schemas.microsoft.com/office/drawing/2014/main" id="{3D375717-5688-CCAD-D445-1CE75068456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9220" y="1726289"/>
            <a:ext cx="7807254" cy="38462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502148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61074575-E81A-1FB2-3180-5562D49B3DCB}"/>
              </a:ext>
            </a:extLst>
          </p:cNvPr>
          <p:cNvSpPr txBox="1"/>
          <p:nvPr/>
        </p:nvSpPr>
        <p:spPr>
          <a:xfrm>
            <a:off x="525378" y="360694"/>
            <a:ext cx="10066421" cy="11420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30000"/>
              </a:lnSpc>
              <a:spcAft>
                <a:spcPts val="1000"/>
              </a:spcAft>
            </a:pPr>
            <a:r>
              <a:rPr lang="ru-RU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Клиновидная кость (</a:t>
            </a:r>
            <a:r>
              <a:rPr lang="en-US" sz="1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os</a:t>
            </a:r>
            <a:r>
              <a:rPr lang="en-US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sphenoidale</a:t>
            </a:r>
            <a:r>
              <a:rPr lang="ru-RU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непарная, расположена между затылочной и лобной костями в основании черепа. Кость </a:t>
            </a:r>
            <a:r>
              <a:rPr lang="ru-RU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воздухоносная,</a:t>
            </a: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по форме напоминает </a:t>
            </a:r>
            <a:r>
              <a:rPr lang="ru-RU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бабочку. </a:t>
            </a: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Состоит из </a:t>
            </a:r>
            <a:r>
              <a:rPr lang="ru-RU" sz="18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тела</a:t>
            </a:r>
            <a:r>
              <a:rPr lang="ru-RU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 трех парных отростков: </a:t>
            </a:r>
            <a:r>
              <a:rPr lang="ru-RU" sz="18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больших крыльев, малых крыльев и крыловидных отростков</a:t>
            </a: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endParaRPr lang="ru-RU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7" name="Рисунок 6" descr="Изображение выглядит как череп&#10;&#10;Автоматически созданное описание">
            <a:extLst>
              <a:ext uri="{FF2B5EF4-FFF2-40B4-BE49-F238E27FC236}">
                <a16:creationId xmlns:a16="http://schemas.microsoft.com/office/drawing/2014/main" id="{A5CA5179-F01C-A07D-AF16-F02BF5C05A4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5137" y="1832811"/>
            <a:ext cx="9625263" cy="47805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584855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9AF47001-3876-D875-8D45-7393B653ED88}"/>
              </a:ext>
            </a:extLst>
          </p:cNvPr>
          <p:cNvSpPr txBox="1"/>
          <p:nvPr/>
        </p:nvSpPr>
        <p:spPr>
          <a:xfrm>
            <a:off x="207043" y="0"/>
            <a:ext cx="5795210" cy="18622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30000"/>
              </a:lnSpc>
              <a:spcAft>
                <a:spcPts val="1000"/>
              </a:spcAft>
            </a:pPr>
            <a:r>
              <a:rPr lang="ru-RU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Верхняя часть тела называется </a:t>
            </a:r>
            <a:r>
              <a:rPr lang="ru-RU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турецким седлом</a:t>
            </a:r>
            <a:r>
              <a:rPr lang="ru-RU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в центре которого имеется г</a:t>
            </a:r>
            <a:r>
              <a:rPr lang="ru-RU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ипофизарная ямка,</a:t>
            </a:r>
            <a:r>
              <a:rPr lang="ru-RU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где размещается железа внутренней секреции – </a:t>
            </a:r>
            <a:r>
              <a:rPr lang="ru-RU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гипофиз</a:t>
            </a:r>
            <a:r>
              <a:rPr lang="ru-RU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Турецкое седло ограничивает сзади </a:t>
            </a:r>
            <a:r>
              <a:rPr lang="ru-RU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спинка седла</a:t>
            </a:r>
            <a:r>
              <a:rPr lang="ru-RU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спереди </a:t>
            </a:r>
            <a:r>
              <a:rPr lang="ru-RU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– бугорок седла</a:t>
            </a:r>
            <a:r>
              <a:rPr lang="ru-RU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endParaRPr lang="ru-RU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7" name="Рисунок 6" descr="Изображение выглядит как млекопитающее, зарисовка, летучая мышь, оригами&#10;&#10;Автоматически созданное описание">
            <a:extLst>
              <a:ext uri="{FF2B5EF4-FFF2-40B4-BE49-F238E27FC236}">
                <a16:creationId xmlns:a16="http://schemas.microsoft.com/office/drawing/2014/main" id="{B83F8B46-C3A6-99A4-5349-8A753BF13E2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1327" y="126364"/>
            <a:ext cx="5641809" cy="4057650"/>
          </a:xfrm>
          <a:prstGeom prst="rect">
            <a:avLst/>
          </a:prstGeom>
        </p:spPr>
      </p:pic>
      <p:pic>
        <p:nvPicPr>
          <p:cNvPr id="9" name="Рисунок 8" descr="Изображение выглядит как насекомое&#10;&#10;Автоматически созданное описание с низким доверительным уровнем">
            <a:extLst>
              <a:ext uri="{FF2B5EF4-FFF2-40B4-BE49-F238E27FC236}">
                <a16:creationId xmlns:a16="http://schemas.microsoft.com/office/drawing/2014/main" id="{B4F0E7AA-5150-BF94-55C3-9EDB5EF8224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864" y="2117558"/>
            <a:ext cx="6272463" cy="4670225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C51F2B23-4C0B-CF27-40D3-3970BC1339FB}"/>
              </a:ext>
            </a:extLst>
          </p:cNvPr>
          <p:cNvSpPr txBox="1"/>
          <p:nvPr/>
        </p:nvSpPr>
        <p:spPr>
          <a:xfrm>
            <a:off x="6954253" y="4302446"/>
            <a:ext cx="4912895" cy="222234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30000"/>
              </a:lnSpc>
              <a:spcAft>
                <a:spcPts val="1000"/>
              </a:spcAft>
            </a:pP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Внутри тела имеется воздухоносная клиновидная пазуха, сообщающаяся с полостью носа. Впереди от тела клиновидной кости отходит </a:t>
            </a:r>
            <a:r>
              <a:rPr lang="ru-RU" sz="1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клиновидный гребень</a:t>
            </a: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по обеим сторонам от которого имеются отверстия – </a:t>
            </a:r>
            <a:r>
              <a:rPr lang="ru-RU" sz="1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апертуры клиновидной</a:t>
            </a: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пазухи</a:t>
            </a: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endParaRPr lang="ru-RU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2866255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0ED2590A-6833-5A96-643B-0779BFA88E51}"/>
              </a:ext>
            </a:extLst>
          </p:cNvPr>
          <p:cNvSpPr txBox="1"/>
          <p:nvPr/>
        </p:nvSpPr>
        <p:spPr>
          <a:xfrm>
            <a:off x="148390" y="159692"/>
            <a:ext cx="5574631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В основании </a:t>
            </a:r>
            <a:r>
              <a:rPr lang="ru-RU" sz="1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малых крыльев</a:t>
            </a: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находится </a:t>
            </a:r>
            <a:r>
              <a:rPr lang="ru-RU" sz="1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зрительный канал</a:t>
            </a: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. Малые крылья отделены от больших крыльев </a:t>
            </a:r>
            <a:r>
              <a:rPr lang="ru-RU" sz="1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верхней глазничной щелью</a:t>
            </a: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. У основания </a:t>
            </a:r>
            <a:r>
              <a:rPr lang="ru-RU" sz="1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больших крыльев</a:t>
            </a: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имеются три отверстия: круглое, овальное, остистое, служащие для прохождения нервов и кровеносных сосудов. </a:t>
            </a:r>
            <a:endParaRPr lang="ru-RU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0188FBB-5471-27EB-B8B8-87638824DC0B}"/>
              </a:ext>
            </a:extLst>
          </p:cNvPr>
          <p:cNvSpPr txBox="1"/>
          <p:nvPr/>
        </p:nvSpPr>
        <p:spPr>
          <a:xfrm>
            <a:off x="5855368" y="0"/>
            <a:ext cx="5987717" cy="150214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30000"/>
              </a:lnSpc>
              <a:spcAft>
                <a:spcPts val="1000"/>
              </a:spcAft>
            </a:pPr>
            <a:r>
              <a:rPr lang="ru-RU" sz="1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Крыловидные отростки</a:t>
            </a: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отходят от тела клиновидной кости и состоят из медиальной и латеральной пластинок. Они служат для фиксации жевательных мышц. В основании отростков проходит узкий крыловидный канал.</a:t>
            </a:r>
            <a:endParaRPr lang="ru-RU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7" name="Рисунок 6" descr="Изображение выглядит как млекопитающее, кость, череп&#10;&#10;Автоматически созданное описание">
            <a:extLst>
              <a:ext uri="{FF2B5EF4-FFF2-40B4-BE49-F238E27FC236}">
                <a16:creationId xmlns:a16="http://schemas.microsoft.com/office/drawing/2014/main" id="{30EB1A79-8128-6126-187E-4B87A7605F0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2789" y="1969168"/>
            <a:ext cx="10110537" cy="48458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953295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Изображение выглядит как текст, визитная карточка, беспозвоночный, снимок экрана&#10;&#10;Автоматически созданное описание">
            <a:extLst>
              <a:ext uri="{FF2B5EF4-FFF2-40B4-BE49-F238E27FC236}">
                <a16:creationId xmlns:a16="http://schemas.microsoft.com/office/drawing/2014/main" id="{CE406ED0-0A26-4727-FE51-6E8EFF451C9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6458" y="320842"/>
            <a:ext cx="9811754" cy="61561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246150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E8182FBF-71AE-AF44-564C-CB1A0304A399}"/>
              </a:ext>
            </a:extLst>
          </p:cNvPr>
          <p:cNvSpPr txBox="1"/>
          <p:nvPr/>
        </p:nvSpPr>
        <p:spPr>
          <a:xfrm>
            <a:off x="874295" y="326267"/>
            <a:ext cx="10274967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32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Лобная кость </a:t>
            </a:r>
            <a:r>
              <a:rPr lang="ru-RU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(</a:t>
            </a:r>
            <a:r>
              <a:rPr lang="en-US" sz="1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os</a:t>
            </a:r>
            <a:r>
              <a:rPr lang="en-US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frontale</a:t>
            </a:r>
            <a:r>
              <a:rPr lang="ru-RU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)</a:t>
            </a: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располагается кпереди от теменных костей. Внутри кости расположена воздухоносная пазуха, сообщающаяся с полостью носа, поэтому лобная кость относится к </a:t>
            </a:r>
            <a:r>
              <a:rPr lang="ru-RU" sz="2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воздухоносным костям</a:t>
            </a:r>
            <a:r>
              <a:rPr lang="ru-RU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. </a:t>
            </a:r>
            <a:endParaRPr lang="ru-RU" dirty="0"/>
          </a:p>
        </p:txBody>
      </p:sp>
      <p:pic>
        <p:nvPicPr>
          <p:cNvPr id="5" name="Рисунок 4" descr="Изображение выглядит как зарисовка, рисунок, искусство, череп&#10;&#10;Автоматически созданное описание">
            <a:extLst>
              <a:ext uri="{FF2B5EF4-FFF2-40B4-BE49-F238E27FC236}">
                <a16:creationId xmlns:a16="http://schemas.microsoft.com/office/drawing/2014/main" id="{C7CB94EC-BB1A-B302-3471-99DE900B45E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368" y="1649707"/>
            <a:ext cx="10792327" cy="50358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378152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Изображение выглядит как текст&#10;&#10;Автоматически созданное описание">
            <a:extLst>
              <a:ext uri="{FF2B5EF4-FFF2-40B4-BE49-F238E27FC236}">
                <a16:creationId xmlns:a16="http://schemas.microsoft.com/office/drawing/2014/main" id="{9E5A18F2-743D-B63F-4E85-1C1BF7F3566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4611" y="304799"/>
            <a:ext cx="10659978" cy="64810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414258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58E2CFC8-A2D5-64C3-BFDD-FAE26B2545F4}"/>
              </a:ext>
            </a:extLst>
          </p:cNvPr>
          <p:cNvSpPr txBox="1"/>
          <p:nvPr/>
        </p:nvSpPr>
        <p:spPr>
          <a:xfrm>
            <a:off x="441158" y="479311"/>
            <a:ext cx="1860884" cy="402090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30000"/>
              </a:lnSpc>
              <a:spcAft>
                <a:spcPts val="1000"/>
              </a:spcAft>
            </a:pPr>
            <a:r>
              <a:rPr lang="ru-RU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Состоит из </a:t>
            </a:r>
            <a:r>
              <a:rPr lang="ru-RU" sz="24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лобной чешуи</a:t>
            </a:r>
            <a:r>
              <a:rPr lang="ru-RU" sz="24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</a:t>
            </a:r>
          </a:p>
          <a:p>
            <a:pPr algn="just">
              <a:lnSpc>
                <a:spcPct val="130000"/>
              </a:lnSpc>
              <a:spcAft>
                <a:spcPts val="1000"/>
              </a:spcAft>
            </a:pPr>
            <a:r>
              <a:rPr lang="ru-RU" sz="24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двух глазничных частей и носовой части.</a:t>
            </a:r>
            <a:r>
              <a:rPr lang="ru-RU" sz="2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ru-RU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7" name="Рисунок 6" descr="Изображение выглядит как текст, снимок экрана, диаграмма, искусство&#10;&#10;Автоматически созданное описание">
            <a:extLst>
              <a:ext uri="{FF2B5EF4-FFF2-40B4-BE49-F238E27FC236}">
                <a16:creationId xmlns:a16="http://schemas.microsoft.com/office/drawing/2014/main" id="{E2C890E3-732F-A783-F4B2-098241E729E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3463" y="188496"/>
            <a:ext cx="9059780" cy="63544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761522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FDCC44AD-03B9-D3C4-BAB4-BB5695426C61}"/>
              </a:ext>
            </a:extLst>
          </p:cNvPr>
          <p:cNvSpPr txBox="1"/>
          <p:nvPr/>
        </p:nvSpPr>
        <p:spPr>
          <a:xfrm>
            <a:off x="409074" y="489879"/>
            <a:ext cx="3633536" cy="570329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30000"/>
              </a:lnSpc>
              <a:spcAft>
                <a:spcPts val="1000"/>
              </a:spcAft>
            </a:pPr>
            <a:r>
              <a:rPr lang="ru-RU" sz="18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Лобная чешуя</a:t>
            </a:r>
            <a:r>
              <a:rPr lang="ru-RU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участвует в образовании свода черепа. На ее наружной поверхности заметны парные выступы – </a:t>
            </a:r>
            <a:r>
              <a:rPr lang="ru-RU" sz="20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лобные бугры</a:t>
            </a: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ниже которых расположены </a:t>
            </a:r>
            <a:r>
              <a:rPr lang="ru-RU" sz="20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надбровные дуги</a:t>
            </a: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Плоская площадка между надбровными дугами называется </a:t>
            </a:r>
            <a:r>
              <a:rPr lang="ru-RU" sz="2000" b="1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глабелла</a:t>
            </a:r>
            <a:r>
              <a:rPr lang="ru-RU" sz="20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или надпереносье</a:t>
            </a:r>
            <a:r>
              <a:rPr lang="ru-RU" sz="20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Лобная чешуя отделена от  глазничной части острым </a:t>
            </a:r>
            <a:r>
              <a:rPr lang="ru-RU" sz="20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надглазничным краем</a:t>
            </a:r>
            <a:r>
              <a:rPr lang="ru-RU" sz="1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который латерально заканчивается </a:t>
            </a:r>
            <a:r>
              <a:rPr lang="ru-RU" sz="20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скуловым отростком</a:t>
            </a:r>
            <a:r>
              <a:rPr lang="ru-RU" sz="20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Скуловой отросток соединяется со скуловой костью.</a:t>
            </a:r>
            <a:endParaRPr lang="ru-RU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 descr="Изображение выглядит как текст, зарисовка, искусство&#10;&#10;Автоматически созданное описание">
            <a:extLst>
              <a:ext uri="{FF2B5EF4-FFF2-40B4-BE49-F238E27FC236}">
                <a16:creationId xmlns:a16="http://schemas.microsoft.com/office/drawing/2014/main" id="{9C426432-9A85-05B0-75FC-862889EEFE5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7884" y="184483"/>
            <a:ext cx="7255042" cy="61601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973943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E853F851-0C45-1095-252C-591268AAE331}"/>
              </a:ext>
            </a:extLst>
          </p:cNvPr>
          <p:cNvSpPr txBox="1"/>
          <p:nvPr/>
        </p:nvSpPr>
        <p:spPr>
          <a:xfrm>
            <a:off x="240631" y="57215"/>
            <a:ext cx="11839074" cy="199048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30000"/>
              </a:lnSpc>
              <a:spcAft>
                <a:spcPts val="1000"/>
              </a:spcAft>
            </a:pPr>
            <a:r>
              <a:rPr lang="ru-RU" sz="18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Глазничные части</a:t>
            </a:r>
            <a:r>
              <a:rPr lang="ru-RU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лобной кости имеют вид тонких пластинок; участвуют в образовании верхней стенки глазницы (нижней поверхностью) и в образовании передней черепной ямки (внутренней поверхностью).</a:t>
            </a:r>
            <a:endParaRPr lang="ru-RU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30000"/>
              </a:lnSpc>
              <a:spcAft>
                <a:spcPts val="1000"/>
              </a:spcAft>
            </a:pPr>
            <a:r>
              <a:rPr lang="ru-RU" sz="18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Носовая часть</a:t>
            </a:r>
            <a:r>
              <a:rPr lang="ru-RU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 виде подковы ограничивает </a:t>
            </a:r>
            <a:r>
              <a:rPr lang="ru-RU" sz="1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решетчатую вырезку</a:t>
            </a: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лобной кости и является местом соединения лобной кости с носовыми костями и лобными отростками верхних челюстей. По бокам от носовой ости располагаются </a:t>
            </a:r>
            <a:r>
              <a:rPr lang="ru-RU" sz="1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апертуры лобных пазух.</a:t>
            </a:r>
            <a:endParaRPr lang="ru-RU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875BFE68-1585-2627-78CA-C456F74D62E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5336" y="1966280"/>
            <a:ext cx="5297905" cy="4646009"/>
          </a:xfrm>
          <a:prstGeom prst="rect">
            <a:avLst/>
          </a:prstGeom>
        </p:spPr>
      </p:pic>
      <p:pic>
        <p:nvPicPr>
          <p:cNvPr id="11" name="Рисунок 10" descr="Изображение выглядит как текст, диаграмма, карта&#10;&#10;Автоматически созданное описание">
            <a:extLst>
              <a:ext uri="{FF2B5EF4-FFF2-40B4-BE49-F238E27FC236}">
                <a16:creationId xmlns:a16="http://schemas.microsoft.com/office/drawing/2014/main" id="{DCADE2A3-064F-46C3-0F8B-817B9FCA73E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926" y="2331559"/>
            <a:ext cx="5743074" cy="43525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54398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7E5F22A5-370C-EAD1-3DAD-DA0C6888406C}"/>
              </a:ext>
            </a:extLst>
          </p:cNvPr>
          <p:cNvSpPr txBox="1"/>
          <p:nvPr/>
        </p:nvSpPr>
        <p:spPr>
          <a:xfrm>
            <a:off x="432886" y="173867"/>
            <a:ext cx="5514473" cy="119773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Решетчатая кость (</a:t>
            </a:r>
            <a:r>
              <a:rPr lang="en-US" sz="1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os</a:t>
            </a:r>
            <a:r>
              <a:rPr lang="en-US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ethmoidale</a:t>
            </a:r>
            <a:r>
              <a:rPr lang="ru-RU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)</a:t>
            </a: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участвует в образовании передней черепной ямки основания черепа, стенок полости носа и глазниц. Лежит в глубине черепа, кпереди от клиновидной кости. </a:t>
            </a:r>
            <a:endParaRPr lang="ru-RU" dirty="0"/>
          </a:p>
        </p:txBody>
      </p:sp>
      <p:pic>
        <p:nvPicPr>
          <p:cNvPr id="5" name="Рисунок 4" descr="Изображение выглядит как зарисовка, рисунок, искусство, череп&#10;&#10;Автоматически созданное описание">
            <a:extLst>
              <a:ext uri="{FF2B5EF4-FFF2-40B4-BE49-F238E27FC236}">
                <a16:creationId xmlns:a16="http://schemas.microsoft.com/office/drawing/2014/main" id="{17691C90-7865-FC4E-388A-81A706B522E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827" y="1836821"/>
            <a:ext cx="5121693" cy="4433134"/>
          </a:xfrm>
          <a:prstGeom prst="rect">
            <a:avLst/>
          </a:prstGeom>
        </p:spPr>
      </p:pic>
      <p:pic>
        <p:nvPicPr>
          <p:cNvPr id="7" name="Рисунок 6" descr="Изображение выглядит как череп, кость, млекопитающее&#10;&#10;Автоматически созданное описание">
            <a:extLst>
              <a:ext uri="{FF2B5EF4-FFF2-40B4-BE49-F238E27FC236}">
                <a16:creationId xmlns:a16="http://schemas.microsoft.com/office/drawing/2014/main" id="{6FD0FCA0-4931-CA1B-451C-0A765489866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8874" y="469230"/>
            <a:ext cx="5407152" cy="60719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721580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09833683-3C3B-0E8F-C242-3CD3061974F8}"/>
              </a:ext>
            </a:extLst>
          </p:cNvPr>
          <p:cNvSpPr txBox="1"/>
          <p:nvPr/>
        </p:nvSpPr>
        <p:spPr>
          <a:xfrm>
            <a:off x="108285" y="1126279"/>
            <a:ext cx="5229726" cy="341253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lvl="0" indent="-342900" algn="just">
              <a:lnSpc>
                <a:spcPct val="130000"/>
              </a:lnSpc>
              <a:buFont typeface="+mj-lt"/>
              <a:buAutoNum type="arabicPeriod"/>
            </a:pPr>
            <a:r>
              <a:rPr lang="ru-RU" sz="2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Скелет головы.</a:t>
            </a:r>
            <a:endParaRPr lang="ru-RU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30000"/>
              </a:lnSpc>
              <a:buFont typeface="+mj-lt"/>
              <a:buAutoNum type="arabicPeriod"/>
            </a:pPr>
            <a:r>
              <a:rPr lang="ru-RU" sz="2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Затылочная кость, строение. Клиновидная кость, строение.</a:t>
            </a:r>
            <a:endParaRPr lang="ru-RU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30000"/>
              </a:lnSpc>
              <a:buFont typeface="+mj-lt"/>
              <a:buAutoNum type="arabicPeriod"/>
            </a:pPr>
            <a:r>
              <a:rPr lang="ru-RU" sz="2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Лобная кость, строение. Решетчатая кость, строение.</a:t>
            </a:r>
            <a:endParaRPr lang="ru-RU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30000"/>
              </a:lnSpc>
              <a:spcAft>
                <a:spcPts val="1000"/>
              </a:spcAft>
              <a:buFont typeface="+mj-lt"/>
              <a:buAutoNum type="arabicPeriod"/>
            </a:pPr>
            <a:r>
              <a:rPr lang="ru-RU" sz="2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Височная кость, строение. Теменная кость, строение.</a:t>
            </a:r>
            <a:endParaRPr lang="ru-RU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 descr="Изображение выглядит как череп, млекопитающее, кость, в помещении&#10;&#10;Автоматически созданное описание">
            <a:extLst>
              <a:ext uri="{FF2B5EF4-FFF2-40B4-BE49-F238E27FC236}">
                <a16:creationId xmlns:a16="http://schemas.microsoft.com/office/drawing/2014/main" id="{0FE40BA6-A292-28DD-2F57-D84D4E8AAD4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3021" y="176463"/>
            <a:ext cx="6182488" cy="62965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672471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5F5DF4DF-C1C3-B32A-9B95-52F86D56C099}"/>
              </a:ext>
            </a:extLst>
          </p:cNvPr>
          <p:cNvSpPr txBox="1"/>
          <p:nvPr/>
        </p:nvSpPr>
        <p:spPr>
          <a:xfrm>
            <a:off x="407149" y="274403"/>
            <a:ext cx="6242304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Состоит из </a:t>
            </a:r>
            <a:r>
              <a:rPr lang="ru-RU" sz="20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горизонтальной решетчатой пластинки</a:t>
            </a:r>
            <a:r>
              <a:rPr lang="ru-RU" sz="20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ru-RU" sz="20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двух лабиринтов и перпендикулярной пластинки</a:t>
            </a:r>
            <a:r>
              <a:rPr lang="ru-RU" sz="20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.</a:t>
            </a:r>
            <a:r>
              <a:rPr lang="ru-RU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endParaRPr lang="ru-RU" sz="2000" dirty="0"/>
          </a:p>
        </p:txBody>
      </p:sp>
      <p:pic>
        <p:nvPicPr>
          <p:cNvPr id="5" name="Рисунок 4" descr="Изображение выглядит как бабочка, беспозвоночный, текст, Мотыльки и бабочки&#10;&#10;Автоматически созданное описание">
            <a:extLst>
              <a:ext uri="{FF2B5EF4-FFF2-40B4-BE49-F238E27FC236}">
                <a16:creationId xmlns:a16="http://schemas.microsoft.com/office/drawing/2014/main" id="{74B3DBEC-C6A0-C001-AA5E-BAF24282221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689" y="1078830"/>
            <a:ext cx="7492627" cy="5462337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6904B73B-4D68-FEB4-8C6C-69CDC43E766E}"/>
              </a:ext>
            </a:extLst>
          </p:cNvPr>
          <p:cNvSpPr txBox="1"/>
          <p:nvPr/>
        </p:nvSpPr>
        <p:spPr>
          <a:xfrm>
            <a:off x="8281737" y="870284"/>
            <a:ext cx="3691609" cy="40934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Горизонтально расположенная </a:t>
            </a:r>
            <a:r>
              <a:rPr lang="ru-RU" sz="24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решетчатая пластинка</a:t>
            </a:r>
            <a:r>
              <a:rPr lang="ru-RU" sz="2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имеет большое количество отверстий, над ней возвышается </a:t>
            </a:r>
            <a:r>
              <a:rPr lang="ru-RU" sz="24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петушиный гребень</a:t>
            </a:r>
            <a:r>
              <a:rPr lang="ru-RU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. Книзу от решетчатой пластинки отходит </a:t>
            </a:r>
            <a:r>
              <a:rPr lang="ru-RU" sz="24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перпендикулярная пластинка</a:t>
            </a:r>
            <a:r>
              <a:rPr lang="ru-RU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, которая, соединяясь с сошником, участвует в образовании перегородки полости носа. 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401341745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AFAAA379-EBB0-24E6-E49A-10B0223B41BA}"/>
              </a:ext>
            </a:extLst>
          </p:cNvPr>
          <p:cNvSpPr txBox="1"/>
          <p:nvPr/>
        </p:nvSpPr>
        <p:spPr>
          <a:xfrm>
            <a:off x="284747" y="232611"/>
            <a:ext cx="11145253" cy="16587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30000"/>
              </a:lnSpc>
              <a:spcAft>
                <a:spcPts val="1000"/>
              </a:spcAft>
            </a:pPr>
            <a:r>
              <a:rPr lang="ru-RU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 бокам от перпендикулярной пластинки располагаются </a:t>
            </a:r>
            <a:r>
              <a:rPr lang="ru-RU" sz="20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решетчатые лабиринты</a:t>
            </a:r>
            <a:r>
              <a:rPr lang="ru-RU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Они состоят из большого количества воздухоносных ячеек, сообщающихся с полостью носа. На внутренней поверхности лабиринтов имеются </a:t>
            </a:r>
            <a:r>
              <a:rPr lang="ru-RU" sz="20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верхняя и средняя носовые раковины</a:t>
            </a:r>
            <a:r>
              <a:rPr lang="ru-RU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Обращенная в полость глазницы боковая костная пластинка решетчатой кости называется </a:t>
            </a:r>
            <a:r>
              <a:rPr lang="ru-RU" sz="20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глазничной пластинкой</a:t>
            </a:r>
            <a:r>
              <a:rPr lang="ru-RU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ru-RU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 descr="Изображение выглядит как текст, зарисовка, рисунок&#10;&#10;Автоматически созданное описание">
            <a:extLst>
              <a:ext uri="{FF2B5EF4-FFF2-40B4-BE49-F238E27FC236}">
                <a16:creationId xmlns:a16="http://schemas.microsoft.com/office/drawing/2014/main" id="{1F83CEAF-EF29-1B77-73F3-9B80D49DF3C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295" y="2005264"/>
            <a:ext cx="9789695" cy="47953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173122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7D00C9F1-3291-7848-C6A3-3F30B6EEC7A2}"/>
              </a:ext>
            </a:extLst>
          </p:cNvPr>
          <p:cNvSpPr txBox="1"/>
          <p:nvPr/>
        </p:nvSpPr>
        <p:spPr>
          <a:xfrm>
            <a:off x="517357" y="282424"/>
            <a:ext cx="609600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Теменная кость (</a:t>
            </a:r>
            <a:r>
              <a:rPr lang="en-US" sz="24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os</a:t>
            </a:r>
            <a:r>
              <a:rPr lang="en-US" sz="2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parietale</a:t>
            </a:r>
            <a:r>
              <a:rPr lang="ru-RU" sz="2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)</a:t>
            </a:r>
            <a:r>
              <a:rPr lang="ru-RU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имеет вид четырехугольной пластинки. </a:t>
            </a:r>
            <a:endParaRPr lang="ru-RU" sz="24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A8F341A-485B-7127-AFEA-6623DD0C374C}"/>
              </a:ext>
            </a:extLst>
          </p:cNvPr>
          <p:cNvSpPr txBox="1"/>
          <p:nvPr/>
        </p:nvSpPr>
        <p:spPr>
          <a:xfrm>
            <a:off x="6789819" y="5257800"/>
            <a:ext cx="5386138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В ней различают </a:t>
            </a:r>
            <a:r>
              <a:rPr lang="ru-RU" sz="1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две поверхности: наружную и внутреннюю</a:t>
            </a: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ru-RU" sz="1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четыре края</a:t>
            </a: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, с помощью которых теменная кость соединяется с другими костями мозгового черепа и образует свод, и </a:t>
            </a:r>
            <a:r>
              <a:rPr lang="ru-RU" sz="1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четыре угла.</a:t>
            </a: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endParaRPr lang="ru-RU" dirty="0"/>
          </a:p>
        </p:txBody>
      </p:sp>
      <p:pic>
        <p:nvPicPr>
          <p:cNvPr id="7" name="Рисунок 6" descr="Изображение выглядит как череп&#10;&#10;Автоматически созданное описание">
            <a:extLst>
              <a:ext uri="{FF2B5EF4-FFF2-40B4-BE49-F238E27FC236}">
                <a16:creationId xmlns:a16="http://schemas.microsoft.com/office/drawing/2014/main" id="{D4443DF5-FD11-E26F-80E1-D84230F9C8B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8054" y="140368"/>
            <a:ext cx="4965030" cy="4795021"/>
          </a:xfrm>
          <a:prstGeom prst="rect">
            <a:avLst/>
          </a:prstGeom>
        </p:spPr>
      </p:pic>
      <p:pic>
        <p:nvPicPr>
          <p:cNvPr id="9" name="Рисунок 8" descr="Изображение выглядит как текст, зарисовка&#10;&#10;Автоматически созданное описание">
            <a:extLst>
              <a:ext uri="{FF2B5EF4-FFF2-40B4-BE49-F238E27FC236}">
                <a16:creationId xmlns:a16="http://schemas.microsoft.com/office/drawing/2014/main" id="{41D705D3-65E4-DFCA-E383-5D18660DC20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506" y="1155032"/>
            <a:ext cx="6324600" cy="53964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656921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B3FFAE4A-E426-28E9-974C-8171D5C8A259}"/>
              </a:ext>
            </a:extLst>
          </p:cNvPr>
          <p:cNvSpPr txBox="1"/>
          <p:nvPr/>
        </p:nvSpPr>
        <p:spPr>
          <a:xfrm>
            <a:off x="497306" y="458220"/>
            <a:ext cx="4046620" cy="570329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30000"/>
              </a:lnSpc>
              <a:spcAft>
                <a:spcPts val="1000"/>
              </a:spcAft>
            </a:pP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 наружной выпуклой поверхности хорошо выражен</a:t>
            </a:r>
            <a:r>
              <a:rPr lang="ru-RU" sz="1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0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теменной бугор</a:t>
            </a:r>
            <a:r>
              <a:rPr lang="ru-RU" sz="1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</a:t>
            </a: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а также видны </a:t>
            </a:r>
            <a:r>
              <a:rPr lang="ru-RU" sz="20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верхняя и нижняя височные линии</a:t>
            </a: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По теменным буграм определяют ширину черепа. Верхний </a:t>
            </a:r>
            <a:r>
              <a:rPr lang="ru-RU" sz="20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сагиттальный край</a:t>
            </a:r>
            <a:r>
              <a:rPr lang="ru-RU" sz="20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зазубрен и соединяется с теменной костью противоположной стороны. Передний </a:t>
            </a:r>
            <a:r>
              <a:rPr lang="ru-RU" sz="20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лобный край</a:t>
            </a:r>
            <a:r>
              <a:rPr lang="ru-RU" sz="20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соединяется с лобной костью, задний </a:t>
            </a:r>
            <a:r>
              <a:rPr lang="ru-RU" sz="20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затылочный</a:t>
            </a:r>
            <a:r>
              <a:rPr lang="ru-RU" sz="1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0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край</a:t>
            </a: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– с затылочной костью. На нижний край теменной кости в виде черепицы накладывается чешуя височной кости, поэтому он называется </a:t>
            </a:r>
            <a:r>
              <a:rPr lang="ru-RU" sz="20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чешуйчатым</a:t>
            </a:r>
            <a:r>
              <a:rPr lang="ru-RU" sz="20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endParaRPr lang="ru-RU" sz="14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 descr="Изображение выглядит как текст, диаграмма, снимок экрана, карта&#10;&#10;Автоматически созданное описание">
            <a:extLst>
              <a:ext uri="{FF2B5EF4-FFF2-40B4-BE49-F238E27FC236}">
                <a16:creationId xmlns:a16="http://schemas.microsoft.com/office/drawing/2014/main" id="{3CBBF7C8-568A-413F-AA86-E591694DD83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2985" y="413405"/>
            <a:ext cx="6242304" cy="46756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340052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A78BA8AD-80BD-C8EF-D004-2A277043983D}"/>
              </a:ext>
            </a:extLst>
          </p:cNvPr>
          <p:cNvSpPr txBox="1"/>
          <p:nvPr/>
        </p:nvSpPr>
        <p:spPr>
          <a:xfrm>
            <a:off x="220577" y="313038"/>
            <a:ext cx="3773906" cy="570278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30000"/>
              </a:lnSpc>
              <a:spcAft>
                <a:spcPts val="1000"/>
              </a:spcAft>
            </a:pPr>
            <a:r>
              <a:rPr lang="ru-RU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Передневерхний</a:t>
            </a:r>
            <a:r>
              <a:rPr lang="ru-RU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угол теменной кости называется </a:t>
            </a:r>
            <a:r>
              <a:rPr lang="ru-RU" sz="24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лобным</a:t>
            </a:r>
            <a:r>
              <a:rPr lang="ru-RU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передненижний – </a:t>
            </a:r>
            <a:r>
              <a:rPr lang="ru-RU" sz="24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клиновидным</a:t>
            </a:r>
            <a:r>
              <a:rPr lang="ru-RU" sz="2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ru-RU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задневерхний</a:t>
            </a:r>
            <a:r>
              <a:rPr lang="ru-RU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– </a:t>
            </a:r>
            <a:r>
              <a:rPr lang="ru-RU" sz="24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затылочным,</a:t>
            </a:r>
            <a:r>
              <a:rPr lang="ru-RU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задненижний – </a:t>
            </a:r>
            <a:r>
              <a:rPr lang="ru-RU" sz="24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сосцевидным</a:t>
            </a:r>
            <a:r>
              <a:rPr lang="ru-RU" sz="2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r>
              <a:rPr lang="ru-RU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ru-RU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30000"/>
              </a:lnSpc>
              <a:spcAft>
                <a:spcPts val="1000"/>
              </a:spcAft>
            </a:pPr>
            <a:r>
              <a:rPr lang="ru-RU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Вдоль сагиттального края по внутренней поверхности проходит </a:t>
            </a:r>
            <a:r>
              <a:rPr lang="ru-RU" sz="20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сагиттальная борозда</a:t>
            </a:r>
            <a:r>
              <a:rPr lang="ru-RU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На внутренней поверхности сосцевидного угла находится </a:t>
            </a:r>
            <a:r>
              <a:rPr lang="ru-RU" sz="20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борозда сигмовидного синуса</a:t>
            </a: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ru-RU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7" name="Рисунок 6" descr="Изображение выглядит как зарисовка&#10;&#10;Автоматически созданное описание">
            <a:extLst>
              <a:ext uri="{FF2B5EF4-FFF2-40B4-BE49-F238E27FC236}">
                <a16:creationId xmlns:a16="http://schemas.microsoft.com/office/drawing/2014/main" id="{5EA508C5-F125-C44A-212F-B2896D75646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1652" y="389021"/>
            <a:ext cx="6096000" cy="54382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007173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DF6D9207-26BD-AAC4-215B-56A5297D972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210" y="381321"/>
            <a:ext cx="7031415" cy="5999426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4CDD89C7-9FB2-B31E-D534-1BCC0F1B5324}"/>
              </a:ext>
            </a:extLst>
          </p:cNvPr>
          <p:cNvSpPr txBox="1"/>
          <p:nvPr/>
        </p:nvSpPr>
        <p:spPr>
          <a:xfrm>
            <a:off x="7944853" y="589548"/>
            <a:ext cx="3785937" cy="43829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30000"/>
              </a:lnSpc>
              <a:spcAft>
                <a:spcPts val="1000"/>
              </a:spcAft>
            </a:pPr>
            <a:r>
              <a:rPr lang="ru-RU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Височная кость (</a:t>
            </a:r>
            <a:r>
              <a:rPr lang="en-US" sz="1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os</a:t>
            </a:r>
            <a:r>
              <a:rPr lang="en-US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temporale</a:t>
            </a:r>
            <a:r>
              <a:rPr lang="ru-RU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парная, участвует в образовании основания черепа и боковых участков свода черепа, является вместилищем для органа слуха и равновесия, в ее каналах проходят сосуды и нервы. Соединяется с клиновидной, затылочной и теменной костями. Состоит из трех частей: </a:t>
            </a:r>
            <a:r>
              <a:rPr lang="ru-RU" sz="1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пирамиды (каменистой части), барабанной и чешуйчатой части</a:t>
            </a: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endParaRPr lang="ru-RU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4255121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2A15A27A-9626-E0A9-9CB1-A81C9B2FC45E}"/>
              </a:ext>
            </a:extLst>
          </p:cNvPr>
          <p:cNvSpPr txBox="1"/>
          <p:nvPr/>
        </p:nvSpPr>
        <p:spPr>
          <a:xfrm>
            <a:off x="2999875" y="138417"/>
            <a:ext cx="6096000" cy="11650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30000"/>
              </a:lnSpc>
              <a:spcAft>
                <a:spcPts val="1000"/>
              </a:spcAft>
            </a:pPr>
            <a:r>
              <a:rPr lang="ru-RU" sz="2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ЛИЦЕВОЙ ЧЕРЕП. СОЕДИНЕНИЕ КОСТЕЙ ЧЕРЕПА.</a:t>
            </a:r>
            <a:endParaRPr lang="ru-RU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 descr="Изображение выглядит как череп, кость, челюсть, млекопитающее&#10;&#10;Автоматически созданное описание">
            <a:extLst>
              <a:ext uri="{FF2B5EF4-FFF2-40B4-BE49-F238E27FC236}">
                <a16:creationId xmlns:a16="http://schemas.microsoft.com/office/drawing/2014/main" id="{DD7FE866-4A83-4F2B-7B72-D902F838D72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6032" y="1640304"/>
            <a:ext cx="9336506" cy="50104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978245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32E7BA77-9326-4A9A-268D-F1121C090831}"/>
              </a:ext>
            </a:extLst>
          </p:cNvPr>
          <p:cNvSpPr txBox="1"/>
          <p:nvPr/>
        </p:nvSpPr>
        <p:spPr>
          <a:xfrm>
            <a:off x="352925" y="500214"/>
            <a:ext cx="5939591" cy="35985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lvl="0" indent="-342900" algn="just">
              <a:lnSpc>
                <a:spcPct val="130000"/>
              </a:lnSpc>
              <a:buFont typeface="+mj-lt"/>
              <a:buAutoNum type="arabicPeriod"/>
            </a:pPr>
            <a:r>
              <a:rPr lang="ru-RU" sz="3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Кости лицевого черепа.</a:t>
            </a:r>
            <a:endParaRPr lang="ru-RU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30000"/>
              </a:lnSpc>
              <a:buFont typeface="+mj-lt"/>
              <a:buAutoNum type="arabicPeriod"/>
            </a:pPr>
            <a:r>
              <a:rPr lang="ru-RU" sz="3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Соединение костей черепа.</a:t>
            </a:r>
            <a:endParaRPr lang="ru-RU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30000"/>
              </a:lnSpc>
              <a:buFont typeface="+mj-lt"/>
              <a:buAutoNum type="arabicPeriod"/>
            </a:pPr>
            <a:r>
              <a:rPr lang="ru-RU" sz="3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Череп как целое.</a:t>
            </a:r>
            <a:endParaRPr lang="ru-RU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30000"/>
              </a:lnSpc>
              <a:spcAft>
                <a:spcPts val="1000"/>
              </a:spcAft>
              <a:buFont typeface="+mj-lt"/>
              <a:buAutoNum type="arabicPeriod"/>
            </a:pPr>
            <a:r>
              <a:rPr lang="ru-RU" sz="3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Возрастные особенности черепа.</a:t>
            </a:r>
            <a:endParaRPr lang="ru-RU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7" name="Рисунок 6" descr="Изображение выглядит как череп, кость, млекопитающее, текст&#10;&#10;Автоматически созданное описание">
            <a:extLst>
              <a:ext uri="{FF2B5EF4-FFF2-40B4-BE49-F238E27FC236}">
                <a16:creationId xmlns:a16="http://schemas.microsoft.com/office/drawing/2014/main" id="{FB18F5C6-2A6D-0C56-6EF4-8EACF21A49C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94358" y="300790"/>
            <a:ext cx="5117432" cy="53656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456217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Изображение выглядит как текст, череп, кость&#10;&#10;Автоматически созданное описание">
            <a:extLst>
              <a:ext uri="{FF2B5EF4-FFF2-40B4-BE49-F238E27FC236}">
                <a16:creationId xmlns:a16="http://schemas.microsoft.com/office/drawing/2014/main" id="{7D1C8F25-82FD-B632-862D-8CBCAE73DEE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6296" y="264694"/>
            <a:ext cx="6417803" cy="6168189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32ED433C-4234-8C8F-1920-42B5DD8E21BD}"/>
              </a:ext>
            </a:extLst>
          </p:cNvPr>
          <p:cNvSpPr txBox="1"/>
          <p:nvPr/>
        </p:nvSpPr>
        <p:spPr>
          <a:xfrm>
            <a:off x="372978" y="657726"/>
            <a:ext cx="4732422" cy="525977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30000"/>
              </a:lnSpc>
              <a:spcAft>
                <a:spcPts val="1000"/>
              </a:spcAft>
            </a:pPr>
            <a:r>
              <a:rPr lang="ru-RU" sz="20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Лицевой череп</a:t>
            </a:r>
            <a:r>
              <a:rPr lang="ru-RU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располагается под мозговым черепом. Он представляет собой костную основу лица и начальных отделов пищеварительных и дыхательных путей. К костям лицевого черепа прикрепляются </a:t>
            </a:r>
            <a:r>
              <a:rPr lang="ru-RU" sz="20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мимические и жевательные мышцы. </a:t>
            </a:r>
            <a:r>
              <a:rPr lang="ru-RU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 состав лицевого черепа входит </a:t>
            </a:r>
            <a:r>
              <a:rPr lang="ru-RU" sz="20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15 костей</a:t>
            </a:r>
            <a:r>
              <a:rPr lang="ru-RU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из которых </a:t>
            </a:r>
            <a:r>
              <a:rPr lang="ru-RU" sz="20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6 парных</a:t>
            </a:r>
            <a:r>
              <a:rPr lang="ru-RU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ru-RU" sz="20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верхняя челюсть</a:t>
            </a:r>
            <a:r>
              <a:rPr lang="ru-RU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ru-RU" sz="20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скуловая, носовая, слезная, небная, нижняя носовая раковина </a:t>
            </a:r>
            <a:r>
              <a:rPr lang="ru-RU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 </a:t>
            </a:r>
            <a:r>
              <a:rPr lang="ru-RU" sz="20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3 непарные</a:t>
            </a:r>
            <a:r>
              <a:rPr lang="ru-RU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ru-RU" sz="20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нижняя челюсть, сошник и подъязычная кость.</a:t>
            </a:r>
            <a:endParaRPr lang="ru-RU" sz="1600" i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2291882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29019A49-936E-0893-C356-4BEABE37C2E2}"/>
              </a:ext>
            </a:extLst>
          </p:cNvPr>
          <p:cNvSpPr txBox="1"/>
          <p:nvPr/>
        </p:nvSpPr>
        <p:spPr>
          <a:xfrm>
            <a:off x="441159" y="565029"/>
            <a:ext cx="3717758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0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Верхняя челюсть (</a:t>
            </a:r>
            <a:r>
              <a:rPr lang="en-US" sz="20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maxilla</a:t>
            </a:r>
            <a:r>
              <a:rPr lang="ru-RU" sz="20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)</a:t>
            </a:r>
            <a:r>
              <a:rPr lang="ru-RU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участвует в образовании стенок полости носа, рта и глазницы. Состоит из </a:t>
            </a:r>
            <a:r>
              <a:rPr lang="ru-RU" sz="20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тела</a:t>
            </a:r>
            <a:r>
              <a:rPr lang="ru-RU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и </a:t>
            </a:r>
            <a:r>
              <a:rPr lang="ru-RU" sz="20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четырех отростков: лобного, скулового</a:t>
            </a:r>
            <a:r>
              <a:rPr lang="ru-RU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ru-RU" sz="20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небного и альвеолярного</a:t>
            </a: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. </a:t>
            </a:r>
            <a:endParaRPr lang="ru-RU" dirty="0"/>
          </a:p>
        </p:txBody>
      </p:sp>
      <p:pic>
        <p:nvPicPr>
          <p:cNvPr id="5" name="Рисунок 4" descr="Изображение выглядит как зарисовка, текст, рисунок, скелет&#10;&#10;Автоматически созданное описание">
            <a:extLst>
              <a:ext uri="{FF2B5EF4-FFF2-40B4-BE49-F238E27FC236}">
                <a16:creationId xmlns:a16="http://schemas.microsoft.com/office/drawing/2014/main" id="{D4D4028D-9EA6-693F-5656-98F6C9A7BCF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27295" y="417094"/>
            <a:ext cx="5983705" cy="57708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81758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5248E75D-19C0-F772-A5D5-2FEDC2BCA1CB}"/>
              </a:ext>
            </a:extLst>
          </p:cNvPr>
          <p:cNvSpPr txBox="1"/>
          <p:nvPr/>
        </p:nvSpPr>
        <p:spPr>
          <a:xfrm>
            <a:off x="348915" y="709862"/>
            <a:ext cx="3886201" cy="526297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. </a:t>
            </a:r>
            <a:r>
              <a:rPr lang="ru-RU" sz="2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Скелет головы</a:t>
            </a:r>
            <a:r>
              <a:rPr lang="ru-RU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называется </a:t>
            </a:r>
            <a:r>
              <a:rPr lang="ru-RU" sz="2400" b="1" i="1" dirty="0">
                <a:solidFill>
                  <a:schemeClr val="accent2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черепом (</a:t>
            </a:r>
            <a:r>
              <a:rPr lang="ru-RU" sz="2400" b="1" i="1" dirty="0" err="1">
                <a:solidFill>
                  <a:schemeClr val="accent2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cranium</a:t>
            </a:r>
            <a:r>
              <a:rPr lang="ru-RU" sz="2400" b="1" i="1" dirty="0">
                <a:solidFill>
                  <a:schemeClr val="accent2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)</a:t>
            </a:r>
            <a:r>
              <a:rPr lang="ru-RU" sz="2400" b="1" dirty="0">
                <a:solidFill>
                  <a:schemeClr val="accent2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. </a:t>
            </a:r>
            <a:r>
              <a:rPr lang="ru-RU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Он представляет собой комплекс костей, прочно соединенных швами, служащий опорой и защитой некоторым органам. В полостях черепа расположены головной мозг, органы зрения, слуха, равновесия, обоняния, вкуса и начальные отделы пищеварительной и дыхательной систем. </a:t>
            </a:r>
            <a:endParaRPr lang="ru-RU" dirty="0"/>
          </a:p>
        </p:txBody>
      </p:sp>
      <p:pic>
        <p:nvPicPr>
          <p:cNvPr id="5" name="Рисунок 4" descr="Изображение выглядит как череп, кость, челюсть, млекопитающее&#10;&#10;Автоматически созданное описание">
            <a:extLst>
              <a:ext uri="{FF2B5EF4-FFF2-40B4-BE49-F238E27FC236}">
                <a16:creationId xmlns:a16="http://schemas.microsoft.com/office/drawing/2014/main" id="{EE7517A1-6957-E4C1-7CA6-3F146611ECB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0390" y="573505"/>
            <a:ext cx="7206916" cy="60037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879728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5FEC4F5B-F47C-12B1-EB40-09EC4E841AC7}"/>
              </a:ext>
            </a:extLst>
          </p:cNvPr>
          <p:cNvSpPr txBox="1"/>
          <p:nvPr/>
        </p:nvSpPr>
        <p:spPr>
          <a:xfrm>
            <a:off x="336882" y="592558"/>
            <a:ext cx="3922297" cy="40934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На теле верхней челюсти различают </a:t>
            </a:r>
            <a:r>
              <a:rPr lang="ru-RU" sz="20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четыре поверхности: глазничную</a:t>
            </a:r>
            <a:r>
              <a:rPr lang="ru-RU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ru-RU" sz="20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переднюю, подвисочную и носовую</a:t>
            </a:r>
            <a:r>
              <a:rPr lang="ru-RU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. По </a:t>
            </a:r>
            <a:r>
              <a:rPr lang="ru-RU" sz="20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глазничной поверхности</a:t>
            </a:r>
            <a:r>
              <a:rPr lang="ru-RU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проходит </a:t>
            </a:r>
            <a:r>
              <a:rPr lang="ru-RU" sz="20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подглазничная борозда</a:t>
            </a:r>
            <a:r>
              <a:rPr lang="ru-RU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, переходящая в </a:t>
            </a:r>
            <a:r>
              <a:rPr lang="ru-RU" sz="20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подглазничный канал</a:t>
            </a:r>
            <a:r>
              <a:rPr lang="ru-RU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, который заканчивается на передней поверхности </a:t>
            </a:r>
            <a:r>
              <a:rPr lang="ru-RU" sz="20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подглазничным отверстием</a:t>
            </a:r>
            <a:r>
              <a:rPr lang="ru-RU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. На </a:t>
            </a:r>
            <a:r>
              <a:rPr lang="ru-RU" sz="20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передней поверхности</a:t>
            </a:r>
            <a:r>
              <a:rPr lang="ru-RU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тела имеется небольшое углубление – </a:t>
            </a:r>
            <a:r>
              <a:rPr lang="ru-RU" sz="20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клыковая ямка</a:t>
            </a:r>
            <a:r>
              <a:rPr lang="ru-RU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. </a:t>
            </a:r>
            <a:endParaRPr lang="ru-RU" sz="2000" dirty="0"/>
          </a:p>
        </p:txBody>
      </p:sp>
      <p:pic>
        <p:nvPicPr>
          <p:cNvPr id="5" name="Рисунок 4" descr="Изображение выглядит как зарисовка, текст, рисунок, скелет&#10;&#10;Автоматически созданное описание">
            <a:extLst>
              <a:ext uri="{FF2B5EF4-FFF2-40B4-BE49-F238E27FC236}">
                <a16:creationId xmlns:a16="http://schemas.microsoft.com/office/drawing/2014/main" id="{E13C7292-6577-EA0B-B0B3-6B6D792362C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1180" y="360848"/>
            <a:ext cx="6882064" cy="62325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937923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Изображение выглядит как искусство, зарисовка, рисунок, дизайн&#10;&#10;Автоматически созданное описание">
            <a:extLst>
              <a:ext uri="{FF2B5EF4-FFF2-40B4-BE49-F238E27FC236}">
                <a16:creationId xmlns:a16="http://schemas.microsoft.com/office/drawing/2014/main" id="{BB68E788-BA83-0AE5-EE6B-DDD97CFF275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7428" y="512425"/>
            <a:ext cx="6242304" cy="4675632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73B8CF8C-DBD2-61DF-A146-23B4B1097255}"/>
              </a:ext>
            </a:extLst>
          </p:cNvPr>
          <p:cNvSpPr txBox="1"/>
          <p:nvPr/>
        </p:nvSpPr>
        <p:spPr>
          <a:xfrm>
            <a:off x="429127" y="216737"/>
            <a:ext cx="4501033" cy="362903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30000"/>
              </a:lnSpc>
              <a:spcAft>
                <a:spcPts val="1000"/>
              </a:spcAft>
            </a:pP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 </a:t>
            </a:r>
            <a:r>
              <a:rPr lang="ru-RU" sz="1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подвисочной поверхности</a:t>
            </a: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видны </a:t>
            </a:r>
            <a:r>
              <a:rPr lang="ru-RU" sz="1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бугор верхней челюсти</a:t>
            </a: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и </a:t>
            </a:r>
            <a:r>
              <a:rPr lang="ru-RU" sz="1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альвеолярные отверстия</a:t>
            </a: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через которые к задним верхним зубам подходят сосуды и нервы. </a:t>
            </a:r>
            <a:r>
              <a:rPr lang="ru-RU" sz="1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Лобный и скуловой отростки</a:t>
            </a: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соединяются с одноименными костями. </a:t>
            </a:r>
            <a:r>
              <a:rPr lang="ru-RU" sz="1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Небный отросток</a:t>
            </a: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участвует в образовании твердого неба. </a:t>
            </a:r>
            <a:r>
              <a:rPr lang="ru-RU" sz="1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Альвеолярный отросток</a:t>
            </a: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на свободном нижнем крае содержит зубные альвеолы – ямки для восьми зубов.</a:t>
            </a:r>
            <a:endParaRPr lang="ru-RU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8241685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8B849777-4201-5F3E-2EDA-22464EB4E476}"/>
              </a:ext>
            </a:extLst>
          </p:cNvPr>
          <p:cNvSpPr txBox="1"/>
          <p:nvPr/>
        </p:nvSpPr>
        <p:spPr>
          <a:xfrm>
            <a:off x="268705" y="61573"/>
            <a:ext cx="953703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Нижняя челюсть (</a:t>
            </a:r>
            <a:r>
              <a:rPr lang="en-US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mandibula</a:t>
            </a:r>
            <a:r>
              <a:rPr lang="ru-RU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)</a:t>
            </a: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единственная подвижная кость черепа. Развивается из двух половин, которые срастаются на первом году жизни ребенка. Состоит из </a:t>
            </a:r>
            <a:r>
              <a:rPr lang="ru-RU" sz="18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тела</a:t>
            </a:r>
            <a:r>
              <a:rPr lang="ru-RU" sz="1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и </a:t>
            </a:r>
            <a:r>
              <a:rPr lang="ru-RU" sz="18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двух ветвей</a:t>
            </a: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.</a:t>
            </a:r>
            <a:endParaRPr lang="ru-RU" dirty="0"/>
          </a:p>
        </p:txBody>
      </p:sp>
      <p:pic>
        <p:nvPicPr>
          <p:cNvPr id="7" name="Рисунок 6" descr="Изображение выглядит как текст, мультфильм, обувь&#10;&#10;Автоматически созданное описание">
            <a:extLst>
              <a:ext uri="{FF2B5EF4-FFF2-40B4-BE49-F238E27FC236}">
                <a16:creationId xmlns:a16="http://schemas.microsoft.com/office/drawing/2014/main" id="{17BEFBA5-351A-A817-3782-F4F0248EC41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652" y="994609"/>
            <a:ext cx="6645443" cy="5309938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31DE6A4E-59B5-685B-E8E5-5A631D3FC47F}"/>
              </a:ext>
            </a:extLst>
          </p:cNvPr>
          <p:cNvSpPr txBox="1"/>
          <p:nvPr/>
        </p:nvSpPr>
        <p:spPr>
          <a:xfrm>
            <a:off x="7804485" y="1968714"/>
            <a:ext cx="4098757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На </a:t>
            </a:r>
            <a:r>
              <a:rPr lang="ru-RU" sz="18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наружной поверхности</a:t>
            </a:r>
            <a:r>
              <a:rPr lang="ru-RU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тела </a:t>
            </a: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выступает посередине </a:t>
            </a:r>
            <a:r>
              <a:rPr lang="ru-RU" sz="18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подбородочный выступ</a:t>
            </a:r>
            <a:r>
              <a:rPr lang="ru-RU" sz="1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с хорошо заметными </a:t>
            </a:r>
            <a:r>
              <a:rPr lang="ru-RU" sz="18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подбородочными бугорками</a:t>
            </a:r>
            <a:r>
              <a:rPr lang="ru-RU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.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24589830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Изображение выглядит как Зуб&#10;&#10;Автоматически созданное описание">
            <a:extLst>
              <a:ext uri="{FF2B5EF4-FFF2-40B4-BE49-F238E27FC236}">
                <a16:creationId xmlns:a16="http://schemas.microsoft.com/office/drawing/2014/main" id="{E83D6363-8995-FCFA-5AAD-2E1D9ACEF47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810" y="164433"/>
            <a:ext cx="5658409" cy="4178968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9C1621AC-F67F-9457-4402-CC76AC9E27D5}"/>
              </a:ext>
            </a:extLst>
          </p:cNvPr>
          <p:cNvSpPr txBox="1"/>
          <p:nvPr/>
        </p:nvSpPr>
        <p:spPr>
          <a:xfrm>
            <a:off x="6280484" y="91788"/>
            <a:ext cx="5731043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На </a:t>
            </a:r>
            <a:r>
              <a:rPr lang="ru-RU" sz="1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верхнем крае</a:t>
            </a: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, называемом </a:t>
            </a:r>
            <a:r>
              <a:rPr lang="ru-RU" sz="1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альвеолярной дугой</a:t>
            </a: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, расположены зубные альвеолы для 16 зубов, разделенные </a:t>
            </a:r>
            <a:r>
              <a:rPr lang="ru-RU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межальвеолярными</a:t>
            </a: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перегородками. </a:t>
            </a:r>
            <a:endParaRPr lang="ru-RU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2DD8CC6-4E7A-6991-B643-6E89BEC69A2E}"/>
              </a:ext>
            </a:extLst>
          </p:cNvPr>
          <p:cNvSpPr txBox="1"/>
          <p:nvPr/>
        </p:nvSpPr>
        <p:spPr>
          <a:xfrm>
            <a:off x="6328611" y="1832065"/>
            <a:ext cx="5450306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От задних концов тела поднимаются вверх </a:t>
            </a:r>
            <a:r>
              <a:rPr lang="ru-RU" sz="1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ветви нижней</a:t>
            </a: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1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челюсти</a:t>
            </a: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. Место перехода тела в ветвь называется </a:t>
            </a:r>
            <a:r>
              <a:rPr lang="ru-RU" sz="1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углом нижней челюсти</a:t>
            </a: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. Верхний конец ветви раздвоен. </a:t>
            </a:r>
            <a:endParaRPr lang="ru-RU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D2A6A81-B7CC-EC17-FE36-39AF745870D9}"/>
              </a:ext>
            </a:extLst>
          </p:cNvPr>
          <p:cNvSpPr txBox="1"/>
          <p:nvPr/>
        </p:nvSpPr>
        <p:spPr>
          <a:xfrm>
            <a:off x="6280484" y="3108846"/>
            <a:ext cx="5253790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Кпереди от </a:t>
            </a:r>
            <a:r>
              <a:rPr lang="ru-RU" sz="1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вырезки </a:t>
            </a: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расположен </a:t>
            </a:r>
            <a:r>
              <a:rPr lang="ru-RU" sz="1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венечный отросток</a:t>
            </a: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, позади нее – </a:t>
            </a:r>
            <a:r>
              <a:rPr lang="ru-RU" sz="18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мыщелковый</a:t>
            </a:r>
            <a:r>
              <a:rPr lang="ru-RU" sz="1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отросток</a:t>
            </a: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, который участвует в образовании височно-нижнечелюстного сустава. </a:t>
            </a:r>
            <a:endParaRPr lang="ru-RU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4CCC5864-2A04-1DDF-87F4-F983342EE29F}"/>
              </a:ext>
            </a:extLst>
          </p:cNvPr>
          <p:cNvSpPr txBox="1"/>
          <p:nvPr/>
        </p:nvSpPr>
        <p:spPr>
          <a:xfrm>
            <a:off x="6280484" y="1045403"/>
            <a:ext cx="532196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Нижний край</a:t>
            </a: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массивный, называется </a:t>
            </a:r>
            <a:r>
              <a:rPr lang="ru-RU" sz="1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основанием нижней челюсти.</a:t>
            </a: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2300154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Изображение выглядит как текст, стяжка, ноги&#10;&#10;Автоматически созданное описание">
            <a:extLst>
              <a:ext uri="{FF2B5EF4-FFF2-40B4-BE49-F238E27FC236}">
                <a16:creationId xmlns:a16="http://schemas.microsoft.com/office/drawing/2014/main" id="{4CB0F0CE-BAC5-3D09-2C39-3991EE5A06D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515" y="248651"/>
            <a:ext cx="7624012" cy="5133475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E2D86AA6-CA3C-5790-D82C-2CBB0EA24ED4}"/>
              </a:ext>
            </a:extLst>
          </p:cNvPr>
          <p:cNvSpPr txBox="1"/>
          <p:nvPr/>
        </p:nvSpPr>
        <p:spPr>
          <a:xfrm>
            <a:off x="8077199" y="933997"/>
            <a:ext cx="3890211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На </a:t>
            </a:r>
            <a:r>
              <a:rPr lang="ru-RU" sz="1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внутренней поверхности</a:t>
            </a: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посередине выступает </a:t>
            </a:r>
            <a:r>
              <a:rPr lang="ru-RU" sz="1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подбородочная ость</a:t>
            </a: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ru-RU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латеральнее</a:t>
            </a: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ее расположена </a:t>
            </a:r>
            <a:r>
              <a:rPr lang="ru-RU" sz="1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подъязычная ямка</a:t>
            </a: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. </a:t>
            </a:r>
            <a:endParaRPr lang="ru-RU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07E0075-3F6D-28A1-6F93-A08DADB50355}"/>
              </a:ext>
            </a:extLst>
          </p:cNvPr>
          <p:cNvSpPr txBox="1"/>
          <p:nvPr/>
        </p:nvSpPr>
        <p:spPr>
          <a:xfrm>
            <a:off x="8077199" y="3285417"/>
            <a:ext cx="3854116" cy="294253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30000"/>
              </a:lnSpc>
              <a:spcAft>
                <a:spcPts val="1000"/>
              </a:spcAft>
            </a:pP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 внутренней поверхности каждой ветви имеется </a:t>
            </a:r>
            <a:r>
              <a:rPr lang="ru-RU" sz="1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нижнечелюстное отверстие</a:t>
            </a: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ведущее в одноименный канал тела кости, который открывается на наружной поверхности </a:t>
            </a:r>
            <a:r>
              <a:rPr lang="ru-RU" sz="1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подбородочным отверстием</a:t>
            </a: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(в нем проходит нижний альвеолярный нерв, артерия и вена).</a:t>
            </a:r>
            <a:endParaRPr lang="ru-RU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07471601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59D507C4-08EA-5B3C-7164-92048FA2E024}"/>
              </a:ext>
            </a:extLst>
          </p:cNvPr>
          <p:cNvSpPr txBox="1"/>
          <p:nvPr/>
        </p:nvSpPr>
        <p:spPr>
          <a:xfrm>
            <a:off x="156411" y="147712"/>
            <a:ext cx="5807242" cy="249923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30000"/>
              </a:lnSpc>
              <a:spcAft>
                <a:spcPts val="1000"/>
              </a:spcAft>
            </a:pPr>
            <a:r>
              <a:rPr lang="ru-RU" sz="2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Скуловая кость </a:t>
            </a:r>
            <a:r>
              <a:rPr lang="ru-RU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</a:t>
            </a:r>
            <a:r>
              <a:rPr lang="en-US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os</a:t>
            </a:r>
            <a:r>
              <a:rPr lang="en-US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zygomaticum</a:t>
            </a:r>
            <a:r>
              <a:rPr lang="ru-RU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  <a:r>
              <a:rPr lang="ru-RU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парная, своими размерами определяет ширину и форму лица. Имеет </a:t>
            </a:r>
            <a:r>
              <a:rPr lang="ru-RU" sz="20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височный и лобный отростки</a:t>
            </a:r>
            <a:r>
              <a:rPr lang="ru-RU" sz="20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ru-RU" sz="20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латеральную</a:t>
            </a:r>
            <a:r>
              <a:rPr lang="ru-RU" sz="20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ru-RU" sz="20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височную и глазничную поверхности</a:t>
            </a:r>
            <a:r>
              <a:rPr lang="ru-RU" sz="20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r>
              <a:rPr lang="ru-RU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Вместе со скуловым отростком височной кости участвует в образовании скуловой дуги.</a:t>
            </a:r>
            <a:endParaRPr lang="ru-RU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1" name="Рисунок 10" descr="Изображение выглядит как череп, кость, текст&#10;&#10;Автоматически созданное описание">
            <a:extLst>
              <a:ext uri="{FF2B5EF4-FFF2-40B4-BE49-F238E27FC236}">
                <a16:creationId xmlns:a16="http://schemas.microsoft.com/office/drawing/2014/main" id="{E9BE25A9-58D6-92CA-FB2B-A3D5D0D9290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93833" y="115628"/>
            <a:ext cx="5398167" cy="4552625"/>
          </a:xfrm>
          <a:prstGeom prst="rect">
            <a:avLst/>
          </a:prstGeom>
        </p:spPr>
      </p:pic>
      <p:pic>
        <p:nvPicPr>
          <p:cNvPr id="13" name="Рисунок 12" descr="Изображение выглядит как карта, диаграмма, текст&#10;&#10;Автоматически созданное описание">
            <a:extLst>
              <a:ext uri="{FF2B5EF4-FFF2-40B4-BE49-F238E27FC236}">
                <a16:creationId xmlns:a16="http://schemas.microsoft.com/office/drawing/2014/main" id="{8B3365CA-8CD3-4872-DADA-1481B7DC7E9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622" y="2570747"/>
            <a:ext cx="7475620" cy="4171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4416444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C142E83D-C7BC-C81B-2058-E624FDCB1E2B}"/>
              </a:ext>
            </a:extLst>
          </p:cNvPr>
          <p:cNvSpPr txBox="1"/>
          <p:nvPr/>
        </p:nvSpPr>
        <p:spPr>
          <a:xfrm>
            <a:off x="144378" y="99159"/>
            <a:ext cx="6096000" cy="16221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30000"/>
              </a:lnSpc>
              <a:spcAft>
                <a:spcPts val="1000"/>
              </a:spcAft>
            </a:pPr>
            <a:r>
              <a:rPr lang="ru-RU" sz="2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Носовая кость </a:t>
            </a:r>
            <a:r>
              <a:rPr lang="ru-RU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</a:t>
            </a:r>
            <a:r>
              <a:rPr lang="en-US" sz="1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os</a:t>
            </a:r>
            <a:r>
              <a:rPr lang="en-US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nasale</a:t>
            </a:r>
            <a:r>
              <a:rPr lang="ru-RU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парная, примыкает к лобной кости и лобному отростку верхней челюсти, участвует в образовании спинки носа вместе с костью противоположной стороны. </a:t>
            </a:r>
            <a:endParaRPr lang="ru-RU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7" name="Рисунок 6" descr="Изображение выглядит как череп, кость, зарисовка, иллюстрация&#10;&#10;Автоматически созданное описание">
            <a:extLst>
              <a:ext uri="{FF2B5EF4-FFF2-40B4-BE49-F238E27FC236}">
                <a16:creationId xmlns:a16="http://schemas.microsoft.com/office/drawing/2014/main" id="{539B2E9F-394C-EECB-4114-0B7B486F54B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9189" y="192506"/>
            <a:ext cx="5594686" cy="4676273"/>
          </a:xfrm>
          <a:prstGeom prst="rect">
            <a:avLst/>
          </a:prstGeom>
        </p:spPr>
      </p:pic>
      <p:pic>
        <p:nvPicPr>
          <p:cNvPr id="11" name="Рисунок 10" descr="Изображение выглядит как текст&#10;&#10;Автоматически созданное описание">
            <a:extLst>
              <a:ext uri="{FF2B5EF4-FFF2-40B4-BE49-F238E27FC236}">
                <a16:creationId xmlns:a16="http://schemas.microsoft.com/office/drawing/2014/main" id="{78B06CE0-0D2E-8FA6-30E5-50D6F157888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445" y="1777638"/>
            <a:ext cx="5781817" cy="44346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812212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5960F05F-9D40-3505-C537-B6F1AE55CD0D}"/>
              </a:ext>
            </a:extLst>
          </p:cNvPr>
          <p:cNvSpPr txBox="1"/>
          <p:nvPr/>
        </p:nvSpPr>
        <p:spPr>
          <a:xfrm>
            <a:off x="276726" y="196025"/>
            <a:ext cx="5410200" cy="202228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30000"/>
              </a:lnSpc>
              <a:spcAft>
                <a:spcPts val="1000"/>
              </a:spcAft>
            </a:pPr>
            <a:r>
              <a:rPr lang="ru-RU" sz="2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Слезная кость </a:t>
            </a:r>
            <a:r>
              <a:rPr lang="ru-RU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</a:t>
            </a:r>
            <a:r>
              <a:rPr lang="en-US" sz="1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os</a:t>
            </a:r>
            <a:r>
              <a:rPr lang="en-US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lacrimale</a:t>
            </a:r>
            <a:r>
              <a:rPr lang="ru-RU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парная, маленькая, расположена на медиальной стенке глазницы. Имеет </a:t>
            </a:r>
            <a:r>
              <a:rPr lang="ru-RU" sz="20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слезную борозду и гребень</a:t>
            </a:r>
            <a:r>
              <a:rPr lang="ru-RU" sz="1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Участвует в образовании носослезного канала и ямки слезного мешка.</a:t>
            </a:r>
            <a:endParaRPr lang="ru-RU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 descr="Изображение выглядит как череп, текст, кость&#10;&#10;Автоматически созданное описание">
            <a:extLst>
              <a:ext uri="{FF2B5EF4-FFF2-40B4-BE49-F238E27FC236}">
                <a16:creationId xmlns:a16="http://schemas.microsoft.com/office/drawing/2014/main" id="{78799AC1-954A-30E7-AD76-D4FAC331E52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8664" y="397042"/>
            <a:ext cx="5691900" cy="5911195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68FE9687-D41A-16B7-3C55-BB7F6ACC648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2610" y="2398297"/>
            <a:ext cx="4099881" cy="36736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1308263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30DB3C6A-5FA6-0DF5-2C51-3A97563C830B}"/>
              </a:ext>
            </a:extLst>
          </p:cNvPr>
          <p:cNvSpPr txBox="1"/>
          <p:nvPr/>
        </p:nvSpPr>
        <p:spPr>
          <a:xfrm>
            <a:off x="343400" y="87981"/>
            <a:ext cx="5884947" cy="19822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30000"/>
              </a:lnSpc>
              <a:spcAft>
                <a:spcPts val="1000"/>
              </a:spcAft>
            </a:pPr>
            <a:r>
              <a:rPr lang="ru-RU" sz="2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Небная кость </a:t>
            </a:r>
            <a:r>
              <a:rPr lang="ru-RU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</a:t>
            </a:r>
            <a:r>
              <a:rPr lang="en-US" sz="1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os</a:t>
            </a:r>
            <a:r>
              <a:rPr lang="en-US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palatinum</a:t>
            </a:r>
            <a:r>
              <a:rPr lang="ru-RU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парная, состоит из </a:t>
            </a:r>
            <a:r>
              <a:rPr lang="ru-RU" sz="1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двух пластинок</a:t>
            </a: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ru-RU" sz="1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горизонтальной и перпендикулярной (вертикальной).</a:t>
            </a: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Горизонтальная пластинка участвует в образовании твердого неба, а перпендикулярная – в образовании латеральной стенки полости носа.</a:t>
            </a:r>
            <a:endParaRPr lang="ru-RU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 descr="Изображение выглядит как текст, скелет&#10;&#10;Автоматически созданное описание">
            <a:extLst>
              <a:ext uri="{FF2B5EF4-FFF2-40B4-BE49-F238E27FC236}">
                <a16:creationId xmlns:a16="http://schemas.microsoft.com/office/drawing/2014/main" id="{FCEA2964-F34F-D685-C476-6C39C5EF6AD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11880" y="188495"/>
            <a:ext cx="5153526" cy="6278479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EA185C62-7E4D-751B-2F3A-E788F20E0CC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167" y="2229853"/>
            <a:ext cx="6160169" cy="43190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1471773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72532478-DB20-4C04-0D7E-96E5CE65A721}"/>
              </a:ext>
            </a:extLst>
          </p:cNvPr>
          <p:cNvSpPr txBox="1"/>
          <p:nvPr/>
        </p:nvSpPr>
        <p:spPr>
          <a:xfrm>
            <a:off x="64168" y="144725"/>
            <a:ext cx="6577262" cy="63362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30000"/>
              </a:lnSpc>
              <a:spcAft>
                <a:spcPts val="1000"/>
              </a:spcAft>
            </a:pP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Череп имеет </a:t>
            </a:r>
            <a:r>
              <a:rPr lang="ru-RU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возрастные особенности</a:t>
            </a: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Особенностями черепа новорожденного и ребенка грудного возраста являются:</a:t>
            </a:r>
            <a:endParaRPr lang="ru-RU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270510" algn="just">
              <a:lnSpc>
                <a:spcPct val="130000"/>
              </a:lnSpc>
              <a:spcAft>
                <a:spcPts val="1000"/>
              </a:spcAft>
            </a:pPr>
            <a:r>
              <a:rPr lang="ru-RU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1)</a:t>
            </a: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наличие родничков – остатков перепончатого черепа. Различают передний (лобный) родничок – зарастает на втором году жизни, задний (затылочный) родничок – зарастает к полутора-двум месяцам, парные боковые: клиновидный и сосцевидный роднички – зарастают на втором-третьем месяце жизни;</a:t>
            </a:r>
            <a:endParaRPr lang="ru-RU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270510" algn="just">
              <a:lnSpc>
                <a:spcPct val="130000"/>
              </a:lnSpc>
              <a:spcAft>
                <a:spcPts val="1000"/>
              </a:spcAft>
            </a:pPr>
            <a:r>
              <a:rPr lang="ru-RU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2) </a:t>
            </a: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отсутствие швов между костями свода черепа, только на третьем месяце жизни у костей начинается развитие зубцов, формирующих зубчатые швы;</a:t>
            </a:r>
            <a:endParaRPr lang="ru-RU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270510" algn="just">
              <a:lnSpc>
                <a:spcPct val="130000"/>
              </a:lnSpc>
              <a:spcAft>
                <a:spcPts val="1000"/>
              </a:spcAft>
            </a:pPr>
            <a:r>
              <a:rPr lang="ru-RU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3) </a:t>
            </a: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хорошо выражены бугры лобной и теменной костей, поэтому при рассматривании черепа сверху он кажется четырехугольным;</a:t>
            </a:r>
            <a:endParaRPr lang="ru-RU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270510" algn="just">
              <a:lnSpc>
                <a:spcPct val="130000"/>
              </a:lnSpc>
              <a:spcAft>
                <a:spcPts val="1000"/>
              </a:spcAft>
            </a:pPr>
            <a:r>
              <a:rPr lang="ru-RU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4)</a:t>
            </a: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отсутствие зубов, надбровных дуг, воздухоносных пазух, малая выраженность отростков.</a:t>
            </a:r>
            <a:endParaRPr lang="ru-RU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 descr="Изображение выглядит как текст, снимок экрана&#10;&#10;Автоматически созданное описание">
            <a:extLst>
              <a:ext uri="{FF2B5EF4-FFF2-40B4-BE49-F238E27FC236}">
                <a16:creationId xmlns:a16="http://schemas.microsoft.com/office/drawing/2014/main" id="{55983705-5C8F-DF31-F9D2-B519EEF2011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1958" y="355191"/>
            <a:ext cx="5217695" cy="59153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231795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C094567F-1EDA-3B3E-63D3-11F8C3E062AE}"/>
              </a:ext>
            </a:extLst>
          </p:cNvPr>
          <p:cNvSpPr txBox="1"/>
          <p:nvPr/>
        </p:nvSpPr>
        <p:spPr>
          <a:xfrm>
            <a:off x="112296" y="180472"/>
            <a:ext cx="11069052" cy="101188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30000"/>
              </a:lnSpc>
              <a:spcAft>
                <a:spcPts val="1000"/>
              </a:spcAft>
            </a:pPr>
            <a:r>
              <a:rPr lang="ru-RU" sz="2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 зависимости от положения и происхождения все кости черепа делят на кости мозгового черепа и кости лицевого черепа</a:t>
            </a:r>
            <a:r>
              <a:rPr lang="ru-RU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ru-RU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7" name="Рисунок 6" descr="Изображение выглядит как текст, мультфильм&#10;&#10;Автоматически созданное описание">
            <a:extLst>
              <a:ext uri="{FF2B5EF4-FFF2-40B4-BE49-F238E27FC236}">
                <a16:creationId xmlns:a16="http://schemas.microsoft.com/office/drawing/2014/main" id="{86D81CCD-009E-6CCD-4EB8-94C60FD61A4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5179" y="1251284"/>
            <a:ext cx="5438274" cy="5245768"/>
          </a:xfrm>
          <a:prstGeom prst="rect">
            <a:avLst/>
          </a:prstGeom>
        </p:spPr>
      </p:pic>
      <p:pic>
        <p:nvPicPr>
          <p:cNvPr id="11" name="Рисунок 10" descr="Изображение выглядит как кость, череп&#10;&#10;Автоматически созданное описание">
            <a:extLst>
              <a:ext uri="{FF2B5EF4-FFF2-40B4-BE49-F238E27FC236}">
                <a16:creationId xmlns:a16="http://schemas.microsoft.com/office/drawing/2014/main" id="{9827B66F-6481-007F-D0F3-B963F529398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158" y="1632284"/>
            <a:ext cx="5301916" cy="43554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216945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105EEA2B-D362-761B-85F7-05E4DC712E65}"/>
              </a:ext>
            </a:extLst>
          </p:cNvPr>
          <p:cNvSpPr txBox="1"/>
          <p:nvPr/>
        </p:nvSpPr>
        <p:spPr>
          <a:xfrm>
            <a:off x="469232" y="660554"/>
            <a:ext cx="2703094" cy="495520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В состав </a:t>
            </a:r>
            <a:r>
              <a:rPr lang="ru-RU" sz="2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мозгового черепа (</a:t>
            </a:r>
            <a:r>
              <a:rPr lang="en-US" sz="2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cranium </a:t>
            </a:r>
            <a:r>
              <a:rPr lang="en-US" sz="24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cerebrale</a:t>
            </a:r>
            <a:r>
              <a:rPr lang="ru-RU" sz="2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) </a:t>
            </a:r>
            <a:r>
              <a:rPr lang="ru-RU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входят </a:t>
            </a:r>
            <a:r>
              <a:rPr lang="ru-RU" sz="2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8</a:t>
            </a:r>
            <a:r>
              <a:rPr lang="ru-RU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костей, из которых </a:t>
            </a:r>
            <a:r>
              <a:rPr lang="ru-RU" sz="2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две парные </a:t>
            </a:r>
            <a:r>
              <a:rPr lang="ru-RU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(</a:t>
            </a:r>
            <a:r>
              <a:rPr lang="ru-RU" sz="2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височная и теменная) и четыре непарные (лобная, клиновидная, затылочная и решетчатая). </a:t>
            </a:r>
            <a:endParaRPr lang="ru-RU" sz="2400" b="1" dirty="0"/>
          </a:p>
        </p:txBody>
      </p:sp>
      <p:pic>
        <p:nvPicPr>
          <p:cNvPr id="5" name="Рисунок 4" descr="Изображение выглядит как текст&#10;&#10;Автоматически созданное описание">
            <a:extLst>
              <a:ext uri="{FF2B5EF4-FFF2-40B4-BE49-F238E27FC236}">
                <a16:creationId xmlns:a16="http://schemas.microsoft.com/office/drawing/2014/main" id="{19121F49-AE6F-8BC9-BFA0-6FB65C104B6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4588" y="223407"/>
            <a:ext cx="8157411" cy="66345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580285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EF79F255-434B-AA1F-FAF6-AD6F20BD0352}"/>
              </a:ext>
            </a:extLst>
          </p:cNvPr>
          <p:cNvSpPr txBox="1"/>
          <p:nvPr/>
        </p:nvSpPr>
        <p:spPr>
          <a:xfrm>
            <a:off x="216569" y="136581"/>
            <a:ext cx="1812757" cy="45243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Все кости головы по форме плоские и состоят из двух пластинок компактного вещества, между которыми находится губчатое вещество с большим количеством венозных сплетений. </a:t>
            </a:r>
            <a:endParaRPr lang="ru-RU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233C3BA-3632-6E59-8062-886D0522ED6C}"/>
              </a:ext>
            </a:extLst>
          </p:cNvPr>
          <p:cNvSpPr txBox="1"/>
          <p:nvPr/>
        </p:nvSpPr>
        <p:spPr>
          <a:xfrm>
            <a:off x="9946105" y="109699"/>
            <a:ext cx="1913020" cy="424731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Наружная пластинка компактного вещества толстая, прочная, внутренняя – наоборот, тонкая и хрупкая. Поэтому при травмах головы она повреждается чаще, чем наружная пластинка. </a:t>
            </a:r>
            <a:endParaRPr lang="ru-RU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6AD68E0-05AC-306C-B5E4-E80055EE0C3A}"/>
              </a:ext>
            </a:extLst>
          </p:cNvPr>
          <p:cNvSpPr txBox="1"/>
          <p:nvPr/>
        </p:nvSpPr>
        <p:spPr>
          <a:xfrm>
            <a:off x="736934" y="5179650"/>
            <a:ext cx="4813634" cy="11420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30000"/>
              </a:lnSpc>
              <a:spcAft>
                <a:spcPts val="1000"/>
              </a:spcAft>
            </a:pP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Некоторые кости черепа имеют полости, содержащие воздух, - это воздухоносные кости.</a:t>
            </a:r>
            <a:endParaRPr lang="ru-RU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E9BC083D-3B87-206E-AB1B-53B98202934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1622" y="4560187"/>
            <a:ext cx="5607678" cy="1955854"/>
          </a:xfrm>
          <a:prstGeom prst="rect">
            <a:avLst/>
          </a:prstGeom>
        </p:spPr>
      </p:pic>
      <p:pic>
        <p:nvPicPr>
          <p:cNvPr id="13" name="Рисунок 12" descr="Изображение выглядит как текст, скелет&#10;&#10;Автоматически созданное описание">
            <a:extLst>
              <a:ext uri="{FF2B5EF4-FFF2-40B4-BE49-F238E27FC236}">
                <a16:creationId xmlns:a16="http://schemas.microsoft.com/office/drawing/2014/main" id="{7D2FA725-0C8C-9E06-E3D9-6AFFCA7A4E2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9905" y="234137"/>
            <a:ext cx="7599948" cy="40666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784627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18518E47-C276-F25B-0296-AB3D74AA069B}"/>
              </a:ext>
            </a:extLst>
          </p:cNvPr>
          <p:cNvSpPr txBox="1"/>
          <p:nvPr/>
        </p:nvSpPr>
        <p:spPr>
          <a:xfrm>
            <a:off x="525380" y="213406"/>
            <a:ext cx="10984831" cy="118205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30000"/>
              </a:lnSpc>
              <a:spcAft>
                <a:spcPts val="1000"/>
              </a:spcAft>
            </a:pPr>
            <a:r>
              <a:rPr lang="ru-RU" sz="20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Затылочная кость </a:t>
            </a:r>
            <a:r>
              <a:rPr lang="ru-RU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</a:t>
            </a:r>
            <a:r>
              <a:rPr lang="en-US" sz="1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os</a:t>
            </a:r>
            <a:r>
              <a:rPr lang="en-US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occipitale</a:t>
            </a:r>
            <a:r>
              <a:rPr lang="ru-RU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непарная, расположена в задненижнем отделе черепа. Состоит из четырех частей: </a:t>
            </a:r>
            <a:r>
              <a:rPr lang="ru-RU" sz="18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базилярной</a:t>
            </a:r>
            <a:r>
              <a:rPr lang="ru-RU" sz="1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ru-RU" sz="18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двух латеральных </a:t>
            </a:r>
            <a:r>
              <a:rPr lang="ru-RU" sz="1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 </a:t>
            </a:r>
            <a:r>
              <a:rPr lang="ru-RU" sz="18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чешуи</a:t>
            </a:r>
            <a:r>
              <a:rPr lang="ru-RU" sz="1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</a:t>
            </a: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расположенных вокруг большого затылочного отверстия, посредством которого полость черепа сообщается с позвоночным каналом. </a:t>
            </a:r>
            <a:endParaRPr lang="ru-RU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7" name="Рисунок 6" descr="Изображение выглядит как кость, череп, текст&#10;&#10;Автоматически созданное описание">
            <a:extLst>
              <a:ext uri="{FF2B5EF4-FFF2-40B4-BE49-F238E27FC236}">
                <a16:creationId xmlns:a16="http://schemas.microsoft.com/office/drawing/2014/main" id="{7BDC64C9-4C34-B675-E855-820670D64FA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7589" y="1941096"/>
            <a:ext cx="9388643" cy="44316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590997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CAECDD11-6C0F-9493-3223-F589740EF430}"/>
              </a:ext>
            </a:extLst>
          </p:cNvPr>
          <p:cNvSpPr txBox="1"/>
          <p:nvPr/>
        </p:nvSpPr>
        <p:spPr>
          <a:xfrm>
            <a:off x="6180220" y="4086726"/>
            <a:ext cx="5791200" cy="25853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Базилярная часть</a:t>
            </a: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затылочной кости вместе с телом клиновидной кости образует </a:t>
            </a:r>
            <a:r>
              <a:rPr lang="ru-RU" sz="1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скат </a:t>
            </a: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– опору для продолговатого мозга и моста. На наружной нижней поверхности выделяется </a:t>
            </a:r>
            <a:r>
              <a:rPr lang="ru-RU" sz="1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глоточный бугорок</a:t>
            </a: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. На нижней поверхности каждой из латеральных частей имеется </a:t>
            </a:r>
            <a:r>
              <a:rPr lang="ru-RU" sz="1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затылочный мыщелок</a:t>
            </a: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для сочленения с первым шейным позвонком. Позади мыщелка расположена </a:t>
            </a:r>
            <a:r>
              <a:rPr lang="ru-RU" sz="18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мыщелковая</a:t>
            </a:r>
            <a:r>
              <a:rPr lang="ru-RU" sz="1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ямка</a:t>
            </a: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. В основании каждого мыщелка проходит </a:t>
            </a:r>
            <a:r>
              <a:rPr lang="ru-RU" sz="1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канал подъязычного нерва</a:t>
            </a: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. </a:t>
            </a:r>
            <a:endParaRPr lang="ru-RU" dirty="0"/>
          </a:p>
        </p:txBody>
      </p:sp>
      <p:pic>
        <p:nvPicPr>
          <p:cNvPr id="5" name="Рисунок 4" descr="Изображение выглядит как текст, снимок экрана, кость, Мозг&#10;&#10;Автоматически созданное описание">
            <a:extLst>
              <a:ext uri="{FF2B5EF4-FFF2-40B4-BE49-F238E27FC236}">
                <a16:creationId xmlns:a16="http://schemas.microsoft.com/office/drawing/2014/main" id="{822DACDF-B01B-5672-ADF5-435B1C16F1F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9337" y="325173"/>
            <a:ext cx="5402179" cy="5899164"/>
          </a:xfrm>
          <a:prstGeom prst="rect">
            <a:avLst/>
          </a:prstGeom>
        </p:spPr>
      </p:pic>
      <p:pic>
        <p:nvPicPr>
          <p:cNvPr id="15" name="Рисунок 14" descr="Изображение выглядит как зарисовка, рисунок, диаграмма, Мозг&#10;&#10;Автоматически созданное описание">
            <a:extLst>
              <a:ext uri="{FF2B5EF4-FFF2-40B4-BE49-F238E27FC236}">
                <a16:creationId xmlns:a16="http://schemas.microsoft.com/office/drawing/2014/main" id="{510C03B5-CE3D-EF83-D92B-7B80EFAE5D9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0219" y="265817"/>
            <a:ext cx="5835317" cy="36393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928086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42CD2550-310F-F069-C242-0430678B74CD}"/>
              </a:ext>
            </a:extLst>
          </p:cNvPr>
          <p:cNvSpPr txBox="1"/>
          <p:nvPr/>
        </p:nvSpPr>
        <p:spPr>
          <a:xfrm>
            <a:off x="228601" y="287463"/>
            <a:ext cx="3982452" cy="58267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30000"/>
              </a:lnSpc>
              <a:spcAft>
                <a:spcPts val="1000"/>
              </a:spcAft>
            </a:pPr>
            <a:r>
              <a:rPr lang="ru-RU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 переднем крае </a:t>
            </a:r>
            <a:r>
              <a:rPr lang="ru-RU" sz="16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латеральной части</a:t>
            </a:r>
            <a:r>
              <a:rPr lang="ru-RU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имеется </a:t>
            </a:r>
            <a:r>
              <a:rPr lang="ru-RU" sz="16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яремная вырезка</a:t>
            </a:r>
            <a:r>
              <a:rPr lang="ru-RU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ограниченная </a:t>
            </a:r>
            <a:r>
              <a:rPr lang="ru-RU" sz="16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яремным отростком.</a:t>
            </a:r>
            <a:r>
              <a:rPr lang="ru-RU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6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Затылочная чешуя</a:t>
            </a:r>
            <a:r>
              <a:rPr lang="ru-RU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участвует в образовании свода черепа. В центре внутренней поверхности ее находится крестообразное возвышение – </a:t>
            </a:r>
            <a:r>
              <a:rPr lang="ru-RU" sz="16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внутренний затылочный выступ</a:t>
            </a:r>
            <a:r>
              <a:rPr lang="ru-RU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Книзу от него до большого затылочного отверстия тянется </a:t>
            </a:r>
            <a:r>
              <a:rPr lang="ru-RU" sz="16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внутренний затылочный гребень, </a:t>
            </a:r>
            <a:r>
              <a:rPr lang="ru-RU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вверху проходит</a:t>
            </a:r>
            <a:r>
              <a:rPr lang="ru-RU" sz="16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6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борозда сагиттального синуса</a:t>
            </a:r>
            <a:r>
              <a:rPr lang="ru-RU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по бокам отходит </a:t>
            </a:r>
            <a:r>
              <a:rPr lang="ru-RU" sz="16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борозда поперечного синуса.</a:t>
            </a:r>
            <a:r>
              <a:rPr lang="ru-RU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На наружной поверхности затылочной чешуи выделяется </a:t>
            </a:r>
            <a:r>
              <a:rPr lang="ru-RU" sz="16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наружный затылочный выступ, </a:t>
            </a:r>
            <a:r>
              <a:rPr lang="ru-RU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от которого</a:t>
            </a:r>
            <a:r>
              <a:rPr lang="ru-RU" sz="16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книзу тянется </a:t>
            </a:r>
            <a:r>
              <a:rPr lang="ru-RU" sz="16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наружный затылочный гребень</a:t>
            </a:r>
            <a:r>
              <a:rPr lang="ru-RU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а в стороны направляются </a:t>
            </a:r>
            <a:r>
              <a:rPr lang="ru-RU" sz="16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верхние и нижние выйные (шейные) линии.</a:t>
            </a:r>
            <a:endParaRPr lang="ru-RU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 descr="Изображение выглядит как зарисовка, рисунок, текст, диаграмма&#10;&#10;Автоматически созданное описание">
            <a:extLst>
              <a:ext uri="{FF2B5EF4-FFF2-40B4-BE49-F238E27FC236}">
                <a16:creationId xmlns:a16="http://schemas.microsoft.com/office/drawing/2014/main" id="{D41E48A9-2AA6-63F7-BD4F-F61A9437563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7884" y="252015"/>
            <a:ext cx="7315199" cy="63539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044533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603</TotalTime>
  <Words>1743</Words>
  <Application>Microsoft Office PowerPoint</Application>
  <PresentationFormat>Широкоэкранный</PresentationFormat>
  <Paragraphs>63</Paragraphs>
  <Slides>39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39</vt:i4>
      </vt:variant>
    </vt:vector>
  </HeadingPairs>
  <TitlesOfParts>
    <vt:vector size="45" baseType="lpstr">
      <vt:lpstr>Aptos</vt:lpstr>
      <vt:lpstr>Aptos Display</vt:lpstr>
      <vt:lpstr>Arial</vt:lpstr>
      <vt:lpstr>Calibri</vt:lpstr>
      <vt:lpstr>Times New Roman</vt:lpstr>
      <vt:lpstr>Тема Office</vt:lpstr>
      <vt:lpstr>  Скелет головы                                                            Кости мозгового и лицевого черепа.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User10</dc:creator>
  <cp:lastModifiedBy>User10</cp:lastModifiedBy>
  <cp:revision>15</cp:revision>
  <dcterms:created xsi:type="dcterms:W3CDTF">2025-10-04T20:45:59Z</dcterms:created>
  <dcterms:modified xsi:type="dcterms:W3CDTF">2026-01-22T14:19:20Z</dcterms:modified>
</cp:coreProperties>
</file>