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F9A8942-BD1C-4C88-969D-9C68232EF3C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8067-6A5C-4AC5-9F06-942893E8F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4293096"/>
            <a:ext cx="2952328" cy="2160240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Подготовила:</a:t>
            </a:r>
          </a:p>
          <a:p>
            <a:pPr algn="r"/>
            <a:r>
              <a:rPr lang="ru-RU" dirty="0" smtClean="0"/>
              <a:t>Педагог-психолог </a:t>
            </a:r>
          </a:p>
          <a:p>
            <a:pPr algn="r"/>
            <a:r>
              <a:rPr lang="ru-RU" dirty="0" smtClean="0"/>
              <a:t>МБДОУ № 13</a:t>
            </a:r>
          </a:p>
          <a:p>
            <a:pPr algn="r"/>
            <a:r>
              <a:rPr lang="ru-RU" dirty="0" err="1" smtClean="0"/>
              <a:t>Лунькова</a:t>
            </a:r>
            <a:r>
              <a:rPr lang="ru-RU" dirty="0" smtClean="0"/>
              <a:t> Н.Г.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Анализ общения по системе </a:t>
            </a:r>
            <a:r>
              <a:rPr lang="ru-RU" b="1" dirty="0" err="1" smtClean="0"/>
              <a:t>Н.Фландерса</a:t>
            </a:r>
            <a:endParaRPr lang="ru-RU" b="1" dirty="0"/>
          </a:p>
        </p:txBody>
      </p:sp>
      <p:pic>
        <p:nvPicPr>
          <p:cNvPr id="4813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998" y="2708919"/>
            <a:ext cx="4686082" cy="37220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story-time-teacher-reading-group-children_65364-2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527175"/>
            <a:ext cx="4572000" cy="4572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Система </a:t>
            </a:r>
            <a:r>
              <a:rPr lang="ru-RU" b="1" dirty="0" err="1" smtClean="0"/>
              <a:t>Н.Фландерса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1412776"/>
            <a:ext cx="4486272" cy="464055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Это система, которая позволяет классифицировать вербальное поведение педагога и детей </a:t>
            </a:r>
          </a:p>
          <a:p>
            <a:pPr algn="ctr"/>
            <a:endParaRPr lang="ru-RU" dirty="0" smtClean="0"/>
          </a:p>
          <a:p>
            <a:pPr algn="ctr"/>
            <a:r>
              <a:rPr lang="ru-RU" b="1" dirty="0" smtClean="0"/>
              <a:t>Цель </a:t>
            </a:r>
            <a:r>
              <a:rPr lang="ru-RU" dirty="0" smtClean="0"/>
              <a:t>анализа общения педагога- </a:t>
            </a:r>
            <a:r>
              <a:rPr lang="ru-RU" b="1" dirty="0" smtClean="0"/>
              <a:t>оценка </a:t>
            </a:r>
            <a:r>
              <a:rPr lang="ru-RU" dirty="0" smtClean="0"/>
              <a:t>способности воспитателей осуществлять диалогическое общение с детьми в воспитательно-образовательном процессе</a:t>
            </a:r>
            <a:endParaRPr lang="ru-RU" dirty="0"/>
          </a:p>
        </p:txBody>
      </p:sp>
      <p:pic>
        <p:nvPicPr>
          <p:cNvPr id="51202" name="Picture 2" descr="C:\Users\USER1\Pictures\story-time-teacher-reading-group-children_65364-2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8378" y="2060847"/>
            <a:ext cx="3670821" cy="3670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Описание системы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3872808" cy="4496536"/>
          </a:xfrm>
        </p:spPr>
        <p:txBody>
          <a:bodyPr/>
          <a:lstStyle/>
          <a:p>
            <a:r>
              <a:rPr lang="ru-RU" sz="1600" dirty="0" smtClean="0"/>
              <a:t>7 категорий речи педагога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92080" y="1700808"/>
            <a:ext cx="3547120" cy="4352520"/>
          </a:xfrm>
        </p:spPr>
        <p:txBody>
          <a:bodyPr/>
          <a:lstStyle/>
          <a:p>
            <a:r>
              <a:rPr lang="ru-RU" sz="1600" dirty="0" smtClean="0"/>
              <a:t>2 категории речи детей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987824" y="119675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10 категорий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5589240"/>
            <a:ext cx="4680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10 категория </a:t>
            </a:r>
            <a:r>
              <a:rPr lang="ru-RU" sz="1400" dirty="0"/>
              <a:t>— «молчание, шум, замешательство» — указывает на ситуации, которые </a:t>
            </a:r>
            <a:endParaRPr lang="ru-RU" sz="1400" dirty="0" smtClean="0"/>
          </a:p>
          <a:p>
            <a:pPr algn="ctr"/>
            <a:r>
              <a:rPr lang="ru-RU" sz="1400" dirty="0" smtClean="0"/>
              <a:t>трудно </a:t>
            </a:r>
            <a:r>
              <a:rPr lang="ru-RU" sz="1400" dirty="0"/>
              <a:t>понять наблюдателю</a:t>
            </a:r>
          </a:p>
        </p:txBody>
      </p:sp>
      <p:pic>
        <p:nvPicPr>
          <p:cNvPr id="52228" name="Picture 4" descr="C:\Users\USER1\Pictures\fda017a089e2ff1317f3c8c5c0abfcc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701" y="5396261"/>
            <a:ext cx="695915" cy="1196974"/>
          </a:xfrm>
          <a:prstGeom prst="rect">
            <a:avLst/>
          </a:prstGeom>
          <a:noFill/>
        </p:spPr>
      </p:pic>
      <p:pic>
        <p:nvPicPr>
          <p:cNvPr id="52229" name="Picture 5" descr="C:\Users\USER1\Pictures\kids-playing-entertaining-moments-vector-illustration_1253202-2189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4005064"/>
            <a:ext cx="2051720" cy="2051720"/>
          </a:xfrm>
          <a:prstGeom prst="rect">
            <a:avLst/>
          </a:prstGeom>
          <a:noFill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51520" y="1916832"/>
          <a:ext cx="4248472" cy="3406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</a:tblGrid>
              <a:tr h="579821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Косвенное влияние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1.Принятие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чувств 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ребенка (доброжелательный настрой)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2.Похвала, поощрение.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3.Принятие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мыслей  ребенка (дополнение,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уточнение)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4.Задавание вопросов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766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Прямое влияние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Рассказ,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информация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6.Подача указаний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7.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Критика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004048" y="2132856"/>
          <a:ext cx="3384376" cy="1553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8.Ответы на вопросы по требованию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педагога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32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9.Ответ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ребенка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 своей инициативе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34400" cy="90296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Собственная инициатива воспитателя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4. Задавание вопросов в целях получения от ребенка ответа:</a:t>
            </a:r>
          </a:p>
          <a:p>
            <a:r>
              <a:rPr lang="ru-RU" dirty="0" smtClean="0"/>
              <a:t>а) вопросы, методически целесообразные;</a:t>
            </a:r>
          </a:p>
          <a:p>
            <a:r>
              <a:rPr lang="ru-RU" dirty="0" smtClean="0"/>
              <a:t>б) вопросы, методически нецелесообразные.</a:t>
            </a:r>
          </a:p>
          <a:p>
            <a:pPr>
              <a:buNone/>
            </a:pPr>
            <a:r>
              <a:rPr lang="ru-RU" dirty="0" smtClean="0"/>
              <a:t>Не относятся сюда вопросы, в которых</a:t>
            </a:r>
            <a:br>
              <a:rPr lang="ru-RU" dirty="0" smtClean="0"/>
            </a:br>
            <a:r>
              <a:rPr lang="ru-RU" dirty="0" smtClean="0"/>
              <a:t>звучит неодобрение (категория 7). Например: «Ну и долго тебя еще ждать?».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6.	Распоряжения, приказы, указания, которым ребенок должен подчиняться:</a:t>
            </a:r>
          </a:p>
          <a:p>
            <a:r>
              <a:rPr lang="ru-RU" dirty="0" smtClean="0"/>
              <a:t>а)	указания, необходимые в данной ситуации, сделаны они в спокойной форме;</a:t>
            </a:r>
          </a:p>
          <a:p>
            <a:r>
              <a:rPr lang="ru-RU" dirty="0" smtClean="0"/>
              <a:t>б) указания нецелесообразные, резкая, категоричная форма.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104698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Категории коммуникативного анализа по </a:t>
            </a:r>
            <a:r>
              <a:rPr lang="ru-RU" sz="3200" b="1" dirty="0" err="1" smtClean="0"/>
              <a:t>Н.Фландерсу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Прямые влияния ограничивают активность детей. Такие ограничения создают  рассказ, указания, критика, оправдание личного авторитета (это категории </a:t>
            </a:r>
            <a:r>
              <a:rPr lang="ru-RU" dirty="0" smtClean="0"/>
              <a:t>4,5,6,7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 Косвенные воздействия учителя создают более оптимальные условия для повышения активности детей. Такие условия создают: принятие чувств и мыслей детей, одобрение их реакций, вопросы (это категории 1,2,3,4).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Методика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Наблюдатель</a:t>
            </a:r>
            <a:r>
              <a:rPr lang="ru-RU" dirty="0" smtClean="0"/>
              <a:t> распределяет всё происходящее в группе по 10 категориям, отмечая каждые 3 секунды конкретный тип вербальной активности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99791" y="2924953"/>
          <a:ext cx="3533237" cy="3096330"/>
        </p:xfrm>
        <a:graphic>
          <a:graphicData uri="http://schemas.openxmlformats.org/drawingml/2006/table">
            <a:tbl>
              <a:tblPr/>
              <a:tblGrid>
                <a:gridCol w="2280832"/>
                <a:gridCol w="447333"/>
                <a:gridCol w="402536"/>
                <a:gridCol w="402536"/>
              </a:tblGrid>
              <a:tr h="371561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spc="-5" dirty="0">
                          <a:latin typeface="Times New Roman"/>
                          <a:ea typeface="Times New Roman"/>
                          <a:cs typeface="Times New Roman"/>
                        </a:rPr>
                        <a:t>Речевые высказывания педагога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Times New Roman"/>
                          <a:cs typeface="Times New Roman"/>
                        </a:rPr>
                        <a:t>Номер категории взаимодействия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Речевые высказывания детей 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Ответ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Собственная инициатива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54" marR="324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4367457" y="74711"/>
            <a:ext cx="4090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правила </a:t>
            </a:r>
            <a:br>
              <a:rPr lang="ru-RU" b="1" dirty="0" smtClean="0"/>
            </a:br>
            <a:r>
              <a:rPr lang="ru-RU" b="1" dirty="0" smtClean="0"/>
              <a:t>определения категорий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/>
              <a:t>Правило 1</a:t>
            </a:r>
            <a:r>
              <a:rPr lang="ru-RU" i="1" dirty="0" smtClean="0"/>
              <a:t>.</a:t>
            </a:r>
            <a:r>
              <a:rPr lang="ru-RU" dirty="0" smtClean="0"/>
              <a:t> Если сомневаетесь, к какой категории относится утверждение, выберите ту, которая дальше всего отстоит от пятой категории.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Правило 2.</a:t>
            </a:r>
            <a:r>
              <a:rPr lang="ru-RU" b="1" dirty="0" smtClean="0"/>
              <a:t> </a:t>
            </a:r>
            <a:r>
              <a:rPr lang="ru-RU" dirty="0" smtClean="0"/>
              <a:t>Наблюдатель должен исходить из того, как слова педагога понимают дети, а не из того, что имел в виду  педагог.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Правило 3.</a:t>
            </a:r>
            <a:r>
              <a:rPr lang="ru-RU" b="1" dirty="0" smtClean="0"/>
              <a:t> </a:t>
            </a:r>
            <a:r>
              <a:rPr lang="ru-RU" dirty="0" smtClean="0"/>
              <a:t>Наблюдатель записывает категории через каждые три секунды, не меняя темпа.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Правило 4</a:t>
            </a:r>
            <a:r>
              <a:rPr lang="ru-RU" b="1" dirty="0" smtClean="0"/>
              <a:t>. </a:t>
            </a:r>
            <a:r>
              <a:rPr lang="ru-RU" dirty="0" smtClean="0"/>
              <a:t>Молчание, затянувшееся более чем на 3 секунды, обозначается категорией 10.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Анализ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Количественная обработка</a:t>
            </a:r>
            <a:r>
              <a:rPr lang="ru-RU" dirty="0" smtClean="0"/>
              <a:t> — составление таблицы с распределением частоты случаев категорий взаимодействия. </a:t>
            </a:r>
          </a:p>
          <a:p>
            <a:pPr lvl="0"/>
            <a:r>
              <a:rPr lang="ru-RU" b="1" dirty="0" smtClean="0"/>
              <a:t>Качественный анализ</a:t>
            </a:r>
            <a:r>
              <a:rPr lang="ru-RU" dirty="0" smtClean="0"/>
              <a:t> — например, выявление, как категории сменяются во временной последовательности, что позволяет выявить типы деятельности, которые во время занятия преобладали или не пользовались успехом. </a:t>
            </a:r>
          </a:p>
          <a:p>
            <a:pPr lvl="0"/>
            <a:r>
              <a:rPr lang="ru-RU" b="1" dirty="0" smtClean="0"/>
              <a:t>Выявление удельного веса разговора</a:t>
            </a:r>
            <a:r>
              <a:rPr lang="ru-RU" dirty="0" smtClean="0"/>
              <a:t> — например, определение уровня речевой активности детей на занятии. Оптимальным уровнем считается соотношение 2:3 </a:t>
            </a:r>
          </a:p>
          <a:p>
            <a:pPr lvl="0">
              <a:buNone/>
            </a:pPr>
            <a:r>
              <a:rPr lang="ru-RU" dirty="0" smtClean="0"/>
              <a:t>(2 — речевая активность педагога, 3 — речевая активность детей)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Стиль педагогического общения </a:t>
            </a:r>
            <a:br>
              <a:rPr lang="ru-RU" b="1" dirty="0" smtClean="0"/>
            </a:br>
            <a:r>
              <a:rPr lang="ru-RU" b="1" dirty="0" smtClean="0"/>
              <a:t>воспитателя с детьми </a:t>
            </a:r>
            <a:endParaRPr lang="ru-RU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23528" y="1527175"/>
          <a:ext cx="8482334" cy="42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636"/>
                <a:gridCol w="2441966"/>
                <a:gridCol w="3504732"/>
              </a:tblGrid>
              <a:tr h="57277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Стиль общения</a:t>
                      </a:r>
                    </a:p>
                    <a:p>
                      <a:r>
                        <a:rPr lang="ru-RU" dirty="0" smtClean="0"/>
                        <a:t>педагога</a:t>
                      </a:r>
                      <a:endParaRPr lang="ru-RU" dirty="0"/>
                    </a:p>
                  </a:txBody>
                  <a:tcPr marL="192549" marR="192549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Категории </a:t>
                      </a:r>
                      <a:endParaRPr lang="ru-RU" dirty="0"/>
                    </a:p>
                  </a:txBody>
                  <a:tcPr marL="192549" marR="192549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72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Педагог</a:t>
                      </a:r>
                      <a:endParaRPr lang="ru-RU" dirty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Дети</a:t>
                      </a:r>
                      <a:endParaRPr lang="ru-RU" dirty="0"/>
                    </a:p>
                  </a:txBody>
                  <a:tcPr marL="192549" marR="192549"/>
                </a:tc>
              </a:tr>
              <a:tr h="1002348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Авторитарный</a:t>
                      </a:r>
                    </a:p>
                    <a:p>
                      <a:endParaRPr lang="ru-RU" dirty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4б, 5</a:t>
                      </a:r>
                      <a:r>
                        <a:rPr lang="ru-RU" smtClean="0"/>
                        <a:t>, 6б, </a:t>
                      </a:r>
                      <a:r>
                        <a:rPr lang="ru-RU" dirty="0" smtClean="0"/>
                        <a:t>7</a:t>
                      </a:r>
                    </a:p>
                    <a:p>
                      <a:pPr algn="ctr"/>
                      <a:endParaRPr lang="ru-RU" dirty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Только 8</a:t>
                      </a:r>
                      <a:endParaRPr lang="ru-RU" dirty="0"/>
                    </a:p>
                  </a:txBody>
                  <a:tcPr marL="192549" marR="192549"/>
                </a:tc>
              </a:tr>
              <a:tr h="1055844">
                <a:tc>
                  <a:txBody>
                    <a:bodyPr/>
                    <a:lstStyle/>
                    <a:p>
                      <a:r>
                        <a:rPr lang="ru-RU" dirty="0" smtClean="0"/>
                        <a:t>демократический</a:t>
                      </a:r>
                      <a:endParaRPr lang="ru-RU" dirty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1, 2, 3, 4а, 5</a:t>
                      </a:r>
                    </a:p>
                    <a:p>
                      <a:pPr algn="ctr"/>
                      <a:endParaRPr lang="ru-RU" dirty="0" smtClean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8-я и 9-я  больше, чем разговор педагога</a:t>
                      </a:r>
                      <a:endParaRPr lang="ru-RU" dirty="0"/>
                    </a:p>
                  </a:txBody>
                  <a:tcPr marL="192549" marR="192549"/>
                </a:tc>
              </a:tr>
              <a:tr h="1002348">
                <a:tc>
                  <a:txBody>
                    <a:bodyPr/>
                    <a:lstStyle/>
                    <a:p>
                      <a:r>
                        <a:rPr lang="ru-RU" dirty="0" smtClean="0"/>
                        <a:t>Либерально-попустительский</a:t>
                      </a:r>
                      <a:endParaRPr lang="ru-RU" dirty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Неустойчивость</a:t>
                      </a:r>
                    </a:p>
                    <a:p>
                      <a:pPr algn="ctr"/>
                      <a:r>
                        <a:rPr lang="ru-RU" dirty="0" smtClean="0"/>
                        <a:t>7,2</a:t>
                      </a:r>
                      <a:endParaRPr lang="ru-RU" dirty="0"/>
                    </a:p>
                  </a:txBody>
                  <a:tcPr marL="192549" marR="1925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 marL="192549" marR="19254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2">
      <a:dk1>
        <a:sysClr val="windowText" lastClr="000000"/>
      </a:dk1>
      <a:lt1>
        <a:sysClr val="window" lastClr="FFFFFF"/>
      </a:lt1>
      <a:dk2>
        <a:srgbClr val="D7E3BC"/>
      </a:dk2>
      <a:lt2>
        <a:srgbClr val="EEECE1"/>
      </a:lt2>
      <a:accent1>
        <a:srgbClr val="7692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F6128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177</TotalTime>
  <Words>307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Анализ общения по системе Н.Фландерса</vt:lpstr>
      <vt:lpstr>Система Н.Фландерса</vt:lpstr>
      <vt:lpstr>Описание системы</vt:lpstr>
      <vt:lpstr>Собственная инициатива воспитателя </vt:lpstr>
      <vt:lpstr>Категории коммуникативного анализа по Н.Фландерсу</vt:lpstr>
      <vt:lpstr>Методика </vt:lpstr>
      <vt:lpstr>Основные правила  определения категорий</vt:lpstr>
      <vt:lpstr>Анализ</vt:lpstr>
      <vt:lpstr>Стиль педагогического общения  воспитателя с детьми </vt:lpstr>
      <vt:lpstr>Спасибо за внимание!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общения по системе Н.Фландерса</dc:title>
  <dc:creator>USER1</dc:creator>
  <cp:lastModifiedBy>USER1</cp:lastModifiedBy>
  <cp:revision>17</cp:revision>
  <dcterms:created xsi:type="dcterms:W3CDTF">2025-12-29T08:56:04Z</dcterms:created>
  <dcterms:modified xsi:type="dcterms:W3CDTF">2026-01-20T10:38:14Z</dcterms:modified>
</cp:coreProperties>
</file>