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</p:sldMasterIdLst>
  <p:sldIdLst>
    <p:sldId id="323" r:id="rId3"/>
    <p:sldId id="260" r:id="rId4"/>
    <p:sldId id="287" r:id="rId5"/>
    <p:sldId id="261" r:id="rId6"/>
    <p:sldId id="278" r:id="rId7"/>
    <p:sldId id="283" r:id="rId8"/>
    <p:sldId id="280" r:id="rId9"/>
    <p:sldId id="267" r:id="rId10"/>
    <p:sldId id="282" r:id="rId11"/>
    <p:sldId id="257" r:id="rId12"/>
    <p:sldId id="259" r:id="rId13"/>
    <p:sldId id="258" r:id="rId14"/>
    <p:sldId id="273" r:id="rId15"/>
    <p:sldId id="270" r:id="rId16"/>
    <p:sldId id="277" r:id="rId17"/>
    <p:sldId id="274" r:id="rId18"/>
    <p:sldId id="288" r:id="rId19"/>
    <p:sldId id="291" r:id="rId20"/>
    <p:sldId id="290" r:id="rId21"/>
    <p:sldId id="296" r:id="rId22"/>
    <p:sldId id="295" r:id="rId23"/>
    <p:sldId id="292" r:id="rId24"/>
    <p:sldId id="302" r:id="rId25"/>
    <p:sldId id="275" r:id="rId26"/>
    <p:sldId id="301" r:id="rId27"/>
    <p:sldId id="300" r:id="rId28"/>
    <p:sldId id="299" r:id="rId29"/>
    <p:sldId id="298" r:id="rId30"/>
    <p:sldId id="303" r:id="rId31"/>
    <p:sldId id="320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WATERCOLOR\fond2_water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19672" y="2463031"/>
            <a:ext cx="6382072" cy="1470025"/>
          </a:xfrm>
        </p:spPr>
        <p:txBody>
          <a:bodyPr lIns="0" rIns="0" anchor="b">
            <a:noAutofit/>
          </a:bodyPr>
          <a:lstStyle>
            <a:lvl1pPr algn="r">
              <a:lnSpc>
                <a:spcPts val="4600"/>
              </a:lnSpc>
              <a:defRPr sz="6000" b="0" cap="none" baseline="0">
                <a:solidFill>
                  <a:srgbClr val="EC660D"/>
                </a:solidFill>
                <a:latin typeface="ChopinScript" pitchFamily="66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598141" y="3999979"/>
            <a:ext cx="2403603" cy="365125"/>
          </a:xfrm>
        </p:spPr>
        <p:txBody>
          <a:bodyPr/>
          <a:lstStyle>
            <a:lvl1pPr algn="r">
              <a:defRPr sz="14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6E52760-75FE-4B68-8B6D-1CBD91A04EB9}" type="datetimeFigureOut">
              <a:rPr lang="ru-RU" smtClean="0"/>
              <a:pPr/>
              <a:t>14.02.2026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WATERCOLOR\fond1_water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71600" y="188640"/>
            <a:ext cx="6563072" cy="1143000"/>
          </a:xfrm>
        </p:spPr>
        <p:txBody>
          <a:bodyPr>
            <a:noAutofit/>
          </a:bodyPr>
          <a:lstStyle>
            <a:lvl1pPr algn="r">
              <a:lnSpc>
                <a:spcPts val="4000"/>
              </a:lnSpc>
              <a:defRPr sz="4800" cap="none" baseline="0">
                <a:solidFill>
                  <a:srgbClr val="EC660D"/>
                </a:solidFill>
                <a:latin typeface="ChopinScript" pitchFamily="66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995936" y="1988840"/>
            <a:ext cx="4690864" cy="4137323"/>
          </a:xfrm>
        </p:spPr>
        <p:txBody>
          <a:bodyPr lIns="0" rIns="0">
            <a:normAutofit/>
          </a:bodyPr>
          <a:lstStyle>
            <a:lvl1pPr algn="r">
              <a:defRPr sz="24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20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2pPr>
            <a:lvl3pPr algn="r">
              <a:defRPr sz="18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3pPr>
            <a:lvl4pPr algn="r">
              <a:defRPr sz="16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4pPr>
            <a:lvl5pPr algn="r">
              <a:defRPr sz="16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004048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7C24FAD5-0A8F-4360-BF5B-B4ACF40C38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Connecteur droit 7"/>
          <p:cNvCxnSpPr/>
          <p:nvPr/>
        </p:nvCxnSpPr>
        <p:spPr>
          <a:xfrm>
            <a:off x="3995936" y="6309320"/>
            <a:ext cx="4680520" cy="0"/>
          </a:xfrm>
          <a:prstGeom prst="line">
            <a:avLst/>
          </a:prstGeom>
          <a:ln w="28575">
            <a:solidFill>
              <a:srgbClr val="EC6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7812360" y="6356350"/>
            <a:ext cx="375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8783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2760-75FE-4B68-8B6D-1CBD91A04EB9}" type="datetimeFigureOut">
              <a:rPr lang="ru-RU" smtClean="0"/>
              <a:pPr/>
              <a:t>14.02.2026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FAD5-0A8F-4360-BF5B-B4ACF40C38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06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WATERCOLOR\fond2_water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19672" y="2463031"/>
            <a:ext cx="6382072" cy="1470025"/>
          </a:xfrm>
        </p:spPr>
        <p:txBody>
          <a:bodyPr lIns="0" rIns="0" anchor="b">
            <a:noAutofit/>
          </a:bodyPr>
          <a:lstStyle>
            <a:lvl1pPr algn="r">
              <a:lnSpc>
                <a:spcPts val="4600"/>
              </a:lnSpc>
              <a:defRPr sz="6000" b="0" cap="none" baseline="0">
                <a:solidFill>
                  <a:srgbClr val="EC660D"/>
                </a:solidFill>
                <a:latin typeface="ChopinScript" pitchFamily="66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598141" y="3999979"/>
            <a:ext cx="2403603" cy="365125"/>
          </a:xfrm>
        </p:spPr>
        <p:txBody>
          <a:bodyPr/>
          <a:lstStyle>
            <a:lvl1pPr algn="r">
              <a:defRPr sz="14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6E52760-75FE-4B68-8B6D-1CBD91A04EB9}" type="datetimeFigureOut">
              <a:rPr lang="ru-RU" smtClean="0"/>
              <a:pPr/>
              <a:t>14.02.2026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2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WATERCOLOR\fond1_water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71600" y="188640"/>
            <a:ext cx="6563072" cy="1143000"/>
          </a:xfrm>
        </p:spPr>
        <p:txBody>
          <a:bodyPr>
            <a:noAutofit/>
          </a:bodyPr>
          <a:lstStyle>
            <a:lvl1pPr algn="r">
              <a:lnSpc>
                <a:spcPts val="4000"/>
              </a:lnSpc>
              <a:defRPr sz="4800" cap="none" baseline="0">
                <a:solidFill>
                  <a:srgbClr val="EC660D"/>
                </a:solidFill>
                <a:latin typeface="ChopinScript" pitchFamily="66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995936" y="1988840"/>
            <a:ext cx="4690864" cy="4137323"/>
          </a:xfrm>
        </p:spPr>
        <p:txBody>
          <a:bodyPr lIns="0" rIns="0">
            <a:normAutofit/>
          </a:bodyPr>
          <a:lstStyle>
            <a:lvl1pPr algn="r">
              <a:defRPr sz="24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20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2pPr>
            <a:lvl3pPr algn="r">
              <a:defRPr sz="18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3pPr>
            <a:lvl4pPr algn="r">
              <a:defRPr sz="16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4pPr>
            <a:lvl5pPr algn="r">
              <a:defRPr sz="16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004048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7C24FAD5-0A8F-4360-BF5B-B4ACF40C38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Connecteur droit 7"/>
          <p:cNvCxnSpPr/>
          <p:nvPr/>
        </p:nvCxnSpPr>
        <p:spPr>
          <a:xfrm>
            <a:off x="3995936" y="6309320"/>
            <a:ext cx="4680520" cy="0"/>
          </a:xfrm>
          <a:prstGeom prst="line">
            <a:avLst/>
          </a:prstGeom>
          <a:ln w="28575">
            <a:solidFill>
              <a:srgbClr val="EC6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7812360" y="6356350"/>
            <a:ext cx="375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6047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2760-75FE-4B68-8B6D-1CBD91A04EB9}" type="datetimeFigureOut">
              <a:rPr lang="ru-RU" smtClean="0"/>
              <a:pPr/>
              <a:t>14.02.2026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FAD5-0A8F-4360-BF5B-B4ACF40C38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09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2760-75FE-4B68-8B6D-1CBD91A04EB9}" type="datetimeFigureOut">
              <a:rPr lang="ru-RU" smtClean="0"/>
              <a:pPr/>
              <a:t>14.02.2026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4FAD5-0A8F-4360-BF5B-B4ACF40C38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41615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2760-75FE-4B68-8B6D-1CBD91A04EB9}" type="datetimeFigureOut">
              <a:rPr lang="ru-RU" smtClean="0"/>
              <a:pPr/>
              <a:t>14.02.2026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4FAD5-0A8F-4360-BF5B-B4ACF40C38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4931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CBCF3B-FC87-C22A-754B-AE0E27185B34}"/>
              </a:ext>
            </a:extLst>
          </p:cNvPr>
          <p:cNvSpPr/>
          <p:nvPr/>
        </p:nvSpPr>
        <p:spPr>
          <a:xfrm>
            <a:off x="-8732" y="0"/>
            <a:ext cx="9152731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64145" y="2418741"/>
            <a:ext cx="54388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Психология личности</a:t>
            </a:r>
            <a:endParaRPr lang="ru-RU" sz="44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355976" y="4725144"/>
            <a:ext cx="4351585" cy="10810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составитель преподаватель психологии: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Дибирова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М.М </a:t>
            </a:r>
          </a:p>
          <a:p>
            <a:pPr algn="r" fontAlgn="auto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4195B33-7858-0140-AC77-59CA2F646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52" y="137369"/>
            <a:ext cx="7851648" cy="1828800"/>
          </a:xfrm>
        </p:spPr>
        <p:txBody>
          <a:bodyPr/>
          <a:lstStyle/>
          <a:p>
            <a:r>
              <a:rPr lang="ru-RU" dirty="0"/>
              <a:t>Презентация на тему: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AD72B8-7C4A-7C5D-F7A2-B97405BD7152}"/>
              </a:ext>
            </a:extLst>
          </p:cNvPr>
          <p:cNvSpPr txBox="1"/>
          <p:nvPr/>
        </p:nvSpPr>
        <p:spPr>
          <a:xfrm flipH="1">
            <a:off x="3744309" y="6131035"/>
            <a:ext cx="127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0" dirty="0">
                <a:effectLst/>
                <a:latin typeface=".SFUI-Semibold"/>
              </a:rPr>
              <a:t>2023</a:t>
            </a:r>
            <a:endParaRPr lang="ru-RU" dirty="0">
              <a:effectLst/>
              <a:latin typeface=".SF UI"/>
            </a:endParaRPr>
          </a:p>
        </p:txBody>
      </p:sp>
    </p:spTree>
    <p:extLst>
      <p:ext uri="{BB962C8B-B14F-4D97-AF65-F5344CB8AC3E}">
        <p14:creationId xmlns:p14="http://schemas.microsoft.com/office/powerpoint/2010/main" val="401511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458F43-BD58-60FC-9326-FA37BEA6699C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335846"/>
            <a:ext cx="82153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Чаще всего </a:t>
            </a:r>
            <a:r>
              <a:rPr lang="ru-RU" b="1" dirty="0"/>
              <a:t>под личностью понимают человека в совокупности его социальных и жизненно важных качеств, приобретенных им в процессе социально развития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 Следовательно, к числу личностных характеристик не принято относить особенности человека, которые связаны с генотипической или физиологической организацией человека.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К числу личностных качеств также не принято относить качества человека, характеризующие особенности развития его позна­вательных психических процессов или индивидуальный стиль деятельности, за исключением тех, которые проявляются в отношениях к людям и обществу в це­лом. Чаще всего в содержание понятия «личность» включают устойчивые свойства человека, которые определяют значимые в отношении других людей поступки.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72C7D5-AEA0-EA7C-C7D7-BD30D1A9395B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71435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Личность</a:t>
            </a:r>
            <a:r>
              <a:rPr lang="ru-RU" sz="2400" dirty="0">
                <a:solidFill>
                  <a:srgbClr val="FFFF00"/>
                </a:solidFill>
              </a:rPr>
              <a:t> – это конкретный человек, взятый в системе его устойчивых социально обусловленных психологических характеристик, которые проявляются в общественных связях и отношениях, определяют его нравственные поступки и имеют существенное значение для него самого и окружающих.</a:t>
            </a:r>
          </a:p>
        </p:txBody>
      </p:sp>
      <p:pic>
        <p:nvPicPr>
          <p:cNvPr id="4098" name="Picture 2" descr="https://samizdatt.net/uploads/posts/2017-09/1506357671_img1.jpg"/>
          <p:cNvPicPr>
            <a:picLocks noChangeAspect="1" noChangeArrowheads="1"/>
          </p:cNvPicPr>
          <p:nvPr/>
        </p:nvPicPr>
        <p:blipFill>
          <a:blip r:embed="rId2"/>
          <a:srcRect b="59375"/>
          <a:stretch>
            <a:fillRect/>
          </a:stretch>
        </p:blipFill>
        <p:spPr bwMode="auto">
          <a:xfrm>
            <a:off x="785786" y="3429000"/>
            <a:ext cx="778674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643DE5-36B4-C92B-B0CA-EF71287A602E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122" name="Picture 2" descr="http://900igr.net/up/datas/180825/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15" y="321459"/>
            <a:ext cx="8215370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2861CF-B1FF-5B8B-F6EB-B087D40CBEBC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357166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Позиция личности, как деятельная, субъективная сторона ее статуса, представляет собой </a:t>
            </a:r>
            <a:r>
              <a:rPr lang="ru-RU" sz="2800" b="1" dirty="0">
                <a:solidFill>
                  <a:srgbClr val="FFFF00"/>
                </a:solidFill>
              </a:rPr>
              <a:t>систему отношений личности</a:t>
            </a:r>
            <a:r>
              <a:rPr lang="ru-RU" sz="2800" dirty="0">
                <a:solidFill>
                  <a:srgbClr val="FFFF00"/>
                </a:solidFill>
              </a:rPr>
              <a:t> (к окружающим людям, объективной среде, самому себе), </a:t>
            </a:r>
            <a:r>
              <a:rPr lang="ru-RU" sz="2800" b="1" dirty="0">
                <a:solidFill>
                  <a:srgbClr val="FFFF00"/>
                </a:solidFill>
              </a:rPr>
              <a:t>установок и мотивов</a:t>
            </a:r>
            <a:r>
              <a:rPr lang="ru-RU" sz="2800" dirty="0">
                <a:solidFill>
                  <a:srgbClr val="FFFF00"/>
                </a:solidFill>
              </a:rPr>
              <a:t>, которыми она руководствуется в своей деятельности, </a:t>
            </a:r>
            <a:r>
              <a:rPr lang="ru-RU" sz="2800" b="1" dirty="0">
                <a:solidFill>
                  <a:srgbClr val="FFFF00"/>
                </a:solidFill>
              </a:rPr>
              <a:t>целей и ценностей</a:t>
            </a:r>
            <a:r>
              <a:rPr lang="ru-RU" sz="2800" dirty="0">
                <a:solidFill>
                  <a:srgbClr val="FFFF00"/>
                </a:solidFill>
              </a:rPr>
              <a:t>, на которые направлена эта деятельность</a:t>
            </a:r>
          </a:p>
        </p:txBody>
      </p:sp>
      <p:pic>
        <p:nvPicPr>
          <p:cNvPr id="43010" name="Picture 2" descr="https://fs00.infourok.ru/images/doc/309/308561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929066"/>
            <a:ext cx="7215238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B780FF-635E-1B56-C202-6E10E11F088E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57224" y="857232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Однако качество исполнения ролей, статус и позиция обусловлены не только динамическими тенденциями личности, но и ее </a:t>
            </a:r>
            <a:r>
              <a:rPr lang="ru-RU" sz="2400" b="1" u="sng" dirty="0">
                <a:solidFill>
                  <a:srgbClr val="FFFF00"/>
                </a:solidFill>
              </a:rPr>
              <a:t>потенциалом индивидуально-психического развития, ее возможностями – задатками, специальными способностями, одаренностью</a:t>
            </a:r>
            <a:endParaRPr lang="ru-RU" sz="2400" u="sng" dirty="0">
              <a:solidFill>
                <a:srgbClr val="FFFF00"/>
              </a:solidFill>
            </a:endParaRPr>
          </a:p>
        </p:txBody>
      </p:sp>
      <p:pic>
        <p:nvPicPr>
          <p:cNvPr id="37892" name="Picture 4" descr="https://flytothesky.ru/wp-content/uploads/2014/10/1156-64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357562"/>
            <a:ext cx="6096000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900igr.net/up/datas/107264/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9292B7-B57E-0D70-6BE0-3BCF190275CC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67"/>
            <a:ext cx="82153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Индивидуальность – это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функциональная характеристика человека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проявляющая себя на всех уровнях его структурной организации – индивида, личности, субъекта деятельности. </a:t>
            </a:r>
          </a:p>
          <a:p>
            <a:pPr algn="just"/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Именно на уровне индивидуальности возможны </a:t>
            </a:r>
            <a:r>
              <a:rPr lang="ru-RU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наивысшие достижения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человека,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поскольку индивидуальность проявляется во взаимосвязи и единстве свойств человека как индивида, личности и субъекта деятельности.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398480-4FC0-0DBA-D8D0-18D623B9457A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7346" name="Picture 2" descr="http://present5.com/presentforday2/20161215/06_lichnost_i_sotsialnaya_sreda_images/06_lichnost_i_sotsialnaya_sreda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17816F-CA8C-7164-6C47-BF06393F3A6B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04664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cap="all" dirty="0">
                <a:latin typeface="Times New Roman Полужирный" panose="02020803070505020304" pitchFamily="18" charset="0"/>
                <a:ea typeface="Times New Roman" panose="02020603050405020304" pitchFamily="18" charset="0"/>
              </a:rPr>
              <a:t>Темперамент</a:t>
            </a:r>
          </a:p>
          <a:p>
            <a:pPr indent="450215" algn="ctr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Темперамент 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совокупность свойств, характеризующих динамические особенности протекания психических процессов и поведения человека, их силу, скорость, возникновение, прекращение и изменение.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15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7AC3B0-3DF3-89A7-0B2E-511F7BFA41A2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08720"/>
            <a:ext cx="8748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Темперамент – биологический фундамент, на котором формируется личность как социальное существо.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отражает в основном динамические аспекты поведения, преимущественно врожденного характера.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Темперамент интегрирован в структуру личности и, как говорил Б. Г. Ананьев, является ее природной основой.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801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AB5F2F-3822-D037-F793-9F3F06A232B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cf.ppt-online.org/files/slide/q/Q20dUgbAnurxIlP1ywifpmWk4czVOZoGKJ7CER/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6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0E8000-1BEC-ED36-0F51-E3B69ADC1B17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8072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Темперамент характеризует человека со стороны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динамических особенностей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его психической деятельности, т. е. темпа, быстроты, ритма, интенсивности, – т. е. всего того, что составляет динамику психических процессов и состояний.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97717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35925C-A10D-9282-D9A4-B382A40E6003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7346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особенности поведения человека обусловлены свойствами нервных процессов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возбуждения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торможения. И. П. Павлов полагал, что свойства нервных процессов определяют тип высшей нервной деятельности, который в свою очередь тесно связан с тем или иным типом темперамента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820846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68A95E-8F23-60DF-95B7-6ED8A8C0C120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88342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q"/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Впечатлительность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выражает эмоциональную восприимчивость индивида, его чуткость к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эмоциогенным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воздействиям, способность найти почву для эмоциональной реакции там, где для других людей такой почвы не существует. </a:t>
            </a: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q"/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Импульсивность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характеризует быстроту, с которой эмоция становится побудительной силой действия либо поступка без предварительного их обдумывания и сознательного решения выполнить их.</a:t>
            </a: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q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q"/>
            </a:pP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эмоциональной лабильностью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обычно понимают скорость, с которой прекращается данное эмоциональное состояние или происходит смена одного переживания другим. </a:t>
            </a: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q"/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Реактивность.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нею понимают уровень интенсивности реакций индивида в ответ на различные стимулы.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01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024055-C850-64AB-257F-F131E1DA8D3D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83529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Типы темперамента</a:t>
            </a:r>
          </a:p>
          <a:p>
            <a:pPr indent="450215" algn="ctr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Сангвиник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(нервная система сильная, уравновешенная, подвижная) - это человек быстрый, легко приспосабливающийся к изменчивым условиям жизни. Его характеризует высокая сопротивляемость трудностям жизни. Он в высшей степени подвижный, общительный человек, легко сходится с новыми людьми, и поэтому у него широкий круг знакомств, хотя он и не отличается постоянством в общении и довольно часто меняет привязанности. Он продуктивный деятельно лишь тогда, когда много дел, т. е. при постоянном возбуждении, в противном случае он становится скучным и вялым.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861634"/>
            <a:ext cx="4729913" cy="28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75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B2EFF2-C21B-64BB-A4A2-9F67824C1F9F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05342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Холерик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(нервная система сильная, неуравновешенная) – это человек, нервная система которого определяется преобладанием возбуждения над торможением. Отличается малой чувствительностью, высокой реактивностью. Но у холерика реактивность явно преобладает над активностью, поэтому он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необуздан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несдержан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нетерпелив, вспыльчив. Он менее пластичен и более инертен, чем сангвиник. Отсюда – большая устойчивость стремлений и интересов, большая настойчивость, возможны затруднения в переключении внимания, он скорее экстраверт.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C25F76-53AB-2419-B213-0B7C7E878563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Флегматик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(нервная система сильная, уравновешенная, инертная) – человек с высокой активностью, значительно преобладающей над малой реактивностью. Он обладает малой чувствительностью и эмоциональностью, его трудно рассмешить или опечалить. Когда вокруг громко смеются, он может оставаться невозмутимым. При больших неприятностях остается спокойным. Обычно у него бедная мимика, движения невыразительны, медленный темп движений и речи. Он не находчив, с трудом переключает внимание, приспосабливается к новой обстановке и перестраивает навыки и привычки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5739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5595BA-934C-DC1B-BD85-B0C7E10BE450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028343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Меланхолик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(слабая нервная система) – это человек с высокой чувствительностью и малой реактивностью. Повышенная чувствительность при большой инертности приводит к тому, что незначительный повод может вызвать у него слезы, он чрезмерно обидчив, болезненно чувствителен. Мимика и движения его невыразительны, голос тихий, движения бедны. Обычно он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неуверен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себе, робок. Малейшая трудность заставляет его опускать руки. Меланхолик неэнергичен, ненастойчив, легко утомляется и мало работоспособен. Ему присуще легко отвлекаемое и неустойчивое внимание и замедленный темп всех психических процессов. Среди меланхоликов большинство – интроверты.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29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A08C4D-E75D-F6A6-0E24-6870ECA1CE7E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620688"/>
            <a:ext cx="82809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u="sng" kern="0" dirty="0">
                <a:latin typeface="Times New Roman" panose="02020603050405020304" pitchFamily="18" charset="0"/>
              </a:rPr>
              <a:t>ХАРАКТЕР</a:t>
            </a:r>
          </a:p>
          <a:p>
            <a:pPr>
              <a:spcAft>
                <a:spcPts val="0"/>
              </a:spcAft>
            </a:pP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совокупность устойчивых индивидуальных особенностей личности, складывающихся и проявляющихся в деятельности и общении, обуславливающих типичные для индивида  способы поведения, общения и деятельности.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25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FEBD5E-67C4-2B24-EE0F-77594CAE50B4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8847"/>
            <a:ext cx="84249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целостное, стержневое, социально-исторически детерминированное образование. Характер может трансформировать­ся в течение всей жизни.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 личности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формируется и утверждается под влиянием воздействия на человека образа жизни, общественных условий, конкретных жизненных обстоятельств, воспитательных воздействий, самовоспитания (например, различается характер у разных классов людей одной и той же исторической эпохи и изменяется у представителей одних и тех же классов в разных исторических условиях).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характера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происходит в различных по своим особенностям и уровню развития группах (семья, дружеская компания, класс, спортивная коман­да, трудовой коллектив и др.).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зависимости от того, какая группа является для личности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референтной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какие ценности поддерживает и культивирует эта груп­па, у человека развиваются соответствующие черты характера.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58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B315BC-B5AD-25D3-E1BF-3FEB3448FE43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26035"/>
              </p:ext>
            </p:extLst>
          </p:nvPr>
        </p:nvGraphicFramePr>
        <p:xfrm>
          <a:off x="1131570" y="1340768"/>
          <a:ext cx="6880860" cy="3162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0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0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400" dirty="0">
                          <a:effectLst/>
                        </a:rPr>
                        <a:t>Темперамент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400" dirty="0">
                          <a:effectLst/>
                        </a:rPr>
                        <a:t>Характер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Динамическая особенность личности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Содержательная особенность личности (например, смелость, правдивость)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Врожденная особенность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Приобретенная особенность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Нейтрален к социальным ценностям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Социально-ценная характеристика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Обобщенная генерализованная особенность личности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Зависит от ситуации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83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591387-DA53-B40B-C8D7-D9F4C4AC49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857232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Человек</a:t>
            </a:r>
            <a:r>
              <a:rPr lang="ru-RU" sz="3600" dirty="0">
                <a:solidFill>
                  <a:srgbClr val="FFFF00"/>
                </a:solidFill>
              </a:rPr>
              <a:t> – это живое существо, относящееся к классу млекопитающих, отряду приматов, виду </a:t>
            </a:r>
            <a:r>
              <a:rPr lang="ru-RU" sz="3600" dirty="0" err="1">
                <a:solidFill>
                  <a:srgbClr val="FFFF00"/>
                </a:solidFill>
              </a:rPr>
              <a:t>homo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sapiens</a:t>
            </a:r>
            <a:r>
              <a:rPr lang="ru-RU" sz="3600" dirty="0">
                <a:solidFill>
                  <a:srgbClr val="FFFF00"/>
                </a:solidFill>
              </a:rPr>
              <a:t>, наделенное сознанием, способностью к деятельности и общению. </a:t>
            </a:r>
          </a:p>
        </p:txBody>
      </p:sp>
      <p:pic>
        <p:nvPicPr>
          <p:cNvPr id="58370" name="Picture 2" descr="https://cf.ppt-online.org/files/slide/5/5H6mrJdlkfMWY3VXonsTFupD1QNcAhzvxwGEOt/slide-12.jpg"/>
          <p:cNvPicPr>
            <a:picLocks noChangeAspect="1" noChangeArrowheads="1"/>
          </p:cNvPicPr>
          <p:nvPr/>
        </p:nvPicPr>
        <p:blipFill>
          <a:blip r:embed="rId2"/>
          <a:srcRect l="11719" t="16602" r="7714" b="23827"/>
          <a:stretch>
            <a:fillRect/>
          </a:stretch>
        </p:blipFill>
        <p:spPr bwMode="auto">
          <a:xfrm>
            <a:off x="571472" y="3857628"/>
            <a:ext cx="835824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77E785-5116-7B56-1281-E422C578BA1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Социальная типология характеров  Э. </a:t>
            </a:r>
            <a:r>
              <a:rPr lang="ru-RU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Фромма</a:t>
            </a:r>
            <a:endParaRPr lang="ru-RU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 типология характера построена на основе отношения человека к жизни, обществу и нравственным ценностям.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76872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«Мазохист-садист».</a:t>
            </a:r>
            <a:r>
              <a:rPr lang="ru-RU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тип человека, который склонен видеть причины своих жизненных успехов и неудач, а также причины наблюдаемых социальных событий не в складывающихся обстоятельствах, а в людях. Стремясь устранить эти причины, он направляет свою агрессию на человека, который представляется ему причиной неудачи. Если речь идет о нем самом, то его агрессивные действия направляются на себя; если в качестве причины выступают другие люди, то они становятся жертвами его агрессивности. Такой человек много занимается самооб­разованием, самосовершенствованием, «переделкой» людей «в лучшую сторону».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1435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8862AA-914C-64BD-FA39-5D1A99E2086C}"/>
              </a:ext>
            </a:extLst>
          </p:cNvPr>
          <p:cNvSpPr/>
          <p:nvPr/>
        </p:nvSpPr>
        <p:spPr>
          <a:xfrm>
            <a:off x="0" y="-125767"/>
            <a:ext cx="9144000" cy="74667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 descr="https://fs00.infourok.ru/images/doc/319/318680/64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358246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870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53648F-F688-D63B-72FC-25A50EEECF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42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Человек как индивид в системе биогенеза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413338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FF00"/>
                </a:solidFill>
              </a:rPr>
              <a:t>Индивид </a:t>
            </a:r>
            <a:r>
              <a:rPr lang="ru-RU" sz="2800" dirty="0">
                <a:solidFill>
                  <a:srgbClr val="FFFF00"/>
                </a:solidFill>
              </a:rPr>
              <a:t>– человек как носитель опреде­ленных биологических свойств,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развитие которых осуществляется в ходе онтогенеза. </a:t>
            </a:r>
          </a:p>
          <a:p>
            <a:pPr algn="just"/>
            <a:endParaRPr lang="ru-RU" sz="2800" dirty="0">
              <a:solidFill>
                <a:srgbClr val="FFFF00"/>
              </a:solidFill>
            </a:endParaRPr>
          </a:p>
          <a:p>
            <a:pPr algn="just"/>
            <a:endParaRPr lang="ru-RU" sz="2800" dirty="0">
              <a:solidFill>
                <a:srgbClr val="FFFF00"/>
              </a:solidFill>
            </a:endParaRPr>
          </a:p>
          <a:p>
            <a:pPr algn="just"/>
            <a:r>
              <a:rPr lang="ru-RU" sz="2800" b="1" dirty="0">
                <a:solidFill>
                  <a:srgbClr val="FFFF00"/>
                </a:solidFill>
              </a:rPr>
              <a:t>Основная форма развития индивида – </a:t>
            </a:r>
            <a:r>
              <a:rPr lang="ru-RU" sz="2800" dirty="0">
                <a:solidFill>
                  <a:srgbClr val="FFFF00"/>
                </a:solidFill>
              </a:rPr>
              <a:t>биогенез (онтогенез), результатом чего становится </a:t>
            </a:r>
            <a:r>
              <a:rPr lang="ru-RU" sz="2800" b="1" dirty="0">
                <a:solidFill>
                  <a:srgbClr val="FFFF00"/>
                </a:solidFill>
              </a:rPr>
              <a:t>биологическая зрелость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7B6B44-FBD6-D7FE-16B2-CB25209EB2E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928670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В</a:t>
            </a:r>
            <a:r>
              <a:rPr lang="ru-RU" sz="2400" dirty="0">
                <a:solidFill>
                  <a:srgbClr val="FFFF00"/>
                </a:solidFill>
              </a:rPr>
              <a:t> понятии</a:t>
            </a:r>
            <a:r>
              <a:rPr lang="ru-RU" sz="2400" b="1" dirty="0">
                <a:solidFill>
                  <a:srgbClr val="FFFF00"/>
                </a:solidFill>
              </a:rPr>
              <a:t> индивид</a:t>
            </a:r>
            <a:r>
              <a:rPr lang="ru-RU" sz="2400" dirty="0">
                <a:solidFill>
                  <a:srgbClr val="FFFF00"/>
                </a:solidFill>
              </a:rPr>
              <a:t> зафиксирована п</a:t>
            </a:r>
            <a:r>
              <a:rPr lang="ru-RU" sz="2400" b="1" dirty="0">
                <a:solidFill>
                  <a:srgbClr val="FFFF00"/>
                </a:solidFill>
              </a:rPr>
              <a:t>ринадлежность конкретного человека к человеческому роду. </a:t>
            </a:r>
            <a:endParaRPr lang="ru-RU" sz="2400" dirty="0">
              <a:solidFill>
                <a:srgbClr val="FFFF00"/>
              </a:solidFill>
            </a:endParaRPr>
          </a:p>
          <a:p>
            <a:pPr algn="just"/>
            <a:endParaRPr lang="ru-RU" sz="2400" dirty="0">
              <a:solidFill>
                <a:srgbClr val="FFFF00"/>
              </a:solidFill>
            </a:endParaRPr>
          </a:p>
          <a:p>
            <a:pPr algn="just"/>
            <a:endParaRPr lang="ru-RU" sz="2400" dirty="0">
              <a:solidFill>
                <a:srgbClr val="FFFF00"/>
              </a:solidFill>
            </a:endParaRPr>
          </a:p>
          <a:p>
            <a:pPr algn="just"/>
            <a:r>
              <a:rPr lang="ru-RU" sz="2400" dirty="0">
                <a:solidFill>
                  <a:srgbClr val="FFFF00"/>
                </a:solidFill>
              </a:rPr>
              <a:t>Каждый человек как представитель биологического вида имеет определенные </a:t>
            </a:r>
            <a:r>
              <a:rPr lang="ru-RU" sz="2400" b="1" dirty="0">
                <a:solidFill>
                  <a:srgbClr val="FFFF00"/>
                </a:solidFill>
              </a:rPr>
              <a:t>врожденные особенности</a:t>
            </a:r>
            <a:r>
              <a:rPr lang="ru-RU" sz="2400" dirty="0">
                <a:solidFill>
                  <a:srgbClr val="FFFF00"/>
                </a:solidFill>
              </a:rPr>
              <a:t>, т. е. строение его тела обусловливает возможность </a:t>
            </a:r>
            <a:r>
              <a:rPr lang="ru-RU" sz="2400" dirty="0" err="1">
                <a:solidFill>
                  <a:srgbClr val="FFFF00"/>
                </a:solidFill>
              </a:rPr>
              <a:t>прямохождения</a:t>
            </a:r>
            <a:r>
              <a:rPr lang="ru-RU" sz="2400" dirty="0">
                <a:solidFill>
                  <a:srgbClr val="FFFF00"/>
                </a:solidFill>
              </a:rPr>
              <a:t>, структура мозга обеспечивает развитие интеллекта, строение руки предполагает возможность использования орудий труда и т. д. </a:t>
            </a:r>
          </a:p>
          <a:p>
            <a:pPr algn="just"/>
            <a:endParaRPr lang="ru-RU" sz="2400" dirty="0">
              <a:solidFill>
                <a:srgbClr val="FFFF00"/>
              </a:solidFill>
            </a:endParaRPr>
          </a:p>
          <a:p>
            <a:pPr algn="just"/>
            <a:endParaRPr lang="ru-RU" sz="2400" dirty="0">
              <a:solidFill>
                <a:srgbClr val="FFFF00"/>
              </a:solidFill>
            </a:endParaRPr>
          </a:p>
          <a:p>
            <a:pPr algn="just"/>
            <a:r>
              <a:rPr lang="ru-RU" sz="2400" dirty="0">
                <a:solidFill>
                  <a:srgbClr val="FFFF00"/>
                </a:solidFill>
              </a:rPr>
              <a:t>Всеми этими чертами младенец человека отличается от детеныша животного.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D52C94-7806-3338-5C5D-D489A20BD2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>
                <a:solidFill>
                  <a:srgbClr val="FFFF00"/>
                </a:solidFill>
              </a:rPr>
              <a:t>Выделяют первичные и вторичные свойства индивида.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Возрастно-половые и индивидуально-типические свойства являются первичными, а их взаимодействие определяет динамику вторичных свойств. </a:t>
            </a:r>
          </a:p>
        </p:txBody>
      </p:sp>
      <p:pic>
        <p:nvPicPr>
          <p:cNvPr id="33794" name="Picture 2" descr="http://southbeachfilmfestival.com/images/FaceInTheCrow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71876"/>
            <a:ext cx="5153028" cy="2847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3997A0-6EF4-1F1F-F410-6C2A4EC8945E}"/>
              </a:ext>
            </a:extLst>
          </p:cNvPr>
          <p:cNvSpPr/>
          <p:nvPr/>
        </p:nvSpPr>
        <p:spPr>
          <a:xfrm>
            <a:off x="0" y="-1"/>
            <a:ext cx="9144000" cy="71820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612845"/>
            <a:ext cx="82868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rgbClr val="FFFF00"/>
                </a:solidFill>
              </a:rPr>
              <a:t>Индивидуально-типические</a:t>
            </a:r>
            <a:r>
              <a:rPr lang="ru-RU" sz="2400" dirty="0">
                <a:solidFill>
                  <a:srgbClr val="FFFF00"/>
                </a:solidFill>
              </a:rPr>
              <a:t> – </a:t>
            </a:r>
            <a:r>
              <a:rPr lang="ru-RU" sz="2400" dirty="0" err="1">
                <a:solidFill>
                  <a:srgbClr val="FFFF00"/>
                </a:solidFill>
              </a:rPr>
              <a:t>общесоматические</a:t>
            </a:r>
            <a:r>
              <a:rPr lang="ru-RU" sz="2400" dirty="0">
                <a:solidFill>
                  <a:srgbClr val="FFFF00"/>
                </a:solidFill>
              </a:rPr>
              <a:t> или конституциональные свойства, нейродинамические свойства и билатеральные особенности. </a:t>
            </a:r>
          </a:p>
          <a:p>
            <a:pPr algn="just"/>
            <a:endParaRPr lang="ru-RU" sz="2400" dirty="0">
              <a:solidFill>
                <a:srgbClr val="FFFF00"/>
              </a:solidFill>
            </a:endParaRPr>
          </a:p>
          <a:p>
            <a:pPr algn="just"/>
            <a:endParaRPr lang="ru-RU" sz="2400" dirty="0">
              <a:solidFill>
                <a:srgbClr val="FFFF00"/>
              </a:solidFill>
            </a:endParaRPr>
          </a:p>
          <a:p>
            <a:pPr algn="just"/>
            <a:r>
              <a:rPr lang="ru-RU" sz="2400" u="sng" dirty="0">
                <a:solidFill>
                  <a:srgbClr val="FFFF00"/>
                </a:solidFill>
              </a:rPr>
              <a:t>К </a:t>
            </a:r>
            <a:r>
              <a:rPr lang="ru-RU" sz="2400" b="1" u="sng" dirty="0" err="1">
                <a:solidFill>
                  <a:srgbClr val="FFFF00"/>
                </a:solidFill>
              </a:rPr>
              <a:t>общесоматическим</a:t>
            </a:r>
            <a:r>
              <a:rPr lang="ru-RU" sz="2400" b="1" u="sng" dirty="0">
                <a:solidFill>
                  <a:srgbClr val="FFFF00"/>
                </a:solidFill>
              </a:rPr>
              <a:t> или конституциональным</a:t>
            </a:r>
            <a:r>
              <a:rPr lang="ru-RU" sz="2400" u="sng" dirty="0">
                <a:solidFill>
                  <a:srgbClr val="FFFF00"/>
                </a:solidFill>
              </a:rPr>
              <a:t> свойствам</a:t>
            </a:r>
            <a:r>
              <a:rPr lang="ru-RU" sz="2400" dirty="0">
                <a:solidFill>
                  <a:srgbClr val="FFFF00"/>
                </a:solidFill>
              </a:rPr>
              <a:t> относят эндокринно-биохимические характеристики, общий тип метаболизма (обмена веществ в организме), морфологические структуры организма в целом (конституцию человека). </a:t>
            </a:r>
          </a:p>
          <a:p>
            <a:pPr algn="just"/>
            <a:endParaRPr lang="ru-RU" sz="2400" dirty="0">
              <a:solidFill>
                <a:srgbClr val="FFFF00"/>
              </a:solidFill>
            </a:endParaRPr>
          </a:p>
          <a:p>
            <a:pPr algn="just"/>
            <a:r>
              <a:rPr lang="ru-RU" sz="2400" b="1" u="sng" dirty="0">
                <a:solidFill>
                  <a:srgbClr val="FFFF00"/>
                </a:solidFill>
              </a:rPr>
              <a:t>Нейродинамические свойства</a:t>
            </a:r>
            <a:r>
              <a:rPr lang="ru-RU" sz="2400" dirty="0">
                <a:solidFill>
                  <a:srgbClr val="FFFF00"/>
                </a:solidFill>
              </a:rPr>
              <a:t> характеризуют особенности нервной системы, а </a:t>
            </a:r>
            <a:r>
              <a:rPr lang="ru-RU" sz="2400" b="1" dirty="0">
                <a:solidFill>
                  <a:srgbClr val="FFFF00"/>
                </a:solidFill>
              </a:rPr>
              <a:t>билатеральные</a:t>
            </a:r>
            <a:r>
              <a:rPr lang="ru-RU" sz="2400" dirty="0">
                <a:solidFill>
                  <a:srgbClr val="FFFF00"/>
                </a:solidFill>
              </a:rPr>
              <a:t> – функциональную геометрию тела в виде симметрии или асимметрии структурно-динамических характеристик организма и отдельных двигательных и сенсорных систем.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830485-5539-3BB1-7CB4-F8F35F47128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14356"/>
            <a:ext cx="8358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Группа </a:t>
            </a:r>
            <a:r>
              <a:rPr lang="ru-RU" sz="2400" b="1" dirty="0">
                <a:solidFill>
                  <a:srgbClr val="FFFF00"/>
                </a:solidFill>
              </a:rPr>
              <a:t>вторичных свойств </a:t>
            </a:r>
            <a:r>
              <a:rPr lang="ru-RU" sz="2400" u="sng" dirty="0">
                <a:solidFill>
                  <a:srgbClr val="FF0000"/>
                </a:solidFill>
              </a:rPr>
              <a:t>представлена </a:t>
            </a:r>
            <a:r>
              <a:rPr lang="ru-RU" sz="2400" b="1" u="sng" dirty="0">
                <a:solidFill>
                  <a:srgbClr val="FF0000"/>
                </a:solidFill>
              </a:rPr>
              <a:t>психофизиологическими функциями</a:t>
            </a:r>
            <a:r>
              <a:rPr lang="ru-RU" sz="2400" u="sng" dirty="0">
                <a:solidFill>
                  <a:srgbClr val="FF0000"/>
                </a:solidFill>
              </a:rPr>
              <a:t> – сенсорные, </a:t>
            </a:r>
            <a:r>
              <a:rPr lang="ru-RU" sz="2400" u="sng" dirty="0" err="1">
                <a:solidFill>
                  <a:srgbClr val="FF0000"/>
                </a:solidFill>
              </a:rPr>
              <a:t>мнемические</a:t>
            </a:r>
            <a:r>
              <a:rPr lang="ru-RU" sz="2400" u="sng" dirty="0">
                <a:solidFill>
                  <a:srgbClr val="FF0000"/>
                </a:solidFill>
              </a:rPr>
              <a:t>, </a:t>
            </a:r>
            <a:r>
              <a:rPr lang="ru-RU" sz="2400" u="sng" dirty="0" err="1">
                <a:solidFill>
                  <a:srgbClr val="FF0000"/>
                </a:solidFill>
              </a:rPr>
              <a:t>вербально-логические</a:t>
            </a:r>
            <a:r>
              <a:rPr lang="ru-RU" sz="2400" u="sng" dirty="0">
                <a:solidFill>
                  <a:srgbClr val="FF0000"/>
                </a:solidFill>
              </a:rPr>
              <a:t> и т.п. и </a:t>
            </a:r>
            <a:r>
              <a:rPr lang="ru-RU" sz="2400" b="1" u="sng" dirty="0">
                <a:solidFill>
                  <a:srgbClr val="FF0000"/>
                </a:solidFill>
              </a:rPr>
              <a:t>органическими потребностями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857496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В свою очередь высшая интеграция этих свойств представлена, с одной стороны, </a:t>
            </a:r>
            <a:r>
              <a:rPr lang="ru-RU" sz="2800" b="1" u="sng" dirty="0">
                <a:solidFill>
                  <a:srgbClr val="FFFF00"/>
                </a:solidFill>
              </a:rPr>
              <a:t>в темпераменте</a:t>
            </a:r>
            <a:r>
              <a:rPr lang="ru-RU" sz="2800" u="sng" dirty="0">
                <a:solidFill>
                  <a:srgbClr val="FFFF00"/>
                </a:solidFill>
              </a:rPr>
              <a:t>, </a:t>
            </a:r>
            <a:r>
              <a:rPr lang="ru-RU" sz="2800" dirty="0">
                <a:solidFill>
                  <a:srgbClr val="FFFF00"/>
                </a:solidFill>
              </a:rPr>
              <a:t>а с другой – в </a:t>
            </a:r>
            <a:r>
              <a:rPr lang="ru-RU" sz="2800" b="1" u="sng" dirty="0">
                <a:solidFill>
                  <a:srgbClr val="FFFF00"/>
                </a:solidFill>
              </a:rPr>
              <a:t>задатках.</a:t>
            </a:r>
            <a:endParaRPr lang="ru-RU" sz="2800" u="sng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714884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Задатки и темперамент</a:t>
            </a:r>
            <a:r>
              <a:rPr lang="ru-RU" dirty="0">
                <a:solidFill>
                  <a:srgbClr val="FFFF00"/>
                </a:solidFill>
              </a:rPr>
              <a:t> определяют диапазон темпа освоения и выполнения операций и способов действий. В свою очередь эмоциональные свойства темперамента, обусловливают диапазон энергетики мотивов, а вместе с этим и яркость, и изменчивость связанных с ними эмоциональных переживаний.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23F28D-447E-CC1F-3AE4-98A61013C4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</a:rPr>
              <a:t>Функции индивидных свойств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859340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u="sng" dirty="0"/>
              <a:t>Функция сохранения</a:t>
            </a:r>
            <a:r>
              <a:rPr lang="ru-RU" sz="2400" u="sng" dirty="0"/>
              <a:t> </a:t>
            </a:r>
            <a:r>
              <a:rPr lang="ru-RU" sz="2400" dirty="0"/>
              <a:t>– индивидные свойства определяют диапазон динамических и энергетических показателей, ресурсные возможности человека.</a:t>
            </a:r>
          </a:p>
          <a:p>
            <a:pPr lvl="0" algn="just"/>
            <a:endParaRPr lang="ru-RU" sz="2400" dirty="0"/>
          </a:p>
          <a:p>
            <a:pPr algn="just"/>
            <a:r>
              <a:rPr lang="ru-RU" sz="2400" b="1" u="sng" dirty="0"/>
              <a:t>Функция изменения</a:t>
            </a:r>
            <a:r>
              <a:rPr lang="ru-RU" sz="2400" u="sng" dirty="0"/>
              <a:t> </a:t>
            </a:r>
            <a:r>
              <a:rPr lang="ru-RU" sz="2400" dirty="0"/>
              <a:t>– индивидные свойства определяют темпы перехода от одного состояния к другому, от одной эмоции к другой, от одних операций, умений и навыков к другим, обеспечивая тем самым пластичность поведения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2655</Words>
  <Application>Microsoft Office PowerPoint</Application>
  <PresentationFormat>Экран (4:3)</PresentationFormat>
  <Paragraphs>208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Тема1</vt:lpstr>
      <vt:lpstr>1_Тема1</vt:lpstr>
      <vt:lpstr>Презентация на тему: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Марьям Гасанова</cp:lastModifiedBy>
  <cp:revision>24</cp:revision>
  <dcterms:created xsi:type="dcterms:W3CDTF">2018-03-16T13:39:28Z</dcterms:created>
  <dcterms:modified xsi:type="dcterms:W3CDTF">2026-02-14T14:22:17Z</dcterms:modified>
</cp:coreProperties>
</file>