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6" r:id="rId5"/>
    <p:sldId id="260" r:id="rId6"/>
    <p:sldId id="275" r:id="rId7"/>
    <p:sldId id="274" r:id="rId8"/>
    <p:sldId id="273" r:id="rId9"/>
    <p:sldId id="282" r:id="rId10"/>
    <p:sldId id="278" r:id="rId11"/>
    <p:sldId id="284" r:id="rId12"/>
    <p:sldId id="287" r:id="rId13"/>
    <p:sldId id="281" r:id="rId14"/>
    <p:sldId id="286" r:id="rId15"/>
    <p:sldId id="283" r:id="rId16"/>
    <p:sldId id="280" r:id="rId17"/>
    <p:sldId id="279" r:id="rId18"/>
    <p:sldId id="292" r:id="rId19"/>
    <p:sldId id="291" r:id="rId20"/>
    <p:sldId id="289" r:id="rId21"/>
    <p:sldId id="261" r:id="rId22"/>
    <p:sldId id="288" r:id="rId23"/>
    <p:sldId id="262" r:id="rId24"/>
    <p:sldId id="263" r:id="rId25"/>
    <p:sldId id="264" r:id="rId26"/>
    <p:sldId id="294" r:id="rId27"/>
    <p:sldId id="293" r:id="rId28"/>
    <p:sldId id="296" r:id="rId29"/>
    <p:sldId id="298" r:id="rId30"/>
    <p:sldId id="297" r:id="rId31"/>
    <p:sldId id="295" r:id="rId32"/>
    <p:sldId id="300" r:id="rId33"/>
    <p:sldId id="301" r:id="rId34"/>
    <p:sldId id="299" r:id="rId35"/>
    <p:sldId id="304" r:id="rId36"/>
    <p:sldId id="303" r:id="rId37"/>
    <p:sldId id="302" r:id="rId38"/>
    <p:sldId id="308" r:id="rId39"/>
    <p:sldId id="307" r:id="rId40"/>
    <p:sldId id="305" r:id="rId41"/>
    <p:sldId id="265" r:id="rId42"/>
    <p:sldId id="328" r:id="rId43"/>
    <p:sldId id="315" r:id="rId44"/>
    <p:sldId id="314" r:id="rId45"/>
    <p:sldId id="313" r:id="rId46"/>
    <p:sldId id="312" r:id="rId47"/>
    <p:sldId id="333" r:id="rId48"/>
    <p:sldId id="317" r:id="rId49"/>
    <p:sldId id="310" r:id="rId50"/>
    <p:sldId id="316" r:id="rId51"/>
    <p:sldId id="269" r:id="rId52"/>
    <p:sldId id="270" r:id="rId53"/>
    <p:sldId id="272" r:id="rId54"/>
    <p:sldId id="326" r:id="rId55"/>
    <p:sldId id="318" r:id="rId56"/>
    <p:sldId id="325" r:id="rId57"/>
    <p:sldId id="334" r:id="rId58"/>
    <p:sldId id="335" r:id="rId59"/>
    <p:sldId id="323" r:id="rId60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hyperlink" Target="http://img0.liveinternet.ru/images/attach/c/0/38/268/38268272_Wise20Owl.gi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hyperlink" Target="http://img0.liveinternet.ru/images/attach/c/0/38/268/38268272_Wise20Owl.gi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gif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cer\Desktop\пол размн\половое размн\1643250233_18-phonoteka-org-p-krasivii-zelenii-fon-dlya-prezentatsii-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1066799"/>
          </a:xfrm>
        </p:spPr>
        <p:txBody>
          <a:bodyPr>
            <a:norm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ЗДРАВООХРАНЕНИЯ РЕСПУБЛИКИ ДАГЕСТАН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 образовательное учреждение Республики  Дагестан  «Дагестанский базовый медицинский колледж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им.Р.П.Аскерханова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" y="1447800"/>
            <a:ext cx="7620000" cy="54102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6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урок - лекция</a:t>
            </a:r>
          </a:p>
          <a:p>
            <a:pPr marL="0" indent="0" algn="ctr">
              <a:buNone/>
            </a:pPr>
            <a:r>
              <a:rPr lang="ru-RU" sz="6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 теме:</a:t>
            </a:r>
          </a:p>
          <a:p>
            <a:pPr algn="ctr"/>
            <a:r>
              <a:rPr lang="ru-RU" sz="4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7200" b="1" dirty="0">
                <a:solidFill>
                  <a:srgbClr val="FF0000"/>
                </a:solidFill>
              </a:rPr>
              <a:t>История становления и развития генетики. Основные понятия генетики.</a:t>
            </a:r>
          </a:p>
          <a:p>
            <a:pPr algn="l"/>
            <a:endParaRPr lang="ru-RU" sz="7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3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	</a:t>
            </a:r>
            <a:r>
              <a:rPr lang="ru-RU" sz="4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Дисциплина: ОУД.12 Биология</a:t>
            </a:r>
          </a:p>
          <a:p>
            <a:pPr algn="l"/>
            <a:r>
              <a:rPr lang="ru-RU" sz="4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	Специальности: </a:t>
            </a:r>
          </a:p>
          <a:p>
            <a:pPr algn="l"/>
            <a:r>
              <a:rPr lang="ru-RU" sz="4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31.02.01 Лечебное дело</a:t>
            </a:r>
            <a:endParaRPr lang="ru-RU" sz="4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4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31.02.02 Акушерское дело                                         </a:t>
            </a:r>
            <a:endParaRPr lang="ru-RU" sz="4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4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31.02.03 Лабораторная диагностика                       </a:t>
            </a:r>
            <a:endParaRPr lang="ru-RU" sz="4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4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34.02.01. Сестринское дело                 </a:t>
            </a:r>
          </a:p>
          <a:p>
            <a:pPr algn="l"/>
            <a:r>
              <a:rPr lang="ru-RU" sz="4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33.02.01 Фармация</a:t>
            </a:r>
          </a:p>
          <a:p>
            <a:pPr algn="l"/>
            <a:endParaRPr lang="ru-RU" sz="4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7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Рассмотрено на заседании ЦМК</a:t>
            </a:r>
          </a:p>
          <a:p>
            <a:pPr marL="0" indent="0" algn="l">
              <a:lnSpc>
                <a:spcPct val="107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ru-RU" sz="6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общеобразовательных дисциплин </a:t>
            </a:r>
            <a:r>
              <a:rPr lang="en-US" sz="6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u-RU" sz="6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ru-RU" sz="6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7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 № __________2026г.</a:t>
            </a:r>
          </a:p>
          <a:p>
            <a:pPr marL="0" indent="0" algn="l">
              <a:lnSpc>
                <a:spcPct val="107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Председатель ЦМК</a:t>
            </a:r>
          </a:p>
          <a:p>
            <a:pPr marL="0" indent="0" algn="l">
              <a:lnSpc>
                <a:spcPct val="107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Р.Ш. Ахмедова _________</a:t>
            </a:r>
            <a:endParaRPr lang="ru-RU" sz="6400" dirty="0">
              <a:solidFill>
                <a:schemeClr val="tx1"/>
              </a:solidFill>
              <a:latin typeface="Times New Roman" panose="02020603050405020304" pitchFamily="18" charset="0"/>
              <a:ea typeface="SimSun" charset="-122"/>
              <a:cs typeface="Times New Roman" panose="02020603050405020304" pitchFamily="18" charset="0"/>
            </a:endParaRPr>
          </a:p>
          <a:p>
            <a:pPr algn="l"/>
            <a:endParaRPr lang="ru-RU" sz="43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Автор-составитель: </a:t>
            </a:r>
            <a:r>
              <a:rPr lang="ru-RU" sz="7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Н.Д.Адильханова</a:t>
            </a: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defRPr/>
            </a:pPr>
            <a:r>
              <a:rPr lang="ru-RU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преподаватель биологии</a:t>
            </a:r>
            <a:endParaRPr lang="ru-RU" sz="7200" b="1" dirty="0">
              <a:solidFill>
                <a:srgbClr val="1D3C7A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defRPr/>
            </a:pPr>
            <a:endParaRPr lang="ru-RU" sz="7200" b="1" dirty="0">
              <a:solidFill>
                <a:srgbClr val="1D3C7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5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г.Махачкала-2026</a:t>
            </a:r>
          </a:p>
          <a:p>
            <a:pPr>
              <a:defRPr/>
            </a:pPr>
            <a:endParaRPr lang="ru-RU" sz="1400" b="1" dirty="0">
              <a:solidFill>
                <a:srgbClr val="1D3C7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defRPr/>
            </a:pPr>
            <a:endParaRPr lang="ru-RU" sz="13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ru-RU" sz="13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</a:p>
          <a:p>
            <a:pPr>
              <a:lnSpc>
                <a:spcPct val="120000"/>
              </a:lnSpc>
            </a:pPr>
            <a:endParaRPr lang="ru-RU" sz="1800" dirty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cer-pc\Desktop\Биология видео\besplatnye-fony-dlya-presentacii-powerpoin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76925"/>
          </a:xfrm>
          <a:prstGeom prst="rect">
            <a:avLst/>
          </a:prstGeom>
          <a:noFill/>
        </p:spPr>
      </p:pic>
      <p:pic>
        <p:nvPicPr>
          <p:cNvPr id="11266" name="Picture 2" descr="C:\Users\acer-pc\Desktop\Биология видео\f0969772f67e3307cdadc36b67124e0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0013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Передаются не сами признаки и свойства, а задатки их развития – гены.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cer-pc\Desktop\Биология видео\besplatnye-fony-dlya-presentacii-powerpoin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Ген – это участок молекул ДНК (или хромосомы), определяющий возможность синтеза одной белковой молекулы или развитие определенного признака.</a:t>
            </a:r>
          </a:p>
        </p:txBody>
      </p:sp>
      <p:pic>
        <p:nvPicPr>
          <p:cNvPr id="12290" name="Picture 2" descr="C:\Users\acer-pc\Desktop\Биология видео\Gfu7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9144000" cy="535782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cer-pc\Desktop\Биология видео\besplatnye-fony-dlya-presentacii-powerpoin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395"/>
            <a:ext cx="9144000" cy="589032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Каждый конкретный ген располагается в одном и том же месте или локусе, строго определенной хромосомы</a:t>
            </a:r>
          </a:p>
        </p:txBody>
      </p:sp>
      <p:pic>
        <p:nvPicPr>
          <p:cNvPr id="13314" name="Picture 2" descr="C:\Users\acer-pc\Desktop\Биология видео\slide-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cer-pc\Desktop\Биология видео\besplatnye-fony-dlya-presentacii-powerpoin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396"/>
            <a:ext cx="9144000" cy="687139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143008"/>
          </a:xfrm>
        </p:spPr>
        <p:txBody>
          <a:bodyPr>
            <a:noAutofit/>
          </a:bodyPr>
          <a:lstStyle/>
          <a:p>
            <a:r>
              <a:rPr lang="ru-RU" sz="2000" b="1" dirty="0"/>
              <a:t>Если набор хромосом гаплоидный (у бактерий, в гаметах), то ген отвечающий за признак - один. В диплоидном наборе (в соматических клетках) содержится 2 гомологичные хромосомы и соответственно 2 гена определяют развитие одного какого-то признака.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2050" name="Picture 2" descr="C:\Users\acer-pc\Desktop\Биология видео\slide-2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600200"/>
            <a:ext cx="8858312" cy="511494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cer-pc\Desktop\Биология видео\img13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cer-pc\Desktop\Биология видео\img5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cer-pc\Desktop\Биология видео\besplatnye-fony-dlya-presentacii-powerpoin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769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>
            <a:noAutofit/>
          </a:bodyPr>
          <a:lstStyle/>
          <a:p>
            <a:r>
              <a:rPr lang="ru-RU" sz="2000" b="1" dirty="0"/>
              <a:t>Генотип – это система взаимодействующих генов, т. е. гены проявляются в зависимости от окружающей среды, не только окружающую клетку, но и других генов генотипа. </a:t>
            </a:r>
            <a:br>
              <a:rPr lang="ru-RU" sz="2000" b="1" dirty="0"/>
            </a:br>
            <a:endParaRPr lang="ru-RU" sz="2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cer-pc\Desktop\Биология видео\0x0-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cer-pc\Desktop\Биология видео\img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cer-pc\Desktop\Биология видео\besplatnye-fony-dlya-presentacii-powerpoin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769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C00000"/>
                </a:solidFill>
              </a:rPr>
              <a:t/>
            </a:r>
            <a:br>
              <a:rPr lang="ru-RU" sz="2700" b="1" dirty="0">
                <a:solidFill>
                  <a:srgbClr val="C00000"/>
                </a:solidFill>
              </a:rPr>
            </a:br>
            <a:r>
              <a:rPr lang="ru-RU" sz="2700" b="1" dirty="0">
                <a:solidFill>
                  <a:srgbClr val="C00000"/>
                </a:solidFill>
              </a:rPr>
              <a:t>В пределах одного вида все организмы похожи, но не являются точными копиями друг друга. Это определяется изменчивостью.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C:\Users\acer-pc\Desktop\Биология видео\0002-002-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12"/>
            <a:ext cx="9144000" cy="528638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700" b="1" dirty="0">
                <a:solidFill>
                  <a:srgbClr val="002060"/>
                </a:solidFill>
              </a:rPr>
              <a:t>Изменчивость – это свойство организмов приобретать новые признаки и свойства, не похожие на родителей. 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C:\Users\acer-pc\Desktop\Биология видео\96f812e18ef3dd07f4733b1b8fe3dbe6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-pc\Desktop\Биология видео\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cer-pc\Desktop\Биология видео\img2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64" y="282264"/>
            <a:ext cx="8143932" cy="6143652"/>
          </a:xfrm>
          <a:prstGeom prst="rect">
            <a:avLst/>
          </a:prstGeom>
          <a:noFill/>
        </p:spPr>
      </p:pic>
      <p:pic>
        <p:nvPicPr>
          <p:cNvPr id="6" name="Picture 8" descr="38268272_Wise20Owl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858016" y="357166"/>
            <a:ext cx="1455459" cy="189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cer-pc\Desktop\Биология видео\besplatnye-fony-dlya-presentacii-powerpoin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Гибридологический метод изучения наследования признака.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098" name="Picture 2" descr="C:\Users\acer-pc\Desktop\Биология видео\MemorableEnlightenedBasenji-size_restricted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571612"/>
            <a:ext cx="2357455" cy="4643470"/>
          </a:xfrm>
          <a:prstGeom prst="rect">
            <a:avLst/>
          </a:prstGeom>
          <a:noFill/>
        </p:spPr>
      </p:pic>
      <p:pic>
        <p:nvPicPr>
          <p:cNvPr id="4099" name="Picture 3" descr="C:\Users\acer-pc\Desktop\Биология видео\63ecd220823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2725" y="1643050"/>
            <a:ext cx="2581275" cy="4429156"/>
          </a:xfrm>
          <a:prstGeom prst="rect">
            <a:avLst/>
          </a:prstGeom>
          <a:noFill/>
        </p:spPr>
      </p:pic>
      <p:pic>
        <p:nvPicPr>
          <p:cNvPr id="4100" name="Picture 4" descr="C:\Users\acer-pc\Desktop\Биология видео\female_professor_dna_magnifying_glass_pt_res_thb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1571612"/>
            <a:ext cx="2571768" cy="4572032"/>
          </a:xfrm>
          <a:prstGeom prst="rect">
            <a:avLst/>
          </a:prstGeom>
          <a:noFill/>
        </p:spPr>
      </p:pic>
      <p:pic>
        <p:nvPicPr>
          <p:cNvPr id="1026" name="Picture 2" descr="C:\Users\acer-pc\Desktop\Биология видео\animdna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1571612"/>
            <a:ext cx="2095500" cy="464347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cer-pc\Desktop\Биология видео\besplatnye-fony-dlya-presentacii-powerpoin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769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Заслуга открытия закономерностей наследования признаков принадлежит чешскому ботанику-любителю </a:t>
            </a:r>
            <a:r>
              <a:rPr lang="ru-RU" sz="2400" b="1" dirty="0" err="1">
                <a:solidFill>
                  <a:srgbClr val="FF0000"/>
                </a:solidFill>
              </a:rPr>
              <a:t>Грегору</a:t>
            </a:r>
            <a:r>
              <a:rPr lang="ru-RU" sz="2400" b="1" dirty="0">
                <a:solidFill>
                  <a:srgbClr val="FF0000"/>
                </a:solidFill>
              </a:rPr>
              <a:t> Менделю.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cer-pc\Desktop\Биология видео\dcb7d81b13ba9d4d6ac69285f9ff708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acer-pc\Desktop\Биология видео\light-circles-blue-background-v848-1024x576-MM-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Для своих опытов он взял горох, т.к. эти растения просто разводить, и они имеют короткий период развития.</a:t>
            </a:r>
          </a:p>
        </p:txBody>
      </p:sp>
      <p:pic>
        <p:nvPicPr>
          <p:cNvPr id="2050" name="Picture 2" descr="C:\Users\acer-pc\Desktop\Биология видео\875a8375f91de049494d6073098e8a2f_0806cb05adedae892265bbb0401dbaee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428868"/>
            <a:ext cx="1928826" cy="2857520"/>
          </a:xfrm>
          <a:prstGeom prst="rect">
            <a:avLst/>
          </a:prstGeom>
          <a:noFill/>
        </p:spPr>
      </p:pic>
      <p:pic>
        <p:nvPicPr>
          <p:cNvPr id="2051" name="Picture 3" descr="C:\Users\acer-pc\Desktop\Биология видео\alex_walk_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5992"/>
            <a:ext cx="2786050" cy="3096000"/>
          </a:xfrm>
          <a:prstGeom prst="rect">
            <a:avLst/>
          </a:prstGeom>
          <a:noFill/>
        </p:spPr>
      </p:pic>
      <p:pic>
        <p:nvPicPr>
          <p:cNvPr id="2052" name="Picture 4" descr="C:\Users\acer-pc\Desktop\Биология видео\HatefulGreenBlackfly-size_restricte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2285992"/>
            <a:ext cx="3067046" cy="32099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cer-pc\Desktop\Биология видео\2b8b0372e346a8d84fa273fe17e9a5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cer-pc\Desktop\Биология видео\light-circles-blue-background-v848-1024x576-MM-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cer-pc\Desktop\Биология видео\img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8715436" cy="6500858"/>
          </a:xfrm>
          <a:prstGeom prst="rect">
            <a:avLst/>
          </a:prstGeom>
          <a:noFill/>
        </p:spPr>
      </p:pic>
      <p:pic>
        <p:nvPicPr>
          <p:cNvPr id="5" name="Picture 8" descr="38268272_Wise20Owl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500958" y="5000636"/>
            <a:ext cx="1455459" cy="168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acer-pc\Desktop\Биология видео\598c3637d469515dcbb3ca3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352" y="0"/>
            <a:ext cx="915835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Законы Менделя.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acer-pc\Desktop\Биология видео\B1774p97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6"/>
            <a:ext cx="8429684" cy="5143536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Первый закон Менделя – закон единообразия первого     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поколения гибридов. 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9218" name="Picture 2" descr="C:\Users\acer-pc\Desktop\Биология видео\slide-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C:\Users\acer-pc\Desktop\Биология видео\6f7277b082d7ef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Мендель для установления этого закона начал с моногибридного скрещивания. </a:t>
            </a:r>
          </a:p>
        </p:txBody>
      </p:sp>
      <p:pic>
        <p:nvPicPr>
          <p:cNvPr id="10245" name="Picture 5" descr="C:\Users\acer-pc\Desktop\Биология видео\006 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785926"/>
            <a:ext cx="6839216" cy="464347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acer-pc\Desktop\Биология видео\screen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acer-pc\Desktop\Биология видео\img1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3316" name="Picture 4" descr="C:\Users\acer-pc\Desktop\Биология видео\1465237022_127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714884"/>
            <a:ext cx="1809751" cy="1809751"/>
          </a:xfrm>
          <a:prstGeom prst="rect">
            <a:avLst/>
          </a:prstGeom>
          <a:noFill/>
        </p:spPr>
      </p:pic>
      <p:pic>
        <p:nvPicPr>
          <p:cNvPr id="13318" name="Picture 6" descr="C:\Users\acer-pc\Desktop\Биология видео\0013-003-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285728"/>
            <a:ext cx="1076325" cy="15335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cer-pc\Desktop\Биология видео\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acer-pc\Desktop\Биология видео\0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8501121" cy="635798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-pc\Desktop\Биология видео\img10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027" name="Picture 3" descr="C:\Users\acer-pc\Desktop\Биология видео\1465238914_129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0382" y="2143116"/>
            <a:ext cx="2333618" cy="38576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cer-pc\Desktop\Биология видео\besplatnye-fony-dlya-presentacii-powerpoin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769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00B050"/>
                </a:solidFill>
              </a:rPr>
              <a:t/>
            </a:r>
            <a:br>
              <a:rPr lang="ru-RU" sz="2700" b="1" dirty="0">
                <a:solidFill>
                  <a:srgbClr val="00B050"/>
                </a:solidFill>
              </a:rPr>
            </a:br>
            <a:r>
              <a:rPr lang="ru-RU" sz="2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Мендель взял двух родителей (2 сорта гороха), у которых разный цвет семян, на другие признаки внимание не обращается и в расчетах не учитываются.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220" name="Picture 4" descr="C:\Users\acer-pc\Desktop\Биология видео\slide-29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cer-pc\Desktop\Биология видео\besplatnye-fony-dlya-presentacii-powerpoin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769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C00000"/>
                </a:solidFill>
              </a:rPr>
              <a:t/>
            </a:r>
            <a:br>
              <a:rPr lang="ru-RU" sz="2700" b="1" dirty="0">
                <a:solidFill>
                  <a:srgbClr val="C00000"/>
                </a:solidFill>
              </a:rPr>
            </a:br>
            <a:r>
              <a:rPr lang="ru-RU" sz="2700" b="1" dirty="0">
                <a:solidFill>
                  <a:srgbClr val="C00000"/>
                </a:solidFill>
              </a:rPr>
              <a:t/>
            </a:r>
            <a:br>
              <a:rPr lang="ru-RU" sz="2700" b="1" dirty="0">
                <a:solidFill>
                  <a:srgbClr val="C00000"/>
                </a:solidFill>
              </a:rPr>
            </a:br>
            <a:r>
              <a:rPr lang="ru-RU" sz="2700" b="1" dirty="0">
                <a:solidFill>
                  <a:srgbClr val="C00000"/>
                </a:solidFill>
              </a:rPr>
              <a:t/>
            </a:r>
            <a:br>
              <a:rPr lang="ru-RU" sz="2700" b="1" dirty="0">
                <a:solidFill>
                  <a:srgbClr val="C00000"/>
                </a:solidFill>
              </a:rPr>
            </a:br>
            <a:r>
              <a:rPr lang="ru-RU" sz="2700" b="1" dirty="0">
                <a:solidFill>
                  <a:srgbClr val="C00000"/>
                </a:solidFill>
              </a:rPr>
              <a:t/>
            </a:r>
            <a:br>
              <a:rPr lang="ru-RU" sz="2700" b="1" dirty="0">
                <a:solidFill>
                  <a:srgbClr val="C00000"/>
                </a:solidFill>
              </a:rPr>
            </a:br>
            <a:r>
              <a:rPr lang="ru-RU" sz="3100" b="1" dirty="0">
                <a:solidFill>
                  <a:srgbClr val="C00000"/>
                </a:solidFill>
              </a:rPr>
              <a:t>У одного растения – желтые семена (А), у другого – зеленые (а).</a:t>
            </a:r>
            <a:r>
              <a:rPr lang="ru-RU" sz="3100" dirty="0">
                <a:solidFill>
                  <a:srgbClr val="C00000"/>
                </a:solidFill>
              </a:rPr>
              <a:t/>
            </a:r>
            <a:br>
              <a:rPr lang="ru-RU" sz="3100" dirty="0">
                <a:solidFill>
                  <a:srgbClr val="C00000"/>
                </a:solidFill>
              </a:rPr>
            </a:br>
            <a:r>
              <a:rPr lang="ru-RU" sz="3100" dirty="0">
                <a:solidFill>
                  <a:srgbClr val="C00000"/>
                </a:solidFill>
              </a:rPr>
              <a:t> </a:t>
            </a:r>
            <a:br>
              <a:rPr lang="ru-RU" sz="3100" dirty="0">
                <a:solidFill>
                  <a:srgbClr val="C00000"/>
                </a:solidFill>
              </a:rPr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58370" name="Picture 2" descr="C:\Users\acer-pc\Desktop\Биология видео\img4 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</p:spPr>
      </p:pic>
      <p:pic>
        <p:nvPicPr>
          <p:cNvPr id="58372" name="Picture 4" descr="C:\Users\acer-pc\Desktop\Биология видео\5819ea41109b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4714884"/>
            <a:ext cx="1785950" cy="1785950"/>
          </a:xfrm>
          <a:prstGeom prst="rect">
            <a:avLst/>
          </a:prstGeom>
          <a:noFill/>
        </p:spPr>
      </p:pic>
      <p:pic>
        <p:nvPicPr>
          <p:cNvPr id="58374" name="Picture 6" descr="C:\Users\acer-pc\Desktop\Биология видео\peas-nochat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2500306"/>
            <a:ext cx="2309802" cy="173235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Таким образом, у гибридов </a:t>
            </a:r>
            <a:r>
              <a:rPr lang="en-US" sz="2400" b="1" dirty="0">
                <a:solidFill>
                  <a:srgbClr val="002060"/>
                </a:solidFill>
              </a:rPr>
              <a:t>I</a:t>
            </a:r>
            <a:r>
              <a:rPr lang="ru-RU" sz="2400" b="1" dirty="0">
                <a:solidFill>
                  <a:srgbClr val="002060"/>
                </a:solidFill>
              </a:rPr>
              <a:t> поколения </a:t>
            </a:r>
            <a:r>
              <a:rPr lang="en-US" sz="2400" b="1" dirty="0">
                <a:solidFill>
                  <a:srgbClr val="002060"/>
                </a:solidFill>
              </a:rPr>
              <a:t>F</a:t>
            </a:r>
            <a:r>
              <a:rPr lang="ru-RU" sz="2400" b="1" baseline="-25000" dirty="0">
                <a:solidFill>
                  <a:srgbClr val="002060"/>
                </a:solidFill>
              </a:rPr>
              <a:t>1</a:t>
            </a:r>
            <a:r>
              <a:rPr lang="ru-RU" sz="2400" b="1" dirty="0">
                <a:solidFill>
                  <a:srgbClr val="002060"/>
                </a:solidFill>
              </a:rPr>
              <a:t>, из каждой пары вариантов одного признака проявляется только один. Второй признак как бы исчезает, не развивается. </a:t>
            </a:r>
          </a:p>
        </p:txBody>
      </p:sp>
      <p:pic>
        <p:nvPicPr>
          <p:cNvPr id="57345" name="Picture 1" descr="C:\Users\acer-pc\Desktop\Биология видео\slide_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cer-pc\Desktop\Биология видео\besplatnye-fony-dlya-presentacii-powerpoin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769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Преобладание у гибрида признака одного из родителей Мендель назвал доминированием. </a:t>
            </a:r>
            <a:br>
              <a:rPr lang="ru-RU" sz="2400" b="1" dirty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9395" name="Picture 3" descr="C:\Users\acer-pc\Desktop\Биология видео\0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  <p:pic>
        <p:nvPicPr>
          <p:cNvPr id="59394" name="Picture 2" descr="C:\Users\acer-pc\Desktop\Биология видео\стручок-гороха-изо-ированный-на-бе-ой-пре-посы-ке-429418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5500702"/>
            <a:ext cx="3214678" cy="1643074"/>
          </a:xfrm>
          <a:prstGeom prst="rect">
            <a:avLst/>
          </a:prstGeom>
          <a:noFill/>
        </p:spPr>
      </p:pic>
      <p:pic>
        <p:nvPicPr>
          <p:cNvPr id="59397" name="Picture 5" descr="C:\Users\acer-pc\Desktop\Биология видео\3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1214422"/>
            <a:ext cx="1714512" cy="1795468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cer-pc\Desktop\Биология видео\besplatnye-fony-dlya-presentacii-powerpoin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769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А противоположный, т.е. подавляемый признак – рецессивным (от латинского </a:t>
            </a:r>
            <a:r>
              <a:rPr lang="en-US" sz="2400" b="1" dirty="0" err="1">
                <a:solidFill>
                  <a:srgbClr val="002060"/>
                </a:solidFill>
              </a:rPr>
              <a:t>recessus</a:t>
            </a:r>
            <a:r>
              <a:rPr lang="ru-RU" sz="2400" b="1" dirty="0">
                <a:solidFill>
                  <a:srgbClr val="002060"/>
                </a:solidFill>
              </a:rPr>
              <a:t>- отступление). </a:t>
            </a:r>
            <a:br>
              <a:rPr lang="ru-RU" sz="2400" b="1" dirty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4273" name="Picture 1" descr="C:\Users\acer-pc\Desktop\Биология видео\image-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9144000" cy="6357982"/>
          </a:xfrm>
          <a:prstGeom prst="rect">
            <a:avLst/>
          </a:prstGeom>
          <a:noFill/>
        </p:spPr>
      </p:pic>
      <p:pic>
        <p:nvPicPr>
          <p:cNvPr id="54274" name="Picture 2" descr="C:\Users\acer-pc\Desktop\Биология видео\000204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58" y="1214422"/>
            <a:ext cx="1476377" cy="142876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7" name="Picture 1" descr="C:\Users\acer-pc\Desktop\Биология видео\slide-6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5298" name="Picture 2" descr="C:\Users\acer-pc\Desktop\Биология видео\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572008"/>
            <a:ext cx="2000232" cy="2428892"/>
          </a:xfrm>
          <a:prstGeom prst="rect">
            <a:avLst/>
          </a:prstGeom>
          <a:noFill/>
        </p:spPr>
      </p:pic>
      <p:pic>
        <p:nvPicPr>
          <p:cNvPr id="55300" name="Picture 4" descr="C:\Users\acer-pc\Desktop\Биология видео\Letter 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4786322"/>
            <a:ext cx="1849118" cy="1857373"/>
          </a:xfrm>
          <a:prstGeom prst="rect">
            <a:avLst/>
          </a:prstGeom>
          <a:noFill/>
        </p:spPr>
      </p:pic>
      <p:pic>
        <p:nvPicPr>
          <p:cNvPr id="55301" name="Picture 5" descr="C:\Users\acer-pc\Desktop\Биология видео\alfa (6520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5786454"/>
            <a:ext cx="952500" cy="952500"/>
          </a:xfrm>
          <a:prstGeom prst="rect">
            <a:avLst/>
          </a:prstGeom>
          <a:noFill/>
        </p:spPr>
      </p:pic>
      <p:pic>
        <p:nvPicPr>
          <p:cNvPr id="55302" name="Picture 6" descr="C:\Users\acer-pc\Desktop\Биология видео\44e419c1f71c4f93de7a0ea4ed2d75df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5572116"/>
            <a:ext cx="857256" cy="128588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cer-pc\Desktop\Биология видео\besplatnye-fony-dlya-presentacii-powerpoin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Мендель использовал в опытах растения, относящиеся к чистым линиям, т.е. оба аллельных гена в ряду поколений одинаковые АА, </a:t>
            </a:r>
            <a:r>
              <a:rPr lang="ru-RU" sz="2400" b="1" dirty="0" err="1">
                <a:solidFill>
                  <a:srgbClr val="002060"/>
                </a:solidFill>
              </a:rPr>
              <a:t>аа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26" name="Picture 2" descr="C:\Users\acer-pc\Desktop\Биология видео\982448_3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214554"/>
            <a:ext cx="5857916" cy="4367002"/>
          </a:xfrm>
          <a:prstGeom prst="rect">
            <a:avLst/>
          </a:prstGeom>
          <a:noFill/>
        </p:spPr>
      </p:pic>
      <p:pic>
        <p:nvPicPr>
          <p:cNvPr id="1027" name="Picture 3" descr="C:\Users\acer-pc\Desktop\Биология видео\6443873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500306"/>
            <a:ext cx="1962150" cy="33337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cer-pc\Desktop\Биология видео\world-1302934_1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B050"/>
                </a:solidFill>
              </a:rPr>
              <a:t>Такие организмы называются </a:t>
            </a:r>
            <a:r>
              <a:rPr lang="ru-RU" sz="3200" b="1" dirty="0" err="1">
                <a:solidFill>
                  <a:srgbClr val="00B050"/>
                </a:solidFill>
              </a:rPr>
              <a:t>гомозиготы</a:t>
            </a:r>
            <a:r>
              <a:rPr lang="ru-RU" sz="3200" b="1" dirty="0">
                <a:solidFill>
                  <a:srgbClr val="00B050"/>
                </a:solidFill>
              </a:rPr>
              <a:t>.</a:t>
            </a:r>
            <a:br>
              <a:rPr lang="ru-RU" sz="3200" b="1" dirty="0">
                <a:solidFill>
                  <a:srgbClr val="00B050"/>
                </a:solidFill>
              </a:rPr>
            </a:br>
            <a:endParaRPr lang="ru-RU" sz="3200" dirty="0"/>
          </a:p>
        </p:txBody>
      </p:sp>
      <p:pic>
        <p:nvPicPr>
          <p:cNvPr id="3074" name="Picture 2" descr="C:\Users\acer-pc\Desktop\Биология видео\img_user_file_54ce6de226372_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4"/>
            <a:ext cx="8715435" cy="550072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cer-pc\Desktop\Биология видео\hello_html_67e97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Дает один сорт гамет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cer-pc\Desktop\Биология видео\img8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7"/>
            <a:ext cx="9144000" cy="542926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cer-pc\Desktop\Биология видео\img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6" name="Picture 4" descr="C:\Users\acer-pc\Desktop\Биология видео\7088108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222" y="4214818"/>
            <a:ext cx="1928826" cy="264318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cer-pc\Desktop\Биология видео\besplatnye-fony-dlya-presentacii-powerpoin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769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Если же организм несет в своем генотипе аллельные гены, отличающиеся друг от друга, т.е. один доминантный, другой – рецессивный, то такой организм называется </a:t>
            </a:r>
            <a:r>
              <a:rPr lang="ru-RU" sz="2400" b="1" dirty="0" err="1"/>
              <a:t>гетерозигота</a:t>
            </a:r>
            <a:r>
              <a:rPr lang="ru-RU" sz="2400" b="1" dirty="0"/>
              <a:t>. (</a:t>
            </a:r>
            <a:r>
              <a:rPr lang="ru-RU" sz="2400" b="1" dirty="0" err="1"/>
              <a:t>Аа</a:t>
            </a:r>
            <a:r>
              <a:rPr lang="ru-RU" sz="2400" b="1" dirty="0"/>
              <a:t>, </a:t>
            </a:r>
            <a:r>
              <a:rPr lang="ru-RU" sz="2400" b="1" dirty="0" err="1"/>
              <a:t>Вв</a:t>
            </a:r>
            <a:r>
              <a:rPr lang="ru-RU" sz="2400" b="1" dirty="0"/>
              <a:t>)</a:t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6146" name="Picture 2" descr="C:\Users\acer-pc\Desktop\Биология видео\screen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85926"/>
            <a:ext cx="9144000" cy="5572163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/>
              <a:t>Первый закон Менделя (закон единообразия или закон доминирования) гласит: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Picture 2" descr="C:\Users\acer-pc\Desktop\Биология видео\slide-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2" name="Picture 4" descr="C:\Users\acer-pc\Desktop\Биология видео\0013-003-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3429000"/>
            <a:ext cx="1643074" cy="2390781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-pc\Desktop\Биология видео\02-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Предлагаю закрепить этот вопрос!</a:t>
            </a:r>
          </a:p>
        </p:txBody>
      </p:sp>
      <p:pic>
        <p:nvPicPr>
          <p:cNvPr id="1028" name="Picture 4" descr="C:\Users\acer-pc\Desktop\Биология видео\1465207838_122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214554"/>
            <a:ext cx="2200275" cy="333375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/>
              <a:t/>
            </a:r>
            <a:br>
              <a:rPr lang="ru-RU" sz="2700" b="1" dirty="0"/>
            </a:br>
            <a:r>
              <a:rPr lang="ru-RU" sz="2700" b="1" dirty="0"/>
              <a:t/>
            </a:r>
            <a:br>
              <a:rPr lang="ru-RU" sz="2700" b="1" dirty="0"/>
            </a:br>
            <a:r>
              <a:rPr lang="ru-RU" sz="2700" b="1" dirty="0"/>
              <a:t/>
            </a:r>
            <a:br>
              <a:rPr lang="ru-RU" sz="2700" b="1" dirty="0"/>
            </a:br>
            <a:r>
              <a:rPr lang="ru-RU" sz="2700" b="1" dirty="0"/>
              <a:t/>
            </a:r>
            <a:br>
              <a:rPr lang="ru-RU" sz="2700" b="1" dirty="0"/>
            </a:br>
            <a:endParaRPr lang="ru-RU" dirty="0"/>
          </a:p>
        </p:txBody>
      </p:sp>
      <p:pic>
        <p:nvPicPr>
          <p:cNvPr id="2050" name="Picture 2" descr="C:\Users\acer-pc\Desktop\Биология видео\img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acer-pc\Desktop\Биология видео\8ca96735962b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500042"/>
            <a:ext cx="2466975" cy="278608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Явление, при котором в потомстве одна часть несет доминантный признак, а другая часть -  рецессивный, называется расщеплением.</a:t>
            </a:r>
          </a:p>
        </p:txBody>
      </p:sp>
      <p:pic>
        <p:nvPicPr>
          <p:cNvPr id="3074" name="Picture 2" descr="C:\Users\acer-pc\Desktop\Биология видео\screen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acer-pc\Desktop\Биология видео\blue-mesh-abstract-gradient--backgrounds-wallpap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" y="-247650"/>
            <a:ext cx="9525000" cy="73533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>
                <a:solidFill>
                  <a:schemeClr val="bg1"/>
                </a:solidFill>
              </a:rPr>
              <a:t>Рецессивный признак у гибридов в  </a:t>
            </a:r>
            <a:r>
              <a:rPr lang="en-US" sz="2800" b="1" dirty="0">
                <a:solidFill>
                  <a:schemeClr val="bg1"/>
                </a:solidFill>
              </a:rPr>
              <a:t>I</a:t>
            </a:r>
            <a:r>
              <a:rPr lang="ru-RU" sz="2800" b="1" dirty="0">
                <a:solidFill>
                  <a:schemeClr val="bg1"/>
                </a:solidFill>
              </a:rPr>
              <a:t> поколении не исчезает, а только подавляется и проявляется во втором поколении(</a:t>
            </a:r>
            <a:r>
              <a:rPr lang="en-US" sz="2800" b="1" dirty="0">
                <a:solidFill>
                  <a:schemeClr val="bg1"/>
                </a:solidFill>
              </a:rPr>
              <a:t>F</a:t>
            </a:r>
            <a:r>
              <a:rPr lang="ru-RU" sz="2800" b="1" baseline="-25000" dirty="0">
                <a:solidFill>
                  <a:schemeClr val="bg1"/>
                </a:solidFill>
              </a:rPr>
              <a:t>2</a:t>
            </a:r>
            <a:r>
              <a:rPr lang="ru-RU" sz="2800" b="1" dirty="0">
                <a:solidFill>
                  <a:schemeClr val="bg1"/>
                </a:solidFill>
              </a:rPr>
              <a:t>).</a:t>
            </a:r>
            <a:br>
              <a:rPr lang="ru-RU" sz="2800" b="1" dirty="0">
                <a:solidFill>
                  <a:schemeClr val="bg1"/>
                </a:solidFill>
              </a:rPr>
            </a:b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099" name="Picture 3" descr="C:\Users\acer-pc\Desktop\Биология видео\slide-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643050"/>
            <a:ext cx="8643998" cy="521495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cer-pc\Desktop\Биология видео\besplatnye-fony-dlya-presentacii-powerpoin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769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Таким образом:</a:t>
            </a:r>
          </a:p>
        </p:txBody>
      </p:sp>
      <p:pic>
        <p:nvPicPr>
          <p:cNvPr id="5122" name="Picture 2" descr="C:\Users\acer-pc\Desktop\Биология видео\img5 (3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</p:spPr>
      </p:pic>
      <p:pic>
        <p:nvPicPr>
          <p:cNvPr id="2050" name="Picture 2" descr="C:\Users\acer-pc\Desktop\Биология видео\6443873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14620"/>
            <a:ext cx="2390746" cy="414338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-pc\Desktop\Биология видео\02-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Предлагаю закрепить этот вопрос!</a:t>
            </a:r>
          </a:p>
        </p:txBody>
      </p:sp>
      <p:pic>
        <p:nvPicPr>
          <p:cNvPr id="1027" name="Picture 3" descr="C:\Users\acer-pc\Desktop\Биология видео\63ecd220823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2000240"/>
            <a:ext cx="2928958" cy="407196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cer-pc\Desktop\Биология видео\s1200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7339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>Анализирующее скрещивание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>
                <a:solidFill>
                  <a:srgbClr val="C00000"/>
                </a:solidFill>
              </a:rPr>
              <a:t>Разработанный Г. Менделем гибридологический метод позволяет установить, </a:t>
            </a:r>
            <a:r>
              <a:rPr lang="ru-RU" sz="2400" b="1" dirty="0" err="1">
                <a:solidFill>
                  <a:srgbClr val="C00000"/>
                </a:solidFill>
              </a:rPr>
              <a:t>гомозиготен</a:t>
            </a:r>
            <a:r>
              <a:rPr lang="ru-RU" sz="2400" b="1" dirty="0">
                <a:solidFill>
                  <a:srgbClr val="C00000"/>
                </a:solidFill>
              </a:rPr>
              <a:t> или </a:t>
            </a:r>
            <a:r>
              <a:rPr lang="ru-RU" sz="2400" b="1" dirty="0" err="1">
                <a:solidFill>
                  <a:srgbClr val="C00000"/>
                </a:solidFill>
              </a:rPr>
              <a:t>гетерозиготен</a:t>
            </a:r>
            <a:r>
              <a:rPr lang="ru-RU" sz="2400" b="1" dirty="0">
                <a:solidFill>
                  <a:srgbClr val="C00000"/>
                </a:solidFill>
              </a:rPr>
              <a:t> организм, имеющий доминантный фенотип по исследуемому гену.</a:t>
            </a:r>
            <a:endParaRPr lang="ru-RU" sz="2400" dirty="0"/>
          </a:p>
        </p:txBody>
      </p:sp>
      <p:pic>
        <p:nvPicPr>
          <p:cNvPr id="3074" name="Picture 2" descr="C:\Users\acer-pc\Desktop\Биология видео\slide-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00240"/>
            <a:ext cx="9144000" cy="474027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cer-pc\Desktop\Биология видео\09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>Для этого скрещивают особь с интересуемым неизвестным генотипом с особью, гомозиготной по рецессивной аллели, имеющий рецессивный фенотип. </a:t>
            </a:r>
            <a:br>
              <a:rPr lang="ru-RU" sz="2200" b="1" dirty="0"/>
            </a:br>
            <a:r>
              <a:rPr lang="ru-RU" sz="2200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C:\Users\acer-pc\Desktop\Биология видео\006 (4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2984"/>
            <a:ext cx="9143999" cy="571501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cer-pc\Desktop\Биология видео\006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cer-pc\Desktop\Биология видео\world-1302934_1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/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/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/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/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/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/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/>
            </a:r>
            <a:br>
              <a:rPr lang="ru-RU" sz="2000" b="1" dirty="0">
                <a:solidFill>
                  <a:srgbClr val="C00000"/>
                </a:solidFill>
              </a:rPr>
            </a:b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acer-pc\Desktop\Биология видео\img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857232"/>
            <a:ext cx="8501122" cy="547769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cer-pc\Desktop\Биология видео\s1200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acer-pc\Desktop\Биология видео\screen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66"/>
            <a:ext cx="8001056" cy="592935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В гетерозиготном организме доминантный ген не всегда подавляет проявление рецессивного.</a:t>
            </a:r>
          </a:p>
        </p:txBody>
      </p:sp>
      <p:pic>
        <p:nvPicPr>
          <p:cNvPr id="7170" name="Picture 2" descr="C:\Users\acer-pc\Desktop\Биология видео\slide-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cer-pc\Desktop\Биология видео\blue-mesh-abstract-gradient--backgrounds-wallpap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Например, при скрещивании растения ночная красавица с красными цветками (АА)  с растением, имеющим белые цветки (</a:t>
            </a:r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аа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), в 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000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 потомки единообразны и имеют </a:t>
            </a:r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розовую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окраску цветков. </a:t>
            </a:r>
          </a:p>
        </p:txBody>
      </p:sp>
      <p:pic>
        <p:nvPicPr>
          <p:cNvPr id="9218" name="Picture 2" descr="C:\Users\acer-pc\Desktop\Биология видео\0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9143999" cy="535782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cer-pc\Desktop\Биология видео\besplatnye-fony-dlya-presentacii-powerpoin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769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Неполное доминирование широко распространено в природе.  Оно обнаружено при наследовании окраски цветка у львиного зева </a:t>
            </a:r>
            <a:b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</a:p>
        </p:txBody>
      </p:sp>
      <p:pic>
        <p:nvPicPr>
          <p:cNvPr id="10242" name="Picture 2" descr="C:\Users\acer-pc\Desktop\Биология видео\image099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acer-pc\Desktop\Биология видео\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строения перьев у птиц,</a:t>
            </a:r>
            <a:endParaRPr lang="ru-RU" sz="2400" dirty="0"/>
          </a:p>
        </p:txBody>
      </p:sp>
      <p:pic>
        <p:nvPicPr>
          <p:cNvPr id="11266" name="Picture 2" descr="C:\Users\acer-pc\Desktop\Биология видео\img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00108"/>
            <a:ext cx="8286807" cy="557216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C:\Users\acer-pc\Desktop\Биология видео\hello_html_67e97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окраски шерсти у крупного рогатого скота и овец.</a:t>
            </a:r>
            <a:endParaRPr lang="ru-RU" sz="2800" dirty="0"/>
          </a:p>
        </p:txBody>
      </p:sp>
      <p:pic>
        <p:nvPicPr>
          <p:cNvPr id="12291" name="Picture 3" descr="C:\Users\acer-pc\Desktop\Биология видео\s1200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643050"/>
            <a:ext cx="4500562" cy="4357718"/>
          </a:xfrm>
          <a:prstGeom prst="rect">
            <a:avLst/>
          </a:prstGeom>
          <a:noFill/>
        </p:spPr>
      </p:pic>
      <p:pic>
        <p:nvPicPr>
          <p:cNvPr id="12292" name="Picture 4" descr="C:\Users\acer-pc\Desktop\Биология видео\101225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43050"/>
            <a:ext cx="4369394" cy="435771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-pc\Desktop\Биология видео\02-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Предлагаю закрепить этот вопрос!</a:t>
            </a:r>
          </a:p>
        </p:txBody>
      </p:sp>
      <p:pic>
        <p:nvPicPr>
          <p:cNvPr id="3074" name="Picture 2" descr="C:\Users\acer-pc\Desktop\Биология видео\3758136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285992"/>
            <a:ext cx="2928958" cy="38576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-pc\Desktop\Биология видео\09-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37" y="0"/>
            <a:ext cx="91514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86436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Домашнее задание:</a:t>
            </a:r>
            <a:br>
              <a:rPr lang="ru-RU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выучить конспект 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1028" name="Picture 4" descr="C:\Users\acer-pc\Desktop\Биология видео\0013-003-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643050"/>
            <a:ext cx="2538426" cy="3857652"/>
          </a:xfrm>
          <a:prstGeom prst="rect">
            <a:avLst/>
          </a:prstGeom>
          <a:noFill/>
        </p:spPr>
      </p:pic>
      <p:pic>
        <p:nvPicPr>
          <p:cNvPr id="1029" name="Picture 5" descr="C:\Users\acer-pc\Desktop\Биология видео\63ecd220823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143248"/>
            <a:ext cx="2581275" cy="333375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acer-pc\Desktop\Биология видео\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acer-pc\Desktop\Биология видео\385cdb994b5c742be23d5dcb2d6982abae475788r1-407-77_hq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00042"/>
            <a:ext cx="7715304" cy="2071702"/>
          </a:xfrm>
          <a:prstGeom prst="rect">
            <a:avLst/>
          </a:prstGeom>
          <a:noFill/>
        </p:spPr>
      </p:pic>
      <p:pic>
        <p:nvPicPr>
          <p:cNvPr id="14339" name="Picture 3" descr="C:\Users\acer-pc\Desktop\Биология видео\2621907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2714620"/>
            <a:ext cx="3897322" cy="389732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cer-pc\Desktop\Биология видео\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cer-pc\Desktop\Биология видео\image-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0"/>
            <a:ext cx="8143932" cy="5286388"/>
          </a:xfrm>
          <a:prstGeom prst="rect">
            <a:avLst/>
          </a:prstGeom>
          <a:noFill/>
        </p:spPr>
      </p:pic>
      <p:pic>
        <p:nvPicPr>
          <p:cNvPr id="4098" name="Picture 2" descr="C:\Users\acer-pc\Desktop\Биология видео\1795085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4143380"/>
            <a:ext cx="2428892" cy="290512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cer-pc\Desktop\Биология видео\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acer-pc\Desktop\Биология видео\178151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8143932" cy="6643710"/>
          </a:xfrm>
          <a:prstGeom prst="rect">
            <a:avLst/>
          </a:prstGeom>
          <a:noFill/>
        </p:spPr>
      </p:pic>
      <p:pic>
        <p:nvPicPr>
          <p:cNvPr id="1026" name="Picture 2" descr="C:\Users\acer-pc\Desktop\1238517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4857760"/>
            <a:ext cx="2214578" cy="185738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cer-pc\Desktop\Биология видео\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Благодаря этому свойству каждый вид животных и растений сохраняет в ряду поколений характерные для него черты.</a:t>
            </a:r>
          </a:p>
        </p:txBody>
      </p:sp>
      <p:pic>
        <p:nvPicPr>
          <p:cNvPr id="9218" name="Picture 2" descr="C:\Users\acer-pc\Desktop\Биология видео\slide-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9143999" cy="550070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acer-pc\Desktop\Биология видео\img2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34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1344</TotalTime>
  <Words>373</Words>
  <Application>Microsoft Office PowerPoint</Application>
  <PresentationFormat>Экран (4:3)</PresentationFormat>
  <Paragraphs>68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МИНИСТЕРСТВО ЗДРАВООХРАНЕНИЯ РЕСПУБЛИКИ ДАГЕСТАН Государственное бюджетное профессиональное образовательное учреждение Республики  Дагестан  «Дагестанский базовый медицинский колледж им.Р.П.Аскерханова»</vt:lpstr>
      <vt:lpstr>Слайд 2</vt:lpstr>
      <vt:lpstr>Слайд 3</vt:lpstr>
      <vt:lpstr>Слайд 4</vt:lpstr>
      <vt:lpstr>Слайд 5</vt:lpstr>
      <vt:lpstr>Слайд 6</vt:lpstr>
      <vt:lpstr>Слайд 7</vt:lpstr>
      <vt:lpstr>Благодаря этому свойству каждый вид животных и растений сохраняет в ряду поколений характерные для него черты.</vt:lpstr>
      <vt:lpstr>Слайд 9</vt:lpstr>
      <vt:lpstr>Передаются не сами признаки и свойства, а задатки их развития – гены.</vt:lpstr>
      <vt:lpstr>Ген – это участок молекул ДНК (или хромосомы), определяющий возможность синтеза одной белковой молекулы или развитие определенного признака.</vt:lpstr>
      <vt:lpstr>Каждый конкретный ген располагается в одном и том же месте или локусе, строго определенной хромосомы</vt:lpstr>
      <vt:lpstr>Если набор хромосом гаплоидный (у бактерий, в гаметах), то ген отвечающий за признак - один. В диплоидном наборе (в соматических клетках) содержится 2 гомологичные хромосомы и соответственно 2 гена определяют развитие одного какого-то признака. </vt:lpstr>
      <vt:lpstr>Слайд 14</vt:lpstr>
      <vt:lpstr>Слайд 15</vt:lpstr>
      <vt:lpstr>Генотип – это система взаимодействующих генов, т. е. гены проявляются в зависимости от окружающей среды, не только окружающую клетку, но и других генов генотипа.  </vt:lpstr>
      <vt:lpstr>Слайд 17</vt:lpstr>
      <vt:lpstr> В пределах одного вида все организмы похожи, но не являются точными копиями друг друга. Это определяется изменчивостью. </vt:lpstr>
      <vt:lpstr>    Изменчивость – это свойство организмов приобретать новые признаки и свойства, не похожие на родителей.      </vt:lpstr>
      <vt:lpstr>Гибридологический метод изучения наследования признака. </vt:lpstr>
      <vt:lpstr>Заслуга открытия закономерностей наследования признаков принадлежит чешскому ботанику-любителю Грегору Менделю. </vt:lpstr>
      <vt:lpstr>Для своих опытов он взял горох, т.к. эти растения просто разводить, и они имеют короткий период развития.</vt:lpstr>
      <vt:lpstr>Слайд 23</vt:lpstr>
      <vt:lpstr>Слайд 24</vt:lpstr>
      <vt:lpstr>  Законы Менделя.   </vt:lpstr>
      <vt:lpstr>Первый закон Менделя – закон единообразия первого       поколения гибридов.   </vt:lpstr>
      <vt:lpstr>  Мендель для установления этого закона начал с моногибридного скрещивания. </vt:lpstr>
      <vt:lpstr>Слайд 28</vt:lpstr>
      <vt:lpstr>Слайд 29</vt:lpstr>
      <vt:lpstr>Слайд 30</vt:lpstr>
      <vt:lpstr> Мендель взял двух родителей (2 сорта гороха), у которых разный цвет семян, на другие признаки внимание не обращается и в расчетах не учитываются.  </vt:lpstr>
      <vt:lpstr>    У одного растения – желтые семена (А), у другого – зеленые (а).     </vt:lpstr>
      <vt:lpstr>Таким образом, у гибридов I поколения F1, из каждой пары вариантов одного признака проявляется только один. Второй признак как бы исчезает, не развивается. </vt:lpstr>
      <vt:lpstr>Преобладание у гибрида признака одного из родителей Мендель назвал доминированием.  </vt:lpstr>
      <vt:lpstr>А противоположный, т.е. подавляемый признак – рецессивным (от латинского recessus- отступление).  </vt:lpstr>
      <vt:lpstr>Слайд 36</vt:lpstr>
      <vt:lpstr>Мендель использовал в опытах растения, относящиеся к чистым линиям, т.е. оба аллельных гена в ряду поколений одинаковые АА, аа.</vt:lpstr>
      <vt:lpstr>Такие организмы называются гомозиготы. </vt:lpstr>
      <vt:lpstr>Дает один сорт гамет </vt:lpstr>
      <vt:lpstr> Если же организм несет в своем генотипе аллельные гены, отличающиеся друг от друга, т.е. один доминантный, другой – рецессивный, то такой организм называется гетерозигота. (Аа, Вв) </vt:lpstr>
      <vt:lpstr>Первый закон Менделя (закон единообразия или закон доминирования) гласит: </vt:lpstr>
      <vt:lpstr>   Предлагаю закрепить этот вопрос!</vt:lpstr>
      <vt:lpstr>    </vt:lpstr>
      <vt:lpstr>Явление, при котором в потомстве одна часть несет доминантный признак, а другая часть -  рецессивный, называется расщеплением.</vt:lpstr>
      <vt:lpstr> Рецессивный признак у гибридов в  I поколении не исчезает, а только подавляется и проявляется во втором поколении(F2). </vt:lpstr>
      <vt:lpstr>Таким образом:</vt:lpstr>
      <vt:lpstr>   Предлагаю закрепить этот вопрос!</vt:lpstr>
      <vt:lpstr> Анализирующее скрещивание Разработанный Г. Менделем гибридологический метод позволяет установить, гомозиготен или гетерозиготен организм, имеющий доминантный фенотип по исследуемому гену.</vt:lpstr>
      <vt:lpstr> Для этого скрещивают особь с интересуемым неизвестным генотипом с особью, гомозиготной по рецессивной аллели, имеющий рецессивный фенотип.    </vt:lpstr>
      <vt:lpstr>       </vt:lpstr>
      <vt:lpstr>Слайд 51</vt:lpstr>
      <vt:lpstr>В гетерозиготном организме доминантный ген не всегда подавляет проявление рецессивного.</vt:lpstr>
      <vt:lpstr>Например, при скрещивании растения ночная красавица с красными цветками (АА)  с растением, имеющим белые цветки (аа), в F1 все потомки единообразны и имеют розовую окраску цветков. </vt:lpstr>
      <vt:lpstr>   Неполное доминирование широко распространено в природе.  Оно обнаружено при наследовании окраски цветка у львиного зева     </vt:lpstr>
      <vt:lpstr>строения перьев у птиц,</vt:lpstr>
      <vt:lpstr>окраски шерсти у крупного рогатого скота и овец.</vt:lpstr>
      <vt:lpstr>   Предлагаю закрепить этот вопрос!</vt:lpstr>
      <vt:lpstr>   Домашнее задание: выучить конспект   </vt:lpstr>
      <vt:lpstr>Слайд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acer-pc</dc:creator>
  <cp:lastModifiedBy>щнлщ</cp:lastModifiedBy>
  <cp:revision>155</cp:revision>
  <dcterms:created xsi:type="dcterms:W3CDTF">2019-08-18T23:57:46Z</dcterms:created>
  <dcterms:modified xsi:type="dcterms:W3CDTF">2026-02-26T15:41:14Z</dcterms:modified>
</cp:coreProperties>
</file>