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78" r:id="rId4"/>
    <p:sldId id="287" r:id="rId5"/>
    <p:sldId id="288" r:id="rId6"/>
    <p:sldId id="283" r:id="rId7"/>
    <p:sldId id="284" r:id="rId8"/>
    <p:sldId id="285" r:id="rId9"/>
    <p:sldId id="286" r:id="rId10"/>
    <p:sldId id="279" r:id="rId11"/>
    <p:sldId id="282"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11237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229236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3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424419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30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286922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57223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117792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61496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1FBD91-24BE-4500-85FB-0EE0A1A350D5}" type="datetimeFigureOut">
              <a:rPr lang="ru-RU" smtClean="0"/>
              <a:t>01.03.2026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11164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01FBD91-24BE-4500-85FB-0EE0A1A350D5}" type="datetimeFigureOut">
              <a:rPr lang="ru-RU" smtClean="0"/>
              <a:t>01.03.2026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22220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01FBD91-24BE-4500-85FB-0EE0A1A350D5}" type="datetimeFigureOut">
              <a:rPr lang="ru-RU" smtClean="0"/>
              <a:t>01.03.2026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95710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01FBD91-24BE-4500-85FB-0EE0A1A350D5}" type="datetimeFigureOut">
              <a:rPr lang="ru-RU" smtClean="0"/>
              <a:t>01.03.2026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1287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FBD91-24BE-4500-85FB-0EE0A1A350D5}" type="datetimeFigureOut">
              <a:rPr lang="ru-RU" smtClean="0"/>
              <a:t>01.03.2026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03287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1FBD91-24BE-4500-85FB-0EE0A1A350D5}" type="datetimeFigureOut">
              <a:rPr lang="ru-RU" smtClean="0"/>
              <a:t>01.03.2026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294181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1FBD91-24BE-4500-85FB-0EE0A1A350D5}" type="datetimeFigureOut">
              <a:rPr lang="ru-RU" smtClean="0"/>
              <a:t>01.03.2026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888554-01AC-4A00-B038-D653FE19AA54}" type="slidenum">
              <a:rPr lang="ru-RU" smtClean="0"/>
              <a:t>‹#›</a:t>
            </a:fld>
            <a:endParaRPr lang="ru-RU"/>
          </a:p>
        </p:txBody>
      </p:sp>
    </p:spTree>
    <p:extLst>
      <p:ext uri="{BB962C8B-B14F-4D97-AF65-F5344CB8AC3E}">
        <p14:creationId xmlns:p14="http://schemas.microsoft.com/office/powerpoint/2010/main" val="318655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1FBD91-24BE-4500-85FB-0EE0A1A350D5}" type="datetimeFigureOut">
              <a:rPr lang="ru-RU" smtClean="0"/>
              <a:t>01.03.2026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888554-01AC-4A00-B038-D653FE19AA54}" type="slidenum">
              <a:rPr lang="ru-RU" smtClean="0"/>
              <a:t>‹#›</a:t>
            </a:fld>
            <a:endParaRPr lang="ru-RU"/>
          </a:p>
        </p:txBody>
      </p:sp>
    </p:spTree>
    <p:extLst>
      <p:ext uri="{BB962C8B-B14F-4D97-AF65-F5344CB8AC3E}">
        <p14:creationId xmlns:p14="http://schemas.microsoft.com/office/powerpoint/2010/main" val="44138563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8CE46-25F4-43A4-9FE4-4612ED5056F3}"/>
              </a:ext>
            </a:extLst>
          </p:cNvPr>
          <p:cNvSpPr>
            <a:spLocks noGrp="1"/>
          </p:cNvSpPr>
          <p:nvPr>
            <p:ph type="ctrTitle"/>
          </p:nvPr>
        </p:nvSpPr>
        <p:spPr>
          <a:xfrm>
            <a:off x="1053967" y="1597794"/>
            <a:ext cx="10520412" cy="3524539"/>
          </a:xfrm>
        </p:spPr>
        <p:txBody>
          <a:bodyPr>
            <a:normAutofit/>
          </a:bodyPr>
          <a:lstStyle/>
          <a:p>
            <a:r>
              <a:rPr lang="ru-RU" dirty="0"/>
              <a:t/>
            </a:r>
            <a:br>
              <a:rPr lang="ru-RU" dirty="0"/>
            </a:br>
            <a:endParaRPr lang="ru-RU" dirty="0"/>
          </a:p>
        </p:txBody>
      </p:sp>
      <p:sp>
        <p:nvSpPr>
          <p:cNvPr id="5" name="TextBox 4">
            <a:extLst>
              <a:ext uri="{FF2B5EF4-FFF2-40B4-BE49-F238E27FC236}">
                <a16:creationId xmlns:a16="http://schemas.microsoft.com/office/drawing/2014/main" id="{175DC0F2-45D5-49FB-9E4F-C57C16379E33}"/>
              </a:ext>
            </a:extLst>
          </p:cNvPr>
          <p:cNvSpPr txBox="1"/>
          <p:nvPr/>
        </p:nvSpPr>
        <p:spPr>
          <a:xfrm>
            <a:off x="3785402" y="984708"/>
            <a:ext cx="6097604" cy="369332"/>
          </a:xfrm>
          <a:prstGeom prst="rect">
            <a:avLst/>
          </a:prstGeom>
          <a:noFill/>
        </p:spPr>
        <p:txBody>
          <a:bodyPr wrap="square">
            <a:spAutoFit/>
          </a:bodyPr>
          <a:lstStyle/>
          <a:p>
            <a:endParaRPr lang="ru-RU" dirty="0"/>
          </a:p>
        </p:txBody>
      </p:sp>
      <p:sp>
        <p:nvSpPr>
          <p:cNvPr id="7" name="TextBox 6">
            <a:extLst>
              <a:ext uri="{FF2B5EF4-FFF2-40B4-BE49-F238E27FC236}">
                <a16:creationId xmlns:a16="http://schemas.microsoft.com/office/drawing/2014/main" id="{D8327D45-A66C-41EA-BB50-F782C6675375}"/>
              </a:ext>
            </a:extLst>
          </p:cNvPr>
          <p:cNvSpPr txBox="1"/>
          <p:nvPr/>
        </p:nvSpPr>
        <p:spPr>
          <a:xfrm>
            <a:off x="885436" y="628061"/>
            <a:ext cx="8301293" cy="584775"/>
          </a:xfrm>
          <a:prstGeom prst="rect">
            <a:avLst/>
          </a:prstGeom>
          <a:no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Государственное </a:t>
            </a:r>
            <a:r>
              <a:rPr lang="ru-RU" sz="1600" dirty="0">
                <a:latin typeface="Times New Roman" panose="02020603050405020304" pitchFamily="18" charset="0"/>
                <a:cs typeface="Times New Roman" panose="02020603050405020304" pitchFamily="18" charset="0"/>
              </a:rPr>
              <a:t>бюджетное профессиональное образовательное учреждение Республики Дагестан «Дагестанский базовый медицинский колледж им. Р.П. </a:t>
            </a:r>
            <a:r>
              <a:rPr lang="ru-RU" sz="1600" dirty="0" err="1">
                <a:latin typeface="Times New Roman" panose="02020603050405020304" pitchFamily="18" charset="0"/>
                <a:cs typeface="Times New Roman" panose="02020603050405020304" pitchFamily="18" charset="0"/>
              </a:rPr>
              <a:t>Аскерханова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CCEBB2-6622-48A6-8584-22B67C60E8FE}"/>
              </a:ext>
            </a:extLst>
          </p:cNvPr>
          <p:cNvSpPr txBox="1"/>
          <p:nvPr/>
        </p:nvSpPr>
        <p:spPr>
          <a:xfrm>
            <a:off x="1153682" y="2177290"/>
            <a:ext cx="8836351" cy="646331"/>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Презентация практического занятия на тему: </a:t>
            </a:r>
            <a:endParaRPr lang="ru-RU" sz="16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Выдающиеся люди России</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7A0722-4E82-421E-85D4-2409DCCC4496}"/>
              </a:ext>
            </a:extLst>
          </p:cNvPr>
          <p:cNvSpPr txBox="1"/>
          <p:nvPr/>
        </p:nvSpPr>
        <p:spPr>
          <a:xfrm>
            <a:off x="885436" y="3113847"/>
            <a:ext cx="5999148" cy="1815882"/>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Рассмотрено и утверждено </a:t>
            </a:r>
            <a:endParaRPr lang="en-US"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на заседании цикловой </a:t>
            </a:r>
            <a:endParaRPr lang="en-US"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методической комиссии </a:t>
            </a:r>
            <a:endParaRPr lang="en-US" sz="1400" dirty="0">
              <a:latin typeface="Times New Roman" panose="02020603050405020304" pitchFamily="18" charset="0"/>
              <a:cs typeface="Times New Roman" panose="02020603050405020304" pitchFamily="18" charset="0"/>
            </a:endParaRPr>
          </a:p>
          <a:p>
            <a:r>
              <a:rPr lang="ru-RU" sz="1400" i="1" dirty="0">
                <a:latin typeface="Times New Roman" panose="02020603050405020304" pitchFamily="18" charset="0"/>
                <a:cs typeface="Times New Roman" panose="02020603050405020304" pitchFamily="18" charset="0"/>
              </a:rPr>
              <a:t>общеобразовательных дисциплин </a:t>
            </a:r>
            <a:r>
              <a:rPr lang="en-US" sz="1400" i="1" dirty="0">
                <a:latin typeface="Times New Roman" panose="02020603050405020304" pitchFamily="18" charset="0"/>
                <a:cs typeface="Times New Roman" panose="02020603050405020304" pitchFamily="18" charset="0"/>
              </a:rPr>
              <a:t>N1</a:t>
            </a:r>
          </a:p>
          <a:p>
            <a:r>
              <a:rPr lang="ru-RU" sz="1400" i="1" dirty="0">
                <a:latin typeface="Times New Roman" panose="02020603050405020304" pitchFamily="18" charset="0"/>
                <a:cs typeface="Times New Roman" panose="02020603050405020304" pitchFamily="18" charset="0"/>
              </a:rPr>
              <a:t>Протокол__</a:t>
            </a:r>
          </a:p>
          <a:p>
            <a:r>
              <a:rPr lang="ru-RU" sz="1400" i="1" dirty="0">
                <a:latin typeface="Times New Roman" panose="02020603050405020304" pitchFamily="18" charset="0"/>
                <a:cs typeface="Times New Roman" panose="02020603050405020304" pitchFamily="18" charset="0"/>
              </a:rPr>
              <a:t>___________</a:t>
            </a:r>
          </a:p>
          <a:p>
            <a:r>
              <a:rPr lang="ru-RU" sz="1400" i="1" dirty="0">
                <a:latin typeface="Times New Roman" panose="02020603050405020304" pitchFamily="18" charset="0"/>
                <a:cs typeface="Times New Roman" panose="02020603050405020304" pitchFamily="18" charset="0"/>
              </a:rPr>
              <a:t>Председатель ЦМК_________ </a:t>
            </a:r>
          </a:p>
          <a:p>
            <a:r>
              <a:rPr lang="ru-RU" sz="1400" i="1" dirty="0" err="1">
                <a:latin typeface="Times New Roman" panose="02020603050405020304" pitchFamily="18" charset="0"/>
                <a:cs typeface="Times New Roman" panose="02020603050405020304" pitchFamily="18" charset="0"/>
              </a:rPr>
              <a:t>Э.Б.Рамазанова</a:t>
            </a:r>
            <a:endParaRPr lang="en-US" sz="14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EE7DB9E-85A8-41BD-86B4-CC9DA7D952D4}"/>
              </a:ext>
            </a:extLst>
          </p:cNvPr>
          <p:cNvSpPr txBox="1"/>
          <p:nvPr/>
        </p:nvSpPr>
        <p:spPr>
          <a:xfrm>
            <a:off x="885436" y="5113115"/>
            <a:ext cx="3962414" cy="1600438"/>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Дисциплина: </a:t>
            </a:r>
            <a:r>
              <a:rPr lang="ru-RU" sz="1400" dirty="0" smtClean="0">
                <a:latin typeface="Times New Roman" panose="02020603050405020304" pitchFamily="18" charset="0"/>
                <a:cs typeface="Times New Roman" panose="02020603050405020304" pitchFamily="18" charset="0"/>
              </a:rPr>
              <a:t>__ОУД 02__Иностранный язык_______________</a:t>
            </a:r>
            <a:endParaRPr lang="ru-RU" sz="1400" dirty="0" smtClean="0">
              <a:latin typeface="Times New Roman" panose="02020603050405020304" pitchFamily="18" charset="0"/>
              <a:cs typeface="Times New Roman" panose="02020603050405020304" pitchFamily="18" charset="0"/>
            </a:endParaRPr>
          </a:p>
          <a:p>
            <a:r>
              <a:rPr lang="ru-RU" sz="1400" dirty="0" err="1" smtClean="0">
                <a:latin typeface="Times New Roman" panose="02020603050405020304" pitchFamily="18" charset="0"/>
                <a:cs typeface="Times New Roman" panose="02020603050405020304" pitchFamily="18" charset="0"/>
              </a:rPr>
              <a:t>Специальность</a:t>
            </a:r>
            <a:r>
              <a:rPr lang="ru-RU" sz="1400" dirty="0" err="1" smtClean="0">
                <a:latin typeface="Times New Roman" panose="02020603050405020304" pitchFamily="18" charset="0"/>
                <a:cs typeface="Times New Roman" panose="02020603050405020304" pitchFamily="18" charset="0"/>
              </a:rPr>
              <a:t>:___Сестринское</a:t>
            </a:r>
            <a:r>
              <a:rPr lang="ru-RU" sz="1400" dirty="0" smtClean="0">
                <a:latin typeface="Times New Roman" panose="02020603050405020304" pitchFamily="18" charset="0"/>
                <a:cs typeface="Times New Roman" panose="02020603050405020304" pitchFamily="18" charset="0"/>
              </a:rPr>
              <a:t> дело_______________</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Подготовила: </a:t>
            </a:r>
            <a:r>
              <a:rPr lang="ru-RU" sz="1400" dirty="0" smtClean="0">
                <a:latin typeface="Times New Roman" panose="02020603050405020304" pitchFamily="18" charset="0"/>
                <a:cs typeface="Times New Roman" panose="02020603050405020304" pitchFamily="18" charset="0"/>
              </a:rPr>
              <a:t>__Д.М. Керимова__________________</a:t>
            </a:r>
            <a:endParaRPr lang="ru-RU"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4055D-A9F5-4056-AA63-50BE7E2F7A80}"/>
              </a:ext>
            </a:extLst>
          </p:cNvPr>
          <p:cNvSpPr txBox="1"/>
          <p:nvPr/>
        </p:nvSpPr>
        <p:spPr>
          <a:xfrm>
            <a:off x="4761781" y="6360889"/>
            <a:ext cx="1392945" cy="369332"/>
          </a:xfrm>
          <a:prstGeom prst="rect">
            <a:avLst/>
          </a:prstGeom>
          <a:noFill/>
        </p:spPr>
        <p:txBody>
          <a:bodyPr wrap="none" rtlCol="0">
            <a:spAutoFit/>
          </a:bodyPr>
          <a:lstStyle/>
          <a:p>
            <a:r>
              <a:rPr lang="ru-RU" dirty="0"/>
              <a:t>         </a:t>
            </a:r>
            <a:r>
              <a:rPr lang="ru-RU" dirty="0" smtClean="0">
                <a:latin typeface="Times New Roman" panose="02020603050405020304" pitchFamily="18" charset="0"/>
                <a:cs typeface="Times New Roman" panose="02020603050405020304" pitchFamily="18" charset="0"/>
              </a:rPr>
              <a:t>2026г</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592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3"/>
          <p:cNvSpPr>
            <a:spLocks noGrp="1"/>
          </p:cNvSpPr>
          <p:nvPr>
            <p:ph type="body" sz="half" idx="4294967295"/>
          </p:nvPr>
        </p:nvSpPr>
        <p:spPr>
          <a:xfrm>
            <a:off x="594497" y="341494"/>
            <a:ext cx="11911012" cy="4033837"/>
          </a:xfrm>
        </p:spPr>
        <p:txBody>
          <a:bodyPr>
            <a:noAutofit/>
          </a:bodyPr>
          <a:lstStyle/>
          <a:p>
            <a:r>
              <a:rPr lang="en-US" sz="1800" b="1" dirty="0"/>
              <a:t> </a:t>
            </a:r>
            <a:r>
              <a:rPr lang="en-GB" sz="1600" b="1" dirty="0"/>
              <a:t>Notes</a:t>
            </a:r>
            <a:endParaRPr lang="ru-RU" sz="1600" dirty="0"/>
          </a:p>
          <a:p>
            <a:pPr lvl="0"/>
            <a:r>
              <a:rPr lang="en-GB" sz="1600" dirty="0"/>
              <a:t> </a:t>
            </a:r>
            <a:r>
              <a:rPr lang="en-US" sz="1600" dirty="0"/>
              <a:t>childhood</a:t>
            </a:r>
            <a:r>
              <a:rPr lang="ru-RU" sz="1600" dirty="0"/>
              <a:t> - детство </a:t>
            </a:r>
          </a:p>
          <a:p>
            <a:pPr lvl="0"/>
            <a:r>
              <a:rPr lang="en-US" sz="1600" dirty="0"/>
              <a:t>to become interesting </a:t>
            </a:r>
            <a:r>
              <a:rPr lang="ru-RU" sz="1600" dirty="0"/>
              <a:t>- заинтересоваться</a:t>
            </a:r>
          </a:p>
          <a:p>
            <a:pPr lvl="0"/>
            <a:r>
              <a:rPr lang="en-US" sz="1600" dirty="0"/>
              <a:t>natural sciences -  </a:t>
            </a:r>
            <a:r>
              <a:rPr lang="ru-RU" sz="1600" dirty="0"/>
              <a:t>естественные науки</a:t>
            </a:r>
          </a:p>
          <a:p>
            <a:pPr lvl="0"/>
            <a:r>
              <a:rPr lang="en-US" sz="1600" dirty="0"/>
              <a:t>to attend</a:t>
            </a:r>
            <a:r>
              <a:rPr lang="ru-RU" sz="1600" dirty="0"/>
              <a:t> - посещать</a:t>
            </a:r>
          </a:p>
          <a:p>
            <a:pPr lvl="0"/>
            <a:r>
              <a:rPr lang="en-US" sz="1600" dirty="0"/>
              <a:t>to graduate from (the University) - </a:t>
            </a:r>
            <a:r>
              <a:rPr lang="ru-RU" sz="1600" dirty="0"/>
              <a:t>закончить</a:t>
            </a:r>
            <a:r>
              <a:rPr lang="en-US" sz="1600" dirty="0"/>
              <a:t> (</a:t>
            </a:r>
            <a:r>
              <a:rPr lang="ru-RU" sz="1600" dirty="0"/>
              <a:t>университет</a:t>
            </a:r>
            <a:r>
              <a:rPr lang="en-US" sz="1600" dirty="0"/>
              <a:t>)</a:t>
            </a:r>
            <a:endParaRPr lang="ru-RU" sz="1600" dirty="0"/>
          </a:p>
          <a:p>
            <a:pPr lvl="0"/>
            <a:r>
              <a:rPr lang="en-GB" sz="1600" dirty="0" err="1"/>
              <a:t>tzarist</a:t>
            </a:r>
            <a:r>
              <a:rPr lang="en-GB" sz="1600" dirty="0"/>
              <a:t> ministry of education - </a:t>
            </a:r>
            <a:r>
              <a:rPr lang="ru-RU" sz="1600" dirty="0"/>
              <a:t>царское министерство образования</a:t>
            </a:r>
          </a:p>
          <a:p>
            <a:pPr lvl="0"/>
            <a:r>
              <a:rPr lang="en-GB" sz="1600" dirty="0"/>
              <a:t>to go abroad</a:t>
            </a:r>
            <a:r>
              <a:rPr lang="ru-RU" sz="1600" dirty="0"/>
              <a:t> - уехать за границу   </a:t>
            </a:r>
          </a:p>
          <a:p>
            <a:pPr lvl="0"/>
            <a:r>
              <a:rPr lang="en-GB" sz="1600" dirty="0"/>
              <a:t>to observe </a:t>
            </a:r>
            <a:r>
              <a:rPr lang="ru-RU" sz="1600" dirty="0"/>
              <a:t>– наблюдать</a:t>
            </a:r>
          </a:p>
          <a:p>
            <a:pPr lvl="0"/>
            <a:r>
              <a:rPr lang="en-GB" sz="1600" dirty="0"/>
              <a:t>to take great interest in</a:t>
            </a:r>
            <a:r>
              <a:rPr lang="ru-RU" sz="1600" dirty="0"/>
              <a:t> - сильно заинтересоваться чем-либо, проявлять интерес к чему - либо</a:t>
            </a:r>
          </a:p>
          <a:p>
            <a:r>
              <a:rPr lang="en-GB" sz="1600" dirty="0" smtClean="0"/>
              <a:t>to </a:t>
            </a:r>
            <a:r>
              <a:rPr lang="en-GB" sz="1600" dirty="0"/>
              <a:t>determine</a:t>
            </a:r>
            <a:r>
              <a:rPr lang="ru-RU" sz="1600" dirty="0"/>
              <a:t> - определять</a:t>
            </a:r>
          </a:p>
          <a:p>
            <a:r>
              <a:rPr lang="en-US" sz="1600" dirty="0" smtClean="0"/>
              <a:t>white </a:t>
            </a:r>
            <a:r>
              <a:rPr lang="en-US" sz="1600" dirty="0"/>
              <a:t>blood cells</a:t>
            </a:r>
            <a:r>
              <a:rPr lang="ru-RU" sz="1600" dirty="0"/>
              <a:t> -  белые кровяные клетки </a:t>
            </a:r>
          </a:p>
          <a:p>
            <a:r>
              <a:rPr lang="en-US" sz="1600" dirty="0" err="1" smtClean="0"/>
              <a:t>defence</a:t>
            </a:r>
            <a:r>
              <a:rPr lang="en-US" sz="1600" dirty="0" smtClean="0"/>
              <a:t> </a:t>
            </a:r>
            <a:r>
              <a:rPr lang="en-US" sz="1600" dirty="0"/>
              <a:t>forces</a:t>
            </a:r>
            <a:r>
              <a:rPr lang="ru-RU" sz="1600" dirty="0"/>
              <a:t> -  защитные силы </a:t>
            </a:r>
          </a:p>
          <a:p>
            <a:r>
              <a:rPr lang="en-US" sz="1600" dirty="0" smtClean="0"/>
              <a:t>to </a:t>
            </a:r>
            <a:r>
              <a:rPr lang="en-US" sz="1600" dirty="0"/>
              <a:t>result in</a:t>
            </a:r>
            <a:r>
              <a:rPr lang="ru-RU" sz="1600" dirty="0"/>
              <a:t> -  приводить к чему-либо </a:t>
            </a:r>
          </a:p>
          <a:p>
            <a:r>
              <a:rPr lang="en-US" sz="1600" dirty="0" smtClean="0"/>
              <a:t>considerable </a:t>
            </a:r>
            <a:r>
              <a:rPr lang="en-US" sz="1600" dirty="0"/>
              <a:t>- </a:t>
            </a:r>
            <a:r>
              <a:rPr lang="ru-RU" sz="1600" dirty="0"/>
              <a:t>значительный</a:t>
            </a:r>
          </a:p>
          <a:p>
            <a:r>
              <a:rPr lang="en-US" sz="1600" dirty="0" smtClean="0"/>
              <a:t>to </a:t>
            </a:r>
            <a:r>
              <a:rPr lang="en-US" sz="1600" dirty="0"/>
              <a:t>devote - </a:t>
            </a:r>
            <a:r>
              <a:rPr lang="ru-RU" sz="1600" dirty="0"/>
              <a:t>посвящать </a:t>
            </a:r>
          </a:p>
          <a:p>
            <a:r>
              <a:rPr lang="en-US" sz="1600" dirty="0" smtClean="0"/>
              <a:t>the </a:t>
            </a:r>
            <a:r>
              <a:rPr lang="en-US" sz="1600" dirty="0"/>
              <a:t>problem of aging – </a:t>
            </a:r>
            <a:r>
              <a:rPr lang="en-US" sz="1600" dirty="0" err="1"/>
              <a:t>проблема</a:t>
            </a:r>
            <a:r>
              <a:rPr lang="en-US" sz="1600" dirty="0"/>
              <a:t> </a:t>
            </a:r>
            <a:r>
              <a:rPr lang="ru-RU" sz="1600" dirty="0"/>
              <a:t>старения</a:t>
            </a:r>
          </a:p>
          <a:p>
            <a:endParaRPr lang="ru-RU" sz="1600" dirty="0">
              <a:solidFill>
                <a:srgbClr val="002060"/>
              </a:solidFill>
            </a:endParaRPr>
          </a:p>
        </p:txBody>
      </p:sp>
    </p:spTree>
    <p:extLst>
      <p:ext uri="{BB962C8B-B14F-4D97-AF65-F5344CB8AC3E}">
        <p14:creationId xmlns:p14="http://schemas.microsoft.com/office/powerpoint/2010/main" val="237143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9323" y="100149"/>
            <a:ext cx="2183432" cy="539931"/>
          </a:xfrm>
        </p:spPr>
        <p:txBody>
          <a:bodyPr>
            <a:normAutofit/>
          </a:bodyPr>
          <a:lstStyle/>
          <a:p>
            <a:r>
              <a:rPr lang="ru-RU" sz="2400" dirty="0" smtClean="0">
                <a:solidFill>
                  <a:schemeClr val="accent2"/>
                </a:solidFill>
              </a:rPr>
              <a:t>Закрепление</a:t>
            </a:r>
            <a:endParaRPr lang="ru-RU" sz="2400" dirty="0">
              <a:solidFill>
                <a:schemeClr val="accent2"/>
              </a:solidFill>
            </a:endParaRPr>
          </a:p>
        </p:txBody>
      </p:sp>
      <p:sp>
        <p:nvSpPr>
          <p:cNvPr id="6" name="Прямоугольник 5"/>
          <p:cNvSpPr/>
          <p:nvPr/>
        </p:nvSpPr>
        <p:spPr>
          <a:xfrm>
            <a:off x="259323" y="640080"/>
            <a:ext cx="9836331" cy="4912307"/>
          </a:xfrm>
          <a:prstGeom prst="rect">
            <a:avLst/>
          </a:prstGeom>
        </p:spPr>
        <p:txBody>
          <a:bodyPr wrap="square">
            <a:spAutoFit/>
          </a:bodyPr>
          <a:lstStyle/>
          <a:p>
            <a:pPr marL="457200">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 Закончите предложения: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06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 I.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was born in…</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Since his early childhood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had became interested in…</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graduated from the University when he was only…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In …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became one of the leading professors od Odessa University.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Twelve years later he left the University demonstrating his protest against…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In 1887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went abroad and spent almost 30 years in…</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 I.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eas</a:t>
            </a:r>
            <a:r>
              <a:rPr lang="en-US" dirty="0">
                <a:latin typeface="Times New Roman" panose="02020603050405020304" pitchFamily="18" charset="0"/>
                <a:ea typeface="Calibri" panose="020F0502020204030204" pitchFamily="34" charset="0"/>
                <a:cs typeface="Times New Roman" panose="02020603050405020304" pitchFamily="18" charset="0"/>
              </a:rPr>
              <a:t> the first to observe…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arenR"/>
            </a:pP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called these cells… and the phenomenon itself…</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In 1908 I. I.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received the Nobel Prize for </a:t>
            </a:r>
            <a:r>
              <a:rPr lang="en-US" dirty="0" smtClean="0">
                <a:latin typeface="Times New Roman" panose="02020603050405020304" pitchFamily="18" charset="0"/>
                <a:ea typeface="Calibri" panose="020F0502020204030204" pitchFamily="34" charset="0"/>
                <a:cs typeface="Times New Roman" panose="02020603050405020304" pitchFamily="18" charset="0"/>
              </a:rPr>
              <a:t>his…</a:t>
            </a:r>
            <a:r>
              <a:rPr lang="ru-RU" sz="14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06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10</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Mechnikov</a:t>
            </a:r>
            <a:r>
              <a:rPr lang="en-US" dirty="0">
                <a:latin typeface="Times New Roman" panose="02020603050405020304" pitchFamily="18" charset="0"/>
                <a:ea typeface="Calibri" panose="020F0502020204030204" pitchFamily="34" charset="0"/>
                <a:cs typeface="Times New Roman" panose="02020603050405020304" pitchFamily="18" charset="0"/>
              </a:rPr>
              <a:t> performed considerable work on the effect of … on bacteria and devoted many years of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his </a:t>
            </a:r>
            <a:r>
              <a:rPr lang="en-US" dirty="0">
                <a:latin typeface="Times New Roman" panose="02020603050405020304" pitchFamily="18" charset="0"/>
                <a:ea typeface="Calibri" panose="020F0502020204030204" pitchFamily="34" charset="0"/>
                <a:cs typeface="Times New Roman" panose="02020603050405020304" pitchFamily="18" charset="0"/>
              </a:rPr>
              <a:t>life to the problem </a:t>
            </a:r>
            <a:r>
              <a:rPr lang="en-US" dirty="0" smtClean="0">
                <a:latin typeface="Times New Roman" panose="02020603050405020304" pitchFamily="18" charset="0"/>
                <a:ea typeface="Calibri" panose="020F0502020204030204" pitchFamily="34" charset="0"/>
                <a:cs typeface="Times New Roman" panose="02020603050405020304" pitchFamily="18" charset="0"/>
              </a:rPr>
              <a:t>of…</a:t>
            </a:r>
            <a:r>
              <a:rPr lang="ru-RU" sz="14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06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11</a:t>
            </a:r>
            <a:r>
              <a:rPr lang="en-US" dirty="0">
                <a:latin typeface="Times New Roman" panose="02020603050405020304" pitchFamily="18" charset="0"/>
                <a:ea typeface="Calibri" panose="020F0502020204030204" pitchFamily="34" charset="0"/>
                <a:cs typeface="Times New Roman" panose="02020603050405020304" pitchFamily="18" charset="0"/>
              </a:rPr>
              <a:t>) He died in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24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7524" y="555477"/>
            <a:ext cx="2914116" cy="448179"/>
          </a:xfrm>
        </p:spPr>
        <p:txBody>
          <a:bodyPr>
            <a:normAutofit/>
          </a:bodyPr>
          <a:lstStyle/>
          <a:p>
            <a:r>
              <a:rPr lang="ru-RU" b="1" dirty="0" smtClean="0">
                <a:solidFill>
                  <a:schemeClr val="accent2"/>
                </a:solidFill>
              </a:rPr>
              <a:t>Домашняя работа</a:t>
            </a:r>
            <a:endParaRPr lang="ru-RU" b="1" dirty="0">
              <a:solidFill>
                <a:schemeClr val="accent2"/>
              </a:solidFill>
            </a:endParaRPr>
          </a:p>
        </p:txBody>
      </p:sp>
      <p:sp>
        <p:nvSpPr>
          <p:cNvPr id="5" name="Заголовок 1"/>
          <p:cNvSpPr txBox="1">
            <a:spLocks/>
          </p:cNvSpPr>
          <p:nvPr/>
        </p:nvSpPr>
        <p:spPr>
          <a:xfrm>
            <a:off x="1512605" y="897308"/>
            <a:ext cx="9998580" cy="573422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b="1" dirty="0">
              <a:solidFill>
                <a:srgbClr val="FF0000"/>
              </a:solidFill>
            </a:endParaRPr>
          </a:p>
        </p:txBody>
      </p:sp>
      <p:sp>
        <p:nvSpPr>
          <p:cNvPr id="6" name="Текст 3"/>
          <p:cNvSpPr>
            <a:spLocks noGrp="1"/>
          </p:cNvSpPr>
          <p:nvPr>
            <p:ph type="body" sz="half" idx="2"/>
          </p:nvPr>
        </p:nvSpPr>
        <p:spPr>
          <a:xfrm>
            <a:off x="1281869" y="1384968"/>
            <a:ext cx="10135312" cy="4262436"/>
          </a:xfrm>
        </p:spPr>
        <p:txBody>
          <a:bodyPr>
            <a:normAutofit/>
          </a:bodyPr>
          <a:lstStyle/>
          <a:p>
            <a:r>
              <a:rPr lang="ru-RU" sz="1800" dirty="0" smtClean="0">
                <a:solidFill>
                  <a:srgbClr val="002060"/>
                </a:solidFill>
              </a:rPr>
              <a:t>Подготовить пересказ текста о Мечникове.</a:t>
            </a:r>
          </a:p>
          <a:p>
            <a:r>
              <a:rPr lang="ru-RU" sz="1800" dirty="0" smtClean="0">
                <a:solidFill>
                  <a:srgbClr val="002060"/>
                </a:solidFill>
              </a:rPr>
              <a:t>Выучить новую лексику.</a:t>
            </a:r>
            <a:endParaRPr lang="ru-RU" sz="1800" dirty="0">
              <a:solidFill>
                <a:srgbClr val="002060"/>
              </a:solidFill>
            </a:endParaRPr>
          </a:p>
        </p:txBody>
      </p:sp>
    </p:spTree>
    <p:extLst>
      <p:ext uri="{BB962C8B-B14F-4D97-AF65-F5344CB8AC3E}">
        <p14:creationId xmlns:p14="http://schemas.microsoft.com/office/powerpoint/2010/main" val="27570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1990" y="352322"/>
            <a:ext cx="2028119" cy="923330"/>
          </a:xfrm>
          <a:prstGeom prst="rect">
            <a:avLst/>
          </a:prstGeom>
          <a:noFill/>
        </p:spPr>
        <p:txBody>
          <a:bodyPr wrap="none" lIns="91440" tIns="45720" rIns="91440" bIns="45720">
            <a:spAutoFit/>
          </a:bodyPr>
          <a:lstStyle/>
          <a:p>
            <a:pPr algn="ctr"/>
            <a:r>
              <a:rPr lang="ru-RU" sz="5400" b="0" cap="none" spc="0" dirty="0" smtClean="0">
                <a:ln w="0"/>
                <a:solidFill>
                  <a:schemeClr val="accent2"/>
                </a:solidFill>
                <a:effectLst>
                  <a:outerShdw blurRad="38100" dist="19050" dir="2700000" algn="tl" rotWithShape="0">
                    <a:schemeClr val="dk1">
                      <a:alpha val="40000"/>
                    </a:schemeClr>
                  </a:outerShdw>
                </a:effectLst>
              </a:rPr>
              <a:t>Цель:</a:t>
            </a:r>
            <a:endParaRPr lang="ru-RU" sz="5400" b="0" cap="none" spc="0" dirty="0">
              <a:ln w="0"/>
              <a:solidFill>
                <a:schemeClr val="accent2"/>
              </a:solidFill>
              <a:effectLst>
                <a:outerShdw blurRad="38100" dist="19050" dir="2700000" algn="tl" rotWithShape="0">
                  <a:schemeClr val="dk1">
                    <a:alpha val="40000"/>
                  </a:schemeClr>
                </a:outerShdw>
              </a:effectLst>
            </a:endParaRPr>
          </a:p>
        </p:txBody>
      </p:sp>
      <p:sp>
        <p:nvSpPr>
          <p:cNvPr id="5" name="Текст 3"/>
          <p:cNvSpPr>
            <a:spLocks noGrp="1"/>
          </p:cNvSpPr>
          <p:nvPr>
            <p:ph type="body" sz="half" idx="2"/>
          </p:nvPr>
        </p:nvSpPr>
        <p:spPr>
          <a:xfrm>
            <a:off x="1281869" y="1384968"/>
            <a:ext cx="10135312" cy="4262436"/>
          </a:xfrm>
        </p:spPr>
        <p:txBody>
          <a:bodyPr>
            <a:normAutofit/>
          </a:bodyPr>
          <a:lstStyle/>
          <a:p>
            <a:r>
              <a:rPr lang="ru-RU" sz="1800" dirty="0" smtClean="0">
                <a:solidFill>
                  <a:srgbClr val="002060"/>
                </a:solidFill>
              </a:rPr>
              <a:t>Ознакомить студентов с жизнью и деятельностью выдающегося российского </a:t>
            </a:r>
          </a:p>
          <a:p>
            <a:r>
              <a:rPr lang="ru-RU" sz="1800" dirty="0">
                <a:solidFill>
                  <a:srgbClr val="002060"/>
                </a:solidFill>
              </a:rPr>
              <a:t>у</a:t>
            </a:r>
            <a:r>
              <a:rPr lang="ru-RU" sz="1800" dirty="0" smtClean="0">
                <a:solidFill>
                  <a:srgbClr val="002060"/>
                </a:solidFill>
              </a:rPr>
              <a:t>ченого-медика, его вкладом в развитие науки и медицины.</a:t>
            </a:r>
          </a:p>
          <a:p>
            <a:r>
              <a:rPr lang="ru-RU" sz="1800" dirty="0" smtClean="0">
                <a:solidFill>
                  <a:srgbClr val="002060"/>
                </a:solidFill>
              </a:rPr>
              <a:t>Расширить сферу профессиональных интересов.</a:t>
            </a:r>
            <a:endParaRPr lang="ru-RU" sz="1800" dirty="0">
              <a:solidFill>
                <a:srgbClr val="002060"/>
              </a:solidFill>
            </a:endParaRPr>
          </a:p>
        </p:txBody>
      </p:sp>
    </p:spTree>
    <p:extLst>
      <p:ext uri="{BB962C8B-B14F-4D97-AF65-F5344CB8AC3E}">
        <p14:creationId xmlns:p14="http://schemas.microsoft.com/office/powerpoint/2010/main" val="19309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02" y="434544"/>
            <a:ext cx="3505199" cy="362721"/>
          </a:xfrm>
        </p:spPr>
        <p:txBody>
          <a:bodyPr>
            <a:normAutofit fontScale="90000"/>
          </a:bodyPr>
          <a:lstStyle/>
          <a:p>
            <a:r>
              <a:rPr lang="ru-RU" sz="2400" dirty="0" smtClean="0">
                <a:solidFill>
                  <a:schemeClr val="accent2"/>
                </a:solidFill>
              </a:rPr>
              <a:t>Опрос по теме: </a:t>
            </a:r>
            <a:r>
              <a:rPr lang="ru-RU" sz="2400" dirty="0" smtClean="0">
                <a:solidFill>
                  <a:schemeClr val="accent2"/>
                </a:solidFill>
              </a:rPr>
              <a:t>«Прямая и косвенная речь»</a:t>
            </a:r>
            <a:endParaRPr lang="ru-RU" sz="2400" dirty="0">
              <a:solidFill>
                <a:schemeClr val="accent2"/>
              </a:solidFill>
            </a:endParaRPr>
          </a:p>
        </p:txBody>
      </p:sp>
      <p:sp>
        <p:nvSpPr>
          <p:cNvPr id="5" name="Текст 3"/>
          <p:cNvSpPr>
            <a:spLocks noGrp="1"/>
          </p:cNvSpPr>
          <p:nvPr>
            <p:ph type="body" sz="half" idx="2"/>
          </p:nvPr>
        </p:nvSpPr>
        <p:spPr>
          <a:xfrm>
            <a:off x="97502" y="897980"/>
            <a:ext cx="10135312" cy="4262436"/>
          </a:xfrm>
        </p:spPr>
        <p:txBody>
          <a:bodyPr>
            <a:normAutofit/>
          </a:bodyPr>
          <a:lstStyle/>
          <a:p>
            <a:r>
              <a:rPr lang="en-US" sz="1600" b="1" dirty="0" err="1">
                <a:solidFill>
                  <a:schemeClr val="tx1"/>
                </a:solidFill>
                <a:latin typeface="Times New Roman" panose="02020603050405020304" pitchFamily="18" charset="0"/>
                <a:cs typeface="Times New Roman" panose="02020603050405020304" pitchFamily="18" charset="0"/>
              </a:rPr>
              <a:t>Замените</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прямую</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речь</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косвенной</a:t>
            </a:r>
            <a:r>
              <a:rPr lang="en-US" sz="1600" b="1" dirty="0">
                <a:solidFill>
                  <a:schemeClr val="tx1"/>
                </a:solidFill>
                <a:latin typeface="Times New Roman" panose="02020603050405020304" pitchFamily="18" charset="0"/>
                <a:cs typeface="Times New Roman" panose="02020603050405020304" pitchFamily="18" charset="0"/>
              </a:rPr>
              <a:t>:</a:t>
            </a: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b="1" dirty="0">
                <a:solidFill>
                  <a:schemeClr val="tx1"/>
                </a:solidFill>
                <a:latin typeface="Times New Roman" panose="02020603050405020304" pitchFamily="18" charset="0"/>
                <a:cs typeface="Times New Roman" panose="02020603050405020304" pitchFamily="18" charset="0"/>
              </a:rPr>
              <a:t>1. I </a:t>
            </a:r>
            <a:r>
              <a:rPr lang="en-US" sz="1600" dirty="0">
                <a:solidFill>
                  <a:schemeClr val="tx1"/>
                </a:solidFill>
                <a:latin typeface="Times New Roman" panose="02020603050405020304" pitchFamily="18" charset="0"/>
                <a:cs typeface="Times New Roman" panose="02020603050405020304" pitchFamily="18" charset="0"/>
              </a:rPr>
              <a:t>said to him, "Please open the door." 2. I said to her, "Copy out this exercise." 3. I said</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to him, "Please don't be angry." 4. He said to me, "Don't wait for me." 5. She said to me,</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"Don't be late." 6. He said to me, "Please send us the contract by return of mail." 7. I said to</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him, "Don't sell these goods before you receive my telegram." 8. He said to the secretary,</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"Bring me the letters we have received this morning." 9. He said to me, "Please state in your</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letter how payment is to be made." 10. I said to him, "Send me a telegram when the steamer</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arrives in Leningrad." 11. I said to him, "Don't forget to state in the letter that the offer is</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without obligation." 12. I said to the secretary, "Write to them that we cannot offer the goods</a:t>
            </a:r>
            <a:br>
              <a:rPr lang="en-US"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for immediate shipment."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3895" y="3968469"/>
            <a:ext cx="9322526" cy="258532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1. I asked him to open the door. 2. I told her to copy out this </a:t>
            </a:r>
            <a:r>
              <a:rPr lang="en-US" i="1" dirty="0">
                <a:solidFill>
                  <a:srgbClr val="000000"/>
                </a:solidFill>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that) exercise.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 I asked him not to be angry. 4. He told me not to wait for him. 5. She told me not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be late. 6. He asked me to send them the contract by return of mail. 7. I told him</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not to sell these goods before he received my telegram. 8. He told the secretary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bring him the letters they had received that </a:t>
            </a:r>
            <a:r>
              <a:rPr lang="en-US" i="1" dirty="0">
                <a:solidFill>
                  <a:srgbClr val="000000"/>
                </a:solidFill>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this) morning. 9. He asked me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state in my letter how payment was to be made. 10. I told him to send me a telegram</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when the steamer arrived in Leningrad. 11. I told him not to forget to state in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letter that the offer was without obligation. 12. I told the secretary to write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them that we could not offer the goods for immediate shipment.</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03895" y="3364114"/>
            <a:ext cx="4659086" cy="369332"/>
          </a:xfrm>
          <a:prstGeom prst="rect">
            <a:avLst/>
          </a:prstGeom>
        </p:spPr>
        <p:txBody>
          <a:bodyPr wrap="square">
            <a:spAutoFit/>
          </a:bodyPr>
          <a:lstStyle/>
          <a:p>
            <a:r>
              <a:rPr lang="ru-RU" dirty="0" smtClean="0">
                <a:solidFill>
                  <a:schemeClr val="accent2"/>
                </a:solidFill>
              </a:rPr>
              <a:t>Ответы:</a:t>
            </a:r>
            <a:endParaRPr lang="ru-RU" dirty="0">
              <a:solidFill>
                <a:schemeClr val="accent2"/>
              </a:solidFill>
            </a:endParaRPr>
          </a:p>
        </p:txBody>
      </p:sp>
    </p:spTree>
    <p:extLst>
      <p:ext uri="{BB962C8B-B14F-4D97-AF65-F5344CB8AC3E}">
        <p14:creationId xmlns:p14="http://schemas.microsoft.com/office/powerpoint/2010/main" val="195204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5" y="704136"/>
            <a:ext cx="8869679" cy="463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5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41" y="766309"/>
            <a:ext cx="8042928" cy="452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69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5" y="944302"/>
            <a:ext cx="5124995" cy="2862194"/>
          </a:xfrm>
          <a:prstGeom prst="rect">
            <a:avLst/>
          </a:prstGeom>
        </p:spPr>
        <p:txBody>
          <a:bodyPr wrap="square">
            <a:spAutoFit/>
          </a:bodyPr>
          <a:lstStyle/>
          <a:p>
            <a:pPr marL="228600" lvl="0">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 I.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was born in 1845 in the village if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Ivanovka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not far from the city of Kharkov.</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Since his early childhood I. I.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had become interested in natural sciences. Being a pupil of the sixth form he began to attend the course of university lectures.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graduated from Kharkov University when he was only 19 years old. While studying at the University he published several scientific articles in zoology.</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299167" y="160531"/>
            <a:ext cx="4079965" cy="6241812"/>
          </a:xfrm>
          <a:prstGeom prst="rect">
            <a:avLst/>
          </a:prstGeom>
        </p:spPr>
      </p:pic>
      <p:pic>
        <p:nvPicPr>
          <p:cNvPr id="4" name="Рисунок 3"/>
          <p:cNvPicPr>
            <a:picLocks noChangeAspect="1"/>
          </p:cNvPicPr>
          <p:nvPr/>
        </p:nvPicPr>
        <p:blipFill>
          <a:blip r:embed="rId3"/>
          <a:stretch>
            <a:fillRect/>
          </a:stretch>
        </p:blipFill>
        <p:spPr>
          <a:xfrm>
            <a:off x="410733" y="3911814"/>
            <a:ext cx="4396398" cy="2879412"/>
          </a:xfrm>
          <a:prstGeom prst="rect">
            <a:avLst/>
          </a:prstGeom>
        </p:spPr>
      </p:pic>
      <p:sp>
        <p:nvSpPr>
          <p:cNvPr id="5" name="Заголовок 4"/>
          <p:cNvSpPr>
            <a:spLocks noGrp="1"/>
          </p:cNvSpPr>
          <p:nvPr>
            <p:ph type="title"/>
          </p:nvPr>
        </p:nvSpPr>
        <p:spPr>
          <a:xfrm>
            <a:off x="195945" y="42965"/>
            <a:ext cx="3842415" cy="863022"/>
          </a:xfrm>
        </p:spPr>
        <p:txBody>
          <a:bodyPr/>
          <a:lstStyle/>
          <a:p>
            <a:r>
              <a:rPr lang="ru-RU" dirty="0" smtClean="0"/>
              <a:t>Новая тема:</a:t>
            </a:r>
            <a:endParaRPr lang="ru-RU" dirty="0"/>
          </a:p>
        </p:txBody>
      </p:sp>
    </p:spTree>
    <p:extLst>
      <p:ext uri="{BB962C8B-B14F-4D97-AF65-F5344CB8AC3E}">
        <p14:creationId xmlns:p14="http://schemas.microsoft.com/office/powerpoint/2010/main" val="244546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4647" y="509451"/>
            <a:ext cx="4097383" cy="4344010"/>
          </a:xfrm>
          <a:prstGeom prst="rect">
            <a:avLst/>
          </a:prstGeom>
        </p:spPr>
        <p:txBody>
          <a:bodyPr wrap="square">
            <a:spAutoFit/>
          </a:bodyPr>
          <a:lstStyle/>
          <a:p>
            <a:pPr marL="228600" lvl="0">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 1870 at the age of 25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became one of the leading professor of Odessa University. But twelve years later, in 1882 he left the University demonstrating his protest against the </a:t>
            </a:r>
            <a:r>
              <a:rPr lang="en-GB"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tzarist</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ministry of education. He began his intense work in his private laboratory. In 1887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went abroad and spent almost 30 years in Paris at the Pasteur Institute.</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 I.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was the first to observe the phenomenon of phagocytosis in experiments with lower animals.</a:t>
            </a:r>
            <a:endParaRPr lang="ru-RU" dirty="0"/>
          </a:p>
        </p:txBody>
      </p:sp>
      <p:pic>
        <p:nvPicPr>
          <p:cNvPr id="3" name="Рисунок 2"/>
          <p:cNvPicPr>
            <a:picLocks noChangeAspect="1"/>
          </p:cNvPicPr>
          <p:nvPr/>
        </p:nvPicPr>
        <p:blipFill>
          <a:blip r:embed="rId2"/>
          <a:stretch>
            <a:fillRect/>
          </a:stretch>
        </p:blipFill>
        <p:spPr>
          <a:xfrm>
            <a:off x="0" y="509451"/>
            <a:ext cx="5523412" cy="5523412"/>
          </a:xfrm>
          <a:prstGeom prst="rect">
            <a:avLst/>
          </a:prstGeom>
        </p:spPr>
      </p:pic>
    </p:spTree>
    <p:extLst>
      <p:ext uri="{BB962C8B-B14F-4D97-AF65-F5344CB8AC3E}">
        <p14:creationId xmlns:p14="http://schemas.microsoft.com/office/powerpoint/2010/main" val="157041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32846" y="564741"/>
            <a:ext cx="6580095" cy="3688452"/>
          </a:xfrm>
          <a:prstGeom prst="rect">
            <a:avLst/>
          </a:prstGeom>
        </p:spPr>
      </p:pic>
      <p:sp>
        <p:nvSpPr>
          <p:cNvPr id="2" name="Прямоугольник 1"/>
          <p:cNvSpPr/>
          <p:nvPr/>
        </p:nvSpPr>
        <p:spPr>
          <a:xfrm>
            <a:off x="0" y="103420"/>
            <a:ext cx="4294094" cy="3945054"/>
          </a:xfrm>
          <a:prstGeom prst="rect">
            <a:avLst/>
          </a:prstGeom>
        </p:spPr>
        <p:txBody>
          <a:bodyPr wrap="square">
            <a:spAutoFit/>
          </a:bodyPr>
          <a:lstStyle/>
          <a:p>
            <a:pPr marL="228600" lvl="0">
              <a:lnSpc>
                <a:spcPct val="107000"/>
              </a:lnSpc>
              <a:spcAft>
                <a:spcPts val="800"/>
              </a:spcAft>
            </a:pPr>
            <a:r>
              <a:rPr lang="en-US"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took great interest in this phenomenon and began his regular observations. On the basis of his observations he proved that that while blood cells of the human being had the ability to pass through the walls of the capillary vessels and to destroy the invading microbes.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called these cells phagocytes and the phenomenon itself phagocytosis. He also determined what </a:t>
            </a:r>
            <a:r>
              <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defence forces the human body had and why not every bacterial infection resulted in a disease. </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083859" y="4509795"/>
            <a:ext cx="4345411" cy="2299447"/>
          </a:xfrm>
          <a:prstGeom prst="rect">
            <a:avLst/>
          </a:prstGeom>
        </p:spPr>
      </p:pic>
    </p:spTree>
    <p:extLst>
      <p:ext uri="{BB962C8B-B14F-4D97-AF65-F5344CB8AC3E}">
        <p14:creationId xmlns:p14="http://schemas.microsoft.com/office/powerpoint/2010/main" val="386215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396070"/>
            <a:ext cx="9679577" cy="1380378"/>
          </a:xfrm>
          <a:prstGeom prst="rect">
            <a:avLst/>
          </a:prstGeom>
        </p:spPr>
        <p:txBody>
          <a:bodyPr wrap="square">
            <a:spAutoFit/>
          </a:bodyPr>
          <a:lstStyle/>
          <a:p>
            <a:pPr marL="228600" lvl="0">
              <a:lnSpc>
                <a:spcPct val="107000"/>
              </a:lnSpc>
              <a:spcAft>
                <a:spcPts val="800"/>
              </a:spcAft>
            </a:pPr>
            <a:r>
              <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 1908 I. I. received the Nobel Prize for his investigations on phagocytosis. </a:t>
            </a:r>
            <a:r>
              <a:rPr lang="en-GB"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Mechnikov</a:t>
            </a:r>
            <a:r>
              <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performed considerable work on the effect of lactic acid on bacteria and devoted many years of he life to the problem of aging.</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a:lnSpc>
                <a:spcPct val="107000"/>
              </a:lnSpc>
              <a:spcAft>
                <a:spcPts val="800"/>
              </a:spcAft>
            </a:pPr>
            <a:r>
              <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 dead in 1916 at the age of 71.</a:t>
            </a:r>
            <a:endParaRPr lang="ru-RU" dirty="0"/>
          </a:p>
        </p:txBody>
      </p:sp>
      <p:pic>
        <p:nvPicPr>
          <p:cNvPr id="6" name="Рисунок 5"/>
          <p:cNvPicPr>
            <a:picLocks noChangeAspect="1"/>
          </p:cNvPicPr>
          <p:nvPr/>
        </p:nvPicPr>
        <p:blipFill>
          <a:blip r:embed="rId2"/>
          <a:stretch>
            <a:fillRect/>
          </a:stretch>
        </p:blipFill>
        <p:spPr>
          <a:xfrm>
            <a:off x="738869" y="2169796"/>
            <a:ext cx="9815921" cy="4466136"/>
          </a:xfrm>
          <a:prstGeom prst="rect">
            <a:avLst/>
          </a:prstGeom>
        </p:spPr>
      </p:pic>
    </p:spTree>
    <p:extLst>
      <p:ext uri="{BB962C8B-B14F-4D97-AF65-F5344CB8AC3E}">
        <p14:creationId xmlns:p14="http://schemas.microsoft.com/office/powerpoint/2010/main" val="38987507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474</TotalTime>
  <Words>553</Words>
  <Application>Microsoft Office PowerPoint</Application>
  <PresentationFormat>Широкоэкранный</PresentationFormat>
  <Paragraphs>68</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Times New Roman</vt:lpstr>
      <vt:lpstr>Trebuchet MS</vt:lpstr>
      <vt:lpstr>Wingdings 3</vt:lpstr>
      <vt:lpstr>Аспект</vt:lpstr>
      <vt:lpstr> </vt:lpstr>
      <vt:lpstr>Презентация PowerPoint</vt:lpstr>
      <vt:lpstr>Опрос по теме: «Прямая и косвенная речь»</vt:lpstr>
      <vt:lpstr>Презентация PowerPoint</vt:lpstr>
      <vt:lpstr>Презентация PowerPoint</vt:lpstr>
      <vt:lpstr>Новая тема:</vt:lpstr>
      <vt:lpstr>Презентация PowerPoint</vt:lpstr>
      <vt:lpstr>Презентация PowerPoint</vt:lpstr>
      <vt:lpstr>Презентация PowerPoint</vt:lpstr>
      <vt:lpstr>Презентация PowerPoint</vt:lpstr>
      <vt:lpstr>Закрепление</vt:lpstr>
      <vt:lpstr>Домашняя работа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Laura Ibragimkhalilova</dc:creator>
  <cp:lastModifiedBy>Диляра</cp:lastModifiedBy>
  <cp:revision>28</cp:revision>
  <dcterms:created xsi:type="dcterms:W3CDTF">2025-10-24T11:23:06Z</dcterms:created>
  <dcterms:modified xsi:type="dcterms:W3CDTF">2026-03-01T16:00:01Z</dcterms:modified>
</cp:coreProperties>
</file>